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257" r:id="rId4"/>
    <p:sldId id="259" r:id="rId5"/>
    <p:sldId id="266" r:id="rId6"/>
    <p:sldId id="265" r:id="rId7"/>
    <p:sldId id="269" r:id="rId8"/>
    <p:sldId id="260" r:id="rId9"/>
    <p:sldId id="262" r:id="rId10"/>
    <p:sldId id="263" r:id="rId11"/>
    <p:sldId id="270" r:id="rId12"/>
    <p:sldId id="271" r:id="rId13"/>
    <p:sldId id="272" r:id="rId14"/>
    <p:sldId id="273" r:id="rId15"/>
    <p:sldId id="264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F9D4"/>
    <a:srgbClr val="BFF7C0"/>
    <a:srgbClr val="D0C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504" autoAdjust="0"/>
  </p:normalViewPr>
  <p:slideViewPr>
    <p:cSldViewPr>
      <p:cViewPr varScale="1">
        <p:scale>
          <a:sx n="51" d="100"/>
          <a:sy n="51" d="100"/>
        </p:scale>
        <p:origin x="-9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2BD67-7C8A-409B-BC04-261E827B72B9}" type="datetimeFigureOut">
              <a:rPr lang="ru-RU" smtClean="0"/>
              <a:t>18.10.2017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1F41A-ED15-4D9C-9B9A-B814C7A48A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122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B7C28-C9DC-4526-BDC8-46A835FCAF60}" type="datetimeFigureOut">
              <a:rPr lang="ru-RU" smtClean="0"/>
              <a:t>18.10.2017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482423-802E-46F1-9289-AC4E8451F9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0277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Aurélie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Herbelot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a computational linguist doing research at the border between semantics and AI at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Universitat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Pompeu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Fabra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Barcelona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82423-802E-46F1-9289-AC4E8451F9C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7051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82423-802E-46F1-9289-AC4E8451F9C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596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ru-RU" dirty="0" smtClean="0"/>
              <a:t>Выводы:</a:t>
            </a:r>
          </a:p>
          <a:p>
            <a:pPr>
              <a:buFont typeface="Wingdings" panose="05000000000000000000" pitchFamily="2" charset="2"/>
              <a:buNone/>
            </a:pPr>
            <a:r>
              <a:rPr lang="ru-RU" dirty="0" smtClean="0"/>
              <a:t>- Поэзия, созданная человеком, легко </a:t>
            </a:r>
            <a:r>
              <a:rPr lang="ru-RU" dirty="0" err="1" smtClean="0"/>
              <a:t>отличима</a:t>
            </a:r>
            <a:r>
              <a:rPr lang="ru-RU" dirty="0" smtClean="0"/>
              <a:t> от автоматически созданного текста, даже в тех случаях, когда читатель может сомневаться</a:t>
            </a:r>
          </a:p>
          <a:p>
            <a:pPr marL="171450" indent="-171450">
              <a:buFontTx/>
              <a:buChar char="-"/>
            </a:pPr>
            <a:r>
              <a:rPr lang="ru-RU" dirty="0" smtClean="0"/>
              <a:t>Значительная разница между фактическим письмом и поэзией</a:t>
            </a:r>
          </a:p>
          <a:p>
            <a:pPr marL="171450" indent="-171450">
              <a:buFontTx/>
              <a:buChar char="-"/>
            </a:pPr>
            <a:r>
              <a:rPr lang="ru-RU" dirty="0" smtClean="0"/>
              <a:t>Меньшая</a:t>
            </a:r>
            <a:r>
              <a:rPr lang="ru-RU" baseline="0" dirty="0" smtClean="0"/>
              <a:t> связность поэтических текстов: языковое творчество (</a:t>
            </a:r>
            <a:r>
              <a:rPr lang="ru-RU" baseline="0" dirty="0" err="1" smtClean="0"/>
              <a:t>лингв</a:t>
            </a:r>
            <a:r>
              <a:rPr lang="ru-RU" baseline="0" dirty="0" smtClean="0"/>
              <a:t>) и большая метафоричность самого текста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Все стихи вместе сильно разнятся с прозой, тогда как между ними нет большой разницы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82423-802E-46F1-9289-AC4E8451F9C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60876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82423-802E-46F1-9289-AC4E8451F9C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6180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- Предложение</a:t>
            </a:r>
            <a:r>
              <a:rPr lang="ru-RU" baseline="0" dirty="0" smtClean="0"/>
              <a:t> Мак </a:t>
            </a:r>
            <a:r>
              <a:rPr lang="ru-RU" baseline="0" dirty="0" err="1" smtClean="0"/>
              <a:t>Кормака</a:t>
            </a:r>
            <a:r>
              <a:rPr lang="ru-RU" baseline="0" dirty="0" smtClean="0"/>
              <a:t> оказывается столь же связным, что и предложение из Вики статьи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82423-802E-46F1-9289-AC4E8451F9C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5642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u-RU" dirty="0" smtClean="0"/>
              <a:t>Выделяется несколько тем: искусство и публика,</a:t>
            </a:r>
            <a:r>
              <a:rPr lang="ru-RU" baseline="0" dirty="0" smtClean="0"/>
              <a:t> время, новости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Поэт, как носитель языка, имеет доступ к его семантической структуре --- пересматривает привычные словесные дистрибуции, </a:t>
            </a:r>
            <a:r>
              <a:rPr lang="ru-RU" baseline="0" dirty="0" err="1" smtClean="0"/>
              <a:t>задействуя</a:t>
            </a:r>
            <a:r>
              <a:rPr lang="ru-RU" baseline="0" dirty="0" smtClean="0"/>
              <a:t> более широкий контекст 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(Смысл поэзии – в разгадке многозначности слов, где </a:t>
            </a:r>
            <a:r>
              <a:rPr lang="ru-RU" u="sng" baseline="0" dirty="0" smtClean="0"/>
              <a:t>измерения дистрибуции слова пересмотрены</a:t>
            </a:r>
            <a:r>
              <a:rPr lang="ru-RU" baseline="0" dirty="0" smtClean="0"/>
              <a:t>, чтобы учитывался контекст)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82423-802E-46F1-9289-AC4E8451F9C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5642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82423-802E-46F1-9289-AC4E8451F9C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073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82423-802E-46F1-9289-AC4E8451F9C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382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82423-802E-46F1-9289-AC4E8451F9C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771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Просодия – система фонетических средств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82423-802E-46F1-9289-AC4E8451F9C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458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Витгенштейн</a:t>
            </a:r>
            <a:r>
              <a:rPr lang="ru-RU" dirty="0" smtClean="0"/>
              <a:t> «Философские</a:t>
            </a:r>
            <a:r>
              <a:rPr lang="ru-RU" baseline="0" dirty="0" smtClean="0"/>
              <a:t> исследования</a:t>
            </a:r>
            <a:r>
              <a:rPr lang="ru-RU" dirty="0" smtClean="0"/>
              <a:t>» 1953</a:t>
            </a:r>
          </a:p>
          <a:p>
            <a:r>
              <a:rPr lang="ru-RU" dirty="0" err="1" smtClean="0"/>
              <a:t>Фредж</a:t>
            </a:r>
            <a:r>
              <a:rPr lang="ru-RU" dirty="0" smtClean="0"/>
              <a:t> 1892, </a:t>
            </a:r>
            <a:r>
              <a:rPr lang="ru-RU" dirty="0" err="1" smtClean="0"/>
              <a:t>Тарски</a:t>
            </a:r>
            <a:r>
              <a:rPr lang="ru-RU" baseline="0" dirty="0" smtClean="0"/>
              <a:t> 1944, </a:t>
            </a:r>
            <a:r>
              <a:rPr lang="ru-RU" baseline="0" dirty="0" err="1" smtClean="0"/>
              <a:t>Монтаг</a:t>
            </a:r>
            <a:r>
              <a:rPr lang="ru-RU" baseline="0" dirty="0" smtClean="0"/>
              <a:t> 1974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82423-802E-46F1-9289-AC4E8451F9C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366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82423-802E-46F1-9289-AC4E8451F9C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726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82423-802E-46F1-9289-AC4E8451F9C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5417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82423-802E-46F1-9289-AC4E8451F9C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833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82423-802E-46F1-9289-AC4E8451F9C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011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EBF1E-7548-4990-BF53-52CE5E16E547}" type="datetimeFigureOut">
              <a:rPr lang="ru-RU" smtClean="0"/>
              <a:t>17.10.2017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7F17-7802-4E6B-A370-6B6E32AF4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938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EBF1E-7548-4990-BF53-52CE5E16E547}" type="datetimeFigureOut">
              <a:rPr lang="ru-RU" smtClean="0"/>
              <a:t>17.10.2017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7F17-7802-4E6B-A370-6B6E32AF4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293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EBF1E-7548-4990-BF53-52CE5E16E547}" type="datetimeFigureOut">
              <a:rPr lang="ru-RU" smtClean="0"/>
              <a:t>17.10.2017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7F17-7802-4E6B-A370-6B6E32AF4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486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EBF1E-7548-4990-BF53-52CE5E16E547}" type="datetimeFigureOut">
              <a:rPr lang="ru-RU" smtClean="0"/>
              <a:t>17.10.2017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7F17-7802-4E6B-A370-6B6E32AF4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04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EBF1E-7548-4990-BF53-52CE5E16E547}" type="datetimeFigureOut">
              <a:rPr lang="ru-RU" smtClean="0"/>
              <a:t>17.10.2017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7F17-7802-4E6B-A370-6B6E32AF4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182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EBF1E-7548-4990-BF53-52CE5E16E547}" type="datetimeFigureOut">
              <a:rPr lang="ru-RU" smtClean="0"/>
              <a:t>17.10.2017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7F17-7802-4E6B-A370-6B6E32AF4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895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EBF1E-7548-4990-BF53-52CE5E16E547}" type="datetimeFigureOut">
              <a:rPr lang="ru-RU" smtClean="0"/>
              <a:t>17.10.2017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7F17-7802-4E6B-A370-6B6E32AF4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112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EBF1E-7548-4990-BF53-52CE5E16E547}" type="datetimeFigureOut">
              <a:rPr lang="ru-RU" smtClean="0"/>
              <a:t>17.10.2017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7F17-7802-4E6B-A370-6B6E32AF4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29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EBF1E-7548-4990-BF53-52CE5E16E547}" type="datetimeFigureOut">
              <a:rPr lang="ru-RU" smtClean="0"/>
              <a:t>17.10.2017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7F17-7802-4E6B-A370-6B6E32AF4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529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EBF1E-7548-4990-BF53-52CE5E16E547}" type="datetimeFigureOut">
              <a:rPr lang="ru-RU" smtClean="0"/>
              <a:t>17.10.2017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7F17-7802-4E6B-A370-6B6E32AF4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467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EBF1E-7548-4990-BF53-52CE5E16E547}" type="datetimeFigureOut">
              <a:rPr lang="ru-RU" smtClean="0"/>
              <a:t>17.10.2017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7F17-7802-4E6B-A370-6B6E32AF4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04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EBF1E-7548-4990-BF53-52CE5E16E547}" type="datetimeFigureOut">
              <a:rPr lang="ru-RU" smtClean="0"/>
              <a:t>17.10.2017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77F17-7802-4E6B-A370-6B6E32AF4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440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764704"/>
            <a:ext cx="9144000" cy="3312368"/>
          </a:xfrm>
          <a:solidFill>
            <a:srgbClr val="D3F9D4"/>
          </a:solidFill>
        </p:spPr>
        <p:txBody>
          <a:bodyPr>
            <a:noAutofit/>
          </a:bodyPr>
          <a:lstStyle/>
          <a:p>
            <a:r>
              <a:rPr lang="en-US" sz="4000" dirty="0" smtClean="0">
                <a:latin typeface="Gadugi" panose="020B0502040204020203" pitchFamily="34" charset="0"/>
              </a:rPr>
              <a:t>The semantics of poetry:</a:t>
            </a:r>
            <a:br>
              <a:rPr lang="en-US" sz="4000" dirty="0" smtClean="0">
                <a:latin typeface="Gadugi" panose="020B0502040204020203" pitchFamily="34" charset="0"/>
              </a:rPr>
            </a:br>
            <a:r>
              <a:rPr lang="en-US" sz="4000" dirty="0" smtClean="0">
                <a:latin typeface="Gadugi" panose="020B0502040204020203" pitchFamily="34" charset="0"/>
              </a:rPr>
              <a:t>A distributional reading</a:t>
            </a:r>
            <a:r>
              <a:rPr lang="ru-RU" sz="4000" dirty="0" smtClean="0">
                <a:latin typeface="Book Antiqua" panose="02040602050305030304" pitchFamily="18" charset="0"/>
              </a:rPr>
              <a:t/>
            </a:r>
            <a:br>
              <a:rPr lang="ru-RU" sz="4000" dirty="0" smtClean="0">
                <a:latin typeface="Book Antiqua" panose="02040602050305030304" pitchFamily="18" charset="0"/>
              </a:rPr>
            </a:br>
            <a:r>
              <a:rPr lang="ru-RU" sz="4000" dirty="0">
                <a:latin typeface="Book Antiqua" panose="02040602050305030304" pitchFamily="18" charset="0"/>
              </a:rPr>
              <a:t/>
            </a:r>
            <a:br>
              <a:rPr lang="ru-RU" sz="4000" dirty="0">
                <a:latin typeface="Book Antiqua" panose="02040602050305030304" pitchFamily="18" charset="0"/>
              </a:rPr>
            </a:br>
            <a:r>
              <a:rPr lang="en-US" sz="2800" dirty="0" smtClean="0">
                <a:latin typeface="Gadugi" panose="020B0502040204020203" pitchFamily="34" charset="0"/>
              </a:rPr>
              <a:t>by </a:t>
            </a:r>
            <a:r>
              <a:rPr lang="en-US" sz="2800" dirty="0" err="1" smtClean="0">
                <a:latin typeface="Gadugi" panose="020B0502040204020203" pitchFamily="34" charset="0"/>
              </a:rPr>
              <a:t>Aurélie</a:t>
            </a:r>
            <a:r>
              <a:rPr lang="en-US" sz="2800" dirty="0" smtClean="0">
                <a:latin typeface="Gadugi" panose="020B0502040204020203" pitchFamily="34" charset="0"/>
              </a:rPr>
              <a:t> </a:t>
            </a:r>
            <a:r>
              <a:rPr lang="en-US" sz="2800" dirty="0" err="1" smtClean="0">
                <a:latin typeface="Gadugi" panose="020B0502040204020203" pitchFamily="34" charset="0"/>
              </a:rPr>
              <a:t>Herbelot</a:t>
            </a:r>
            <a:r>
              <a:rPr lang="en-US" sz="2800" dirty="0" smtClean="0">
                <a:latin typeface="Gadugi" panose="020B0502040204020203" pitchFamily="34" charset="0"/>
              </a:rPr>
              <a:t/>
            </a:r>
            <a:br>
              <a:rPr lang="en-US" sz="2800" dirty="0" smtClean="0">
                <a:latin typeface="Gadugi" panose="020B0502040204020203" pitchFamily="34" charset="0"/>
              </a:rPr>
            </a:br>
            <a:r>
              <a:rPr lang="en-US" sz="2800" dirty="0" err="1" smtClean="0">
                <a:latin typeface="Gadugi" panose="020B0502040204020203" pitchFamily="34" charset="0"/>
              </a:rPr>
              <a:t>Universuty</a:t>
            </a:r>
            <a:r>
              <a:rPr lang="en-US" sz="2800" dirty="0" smtClean="0">
                <a:latin typeface="Gadugi" panose="020B0502040204020203" pitchFamily="34" charset="0"/>
              </a:rPr>
              <a:t> of Cambridge, UK</a:t>
            </a:r>
            <a:endParaRPr lang="ru-RU" sz="3200" dirty="0">
              <a:latin typeface="Book Antiqua" panose="0204060205030503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648" y="5805264"/>
            <a:ext cx="6400800" cy="672480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Евгения Бельская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1059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0" y="274638"/>
            <a:ext cx="9144000" cy="922114"/>
          </a:xfrm>
          <a:prstGeom prst="rect">
            <a:avLst/>
          </a:prstGeom>
          <a:solidFill>
            <a:srgbClr val="D3F9D4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900" dirty="0" smtClean="0"/>
              <a:t>Семантическая связность </a:t>
            </a:r>
            <a:r>
              <a:rPr lang="en-US" sz="3900" dirty="0" smtClean="0"/>
              <a:t>vs.</a:t>
            </a:r>
            <a:r>
              <a:rPr lang="ru-RU" sz="3900" dirty="0" smtClean="0"/>
              <a:t>сложность текста</a:t>
            </a:r>
            <a:endParaRPr lang="ru-RU" sz="39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7" t="29772" r="62688" b="35227"/>
          <a:stretch/>
        </p:blipFill>
        <p:spPr bwMode="auto">
          <a:xfrm>
            <a:off x="774143" y="1426090"/>
            <a:ext cx="7595713" cy="5041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999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0" y="274638"/>
            <a:ext cx="9144000" cy="778098"/>
          </a:xfrm>
          <a:prstGeom prst="rect">
            <a:avLst/>
          </a:prstGeom>
          <a:solidFill>
            <a:srgbClr val="D3F9D4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 </a:t>
            </a:r>
            <a:r>
              <a:rPr lang="ru-RU" sz="3200" dirty="0" smtClean="0"/>
              <a:t>  Семантическая связность </a:t>
            </a:r>
            <a:r>
              <a:rPr lang="en-US" sz="3200" dirty="0" smtClean="0"/>
              <a:t>vs.</a:t>
            </a:r>
            <a:r>
              <a:rPr lang="ru-RU" sz="3200" dirty="0" smtClean="0"/>
              <a:t>сложность текста</a:t>
            </a:r>
            <a:endParaRPr lang="ru-RU" sz="3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84" t="30000" r="33171" b="29579"/>
          <a:stretch/>
        </p:blipFill>
        <p:spPr bwMode="auto">
          <a:xfrm>
            <a:off x="1043607" y="1052736"/>
            <a:ext cx="7326549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601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0" y="274638"/>
            <a:ext cx="9144000" cy="778098"/>
          </a:xfrm>
          <a:prstGeom prst="rect">
            <a:avLst/>
          </a:prstGeom>
          <a:solidFill>
            <a:srgbClr val="D3F9D4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 </a:t>
            </a:r>
            <a:r>
              <a:rPr lang="ru-RU" sz="3200" dirty="0" smtClean="0"/>
              <a:t>  Семантическая связность </a:t>
            </a:r>
            <a:r>
              <a:rPr lang="en-US" sz="3200" dirty="0" smtClean="0"/>
              <a:t>vs.</a:t>
            </a:r>
            <a:r>
              <a:rPr lang="ru-RU" sz="3200" dirty="0" smtClean="0"/>
              <a:t>сложность текста</a:t>
            </a:r>
            <a:endParaRPr lang="ru-RU" sz="3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3" t="30851" r="54693" b="22341"/>
          <a:stretch/>
        </p:blipFill>
        <p:spPr bwMode="auto">
          <a:xfrm>
            <a:off x="899592" y="1268760"/>
            <a:ext cx="7056784" cy="5048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38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0" y="274638"/>
            <a:ext cx="9144000" cy="778098"/>
          </a:xfrm>
          <a:prstGeom prst="rect">
            <a:avLst/>
          </a:prstGeom>
          <a:solidFill>
            <a:srgbClr val="D3F9D4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 </a:t>
            </a:r>
            <a:r>
              <a:rPr lang="ru-RU" sz="3200" dirty="0" smtClean="0"/>
              <a:t>  Семантическая связность </a:t>
            </a:r>
            <a:r>
              <a:rPr lang="en-US" sz="3200" dirty="0" smtClean="0"/>
              <a:t>vs.</a:t>
            </a:r>
            <a:r>
              <a:rPr lang="ru-RU" sz="3200" dirty="0" smtClean="0"/>
              <a:t>сложность текста</a:t>
            </a:r>
            <a:endParaRPr lang="ru-RU" sz="3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4" t="29521" r="54544" b="13830"/>
          <a:stretch/>
        </p:blipFill>
        <p:spPr bwMode="auto">
          <a:xfrm>
            <a:off x="1327615" y="1086002"/>
            <a:ext cx="6488769" cy="5550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036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0" y="274638"/>
            <a:ext cx="9144000" cy="778098"/>
          </a:xfrm>
          <a:prstGeom prst="rect">
            <a:avLst/>
          </a:prstGeom>
          <a:solidFill>
            <a:srgbClr val="D3F9D4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 </a:t>
            </a:r>
            <a:r>
              <a:rPr lang="ru-RU" sz="3200" dirty="0" smtClean="0"/>
              <a:t>  Семантическая связность </a:t>
            </a:r>
            <a:r>
              <a:rPr lang="en-US" sz="3200" dirty="0" smtClean="0"/>
              <a:t>vs.</a:t>
            </a:r>
            <a:r>
              <a:rPr lang="ru-RU" sz="3200" dirty="0" smtClean="0"/>
              <a:t>сложность текста</a:t>
            </a:r>
            <a:endParaRPr lang="ru-RU" sz="32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0" t="19414" r="31665" b="37501"/>
          <a:stretch/>
        </p:blipFill>
        <p:spPr bwMode="auto">
          <a:xfrm>
            <a:off x="87740" y="1420238"/>
            <a:ext cx="8968520" cy="33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83668" y="5013175"/>
            <a:ext cx="597666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400" dirty="0" smtClean="0"/>
              <a:t>Семантическая прозрачность – это не фиксированное свойство словосочетания, но, скорее,  состояние ума читателя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9534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25658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Через дистрибутивное понимание значения возможно показать отношение между непоэтическим языком и экстраординарным поэзии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dirty="0" smtClean="0"/>
          </a:p>
          <a:p>
            <a:pPr marL="0" indent="0">
              <a:buNone/>
            </a:pPr>
            <a:r>
              <a:rPr lang="ru-RU" u="sng" dirty="0" smtClean="0"/>
              <a:t>Дистрибутивная модель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показывает разницу между текстом, написанным человеком, и автоматическим текстом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Стабильный уровень семантической ассоциативности среди всех стихотворений, несмотря на</a:t>
            </a:r>
            <a:r>
              <a:rPr lang="en-US" dirty="0"/>
              <a:t> </a:t>
            </a:r>
            <a:r>
              <a:rPr lang="ru-RU" dirty="0" smtClean="0"/>
              <a:t>их сложность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274638"/>
            <a:ext cx="9144000" cy="922114"/>
          </a:xfrm>
          <a:prstGeom prst="rect">
            <a:avLst/>
          </a:prstGeom>
          <a:solidFill>
            <a:srgbClr val="D3F9D4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 smtClean="0"/>
              <a:t>	Выводы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999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1143000"/>
          </a:xfrm>
          <a:solidFill>
            <a:srgbClr val="D3F9D4"/>
          </a:solidFill>
        </p:spPr>
        <p:txBody>
          <a:bodyPr>
            <a:normAutofit/>
          </a:bodyPr>
          <a:lstStyle/>
          <a:p>
            <a:pPr algn="l"/>
            <a:r>
              <a:rPr lang="ru-RU" sz="3600" dirty="0" smtClean="0"/>
              <a:t>  Лингвистика – Обычный язык </a:t>
            </a:r>
            <a:r>
              <a:rPr lang="ru-RU" sz="3600" dirty="0" smtClean="0"/>
              <a:t>– </a:t>
            </a:r>
            <a:r>
              <a:rPr lang="ru-RU" sz="3600" dirty="0"/>
              <a:t>П</a:t>
            </a:r>
            <a:r>
              <a:rPr lang="ru-RU" sz="3600" dirty="0" smtClean="0"/>
              <a:t>оэзия 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70080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Поэтический язык ↔ общие правила синтаксиса и семантики</a:t>
            </a:r>
            <a:endParaRPr lang="en-US" dirty="0" smtClean="0"/>
          </a:p>
          <a:p>
            <a:r>
              <a:rPr lang="ru-RU" dirty="0" smtClean="0"/>
              <a:t>Особая «поэтическая семантика»</a:t>
            </a:r>
          </a:p>
          <a:p>
            <a:r>
              <a:rPr lang="ru-RU" dirty="0" smtClean="0"/>
              <a:t>Значение поэзии </a:t>
            </a:r>
            <a:r>
              <a:rPr lang="ru-RU" dirty="0" smtClean="0"/>
              <a:t>↔ значение обычного (</a:t>
            </a:r>
            <a:r>
              <a:rPr lang="ru-RU" dirty="0" err="1" smtClean="0"/>
              <a:t>непоэтич</a:t>
            </a:r>
            <a:r>
              <a:rPr lang="ru-RU" dirty="0" smtClean="0"/>
              <a:t>.) языка</a:t>
            </a:r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*</a:t>
            </a:r>
            <a:r>
              <a:rPr lang="ru-RU" u="sng" dirty="0" smtClean="0"/>
              <a:t>Особая задача лингвистики: </a:t>
            </a:r>
            <a:r>
              <a:rPr lang="ru-RU" dirty="0" smtClean="0"/>
              <a:t>работать с языком, когда он используется для творческих целей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0051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rgbClr val="D3F9D4"/>
          </a:solidFill>
        </p:spPr>
        <p:txBody>
          <a:bodyPr>
            <a:normAutofit/>
          </a:bodyPr>
          <a:lstStyle/>
          <a:p>
            <a:pPr algn="l"/>
            <a:r>
              <a:rPr lang="ru-RU" dirty="0"/>
              <a:t>	</a:t>
            </a:r>
            <a:r>
              <a:rPr lang="ru-RU" sz="4000" dirty="0" smtClean="0"/>
              <a:t>Гипотеза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772816"/>
            <a:ext cx="8784976" cy="4525963"/>
          </a:xfrm>
        </p:spPr>
        <p:txBody>
          <a:bodyPr/>
          <a:lstStyle/>
          <a:p>
            <a:r>
              <a:rPr lang="ru-RU" dirty="0" smtClean="0"/>
              <a:t>Поэзия – это форма языка, которая может быть проанализирована лингвистически</a:t>
            </a:r>
          </a:p>
          <a:p>
            <a:endParaRPr lang="ru-RU" dirty="0" smtClean="0"/>
          </a:p>
          <a:p>
            <a:r>
              <a:rPr lang="ru-RU" dirty="0" smtClean="0"/>
              <a:t>Поэтическая семантика использует структуру обычного (непоэтического) языка для создания смыслов</a:t>
            </a:r>
          </a:p>
        </p:txBody>
      </p:sp>
      <p:pic>
        <p:nvPicPr>
          <p:cNvPr id="1026" name="Picture 2" descr="Картинки по запросу дерево рисунок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941168"/>
            <a:ext cx="165618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60032" y="5769260"/>
            <a:ext cx="2088232" cy="400110"/>
          </a:xfrm>
          <a:prstGeom prst="rect">
            <a:avLst/>
          </a:prstGeom>
          <a:solidFill>
            <a:srgbClr val="D3F9D4"/>
          </a:solidFill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Значение слова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53528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rgbClr val="D3F9D4"/>
          </a:solidFill>
        </p:spPr>
        <p:txBody>
          <a:bodyPr>
            <a:noAutofit/>
          </a:bodyPr>
          <a:lstStyle/>
          <a:p>
            <a:r>
              <a:rPr lang="ru-RU" sz="3600" dirty="0" smtClean="0"/>
              <a:t>	Теория: лингвистический анализ поэтического языка</a:t>
            </a:r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419872" y="3573016"/>
            <a:ext cx="2520280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Поэзия</a:t>
            </a:r>
            <a:endParaRPr lang="ru-RU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832412" y="2420888"/>
            <a:ext cx="2520280" cy="584775"/>
          </a:xfrm>
          <a:prstGeom prst="rect">
            <a:avLst/>
          </a:prstGeom>
          <a:solidFill>
            <a:srgbClr val="D3F9D4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Просодия</a:t>
            </a:r>
            <a:endParaRPr lang="ru-R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619672" y="2420888"/>
            <a:ext cx="2520280" cy="584775"/>
          </a:xfrm>
          <a:prstGeom prst="rect">
            <a:avLst/>
          </a:prstGeom>
          <a:solidFill>
            <a:srgbClr val="D3F9D4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Синтаксис</a:t>
            </a:r>
            <a:endParaRPr lang="ru-RU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3419872" y="4913275"/>
            <a:ext cx="2520280" cy="584775"/>
          </a:xfrm>
          <a:prstGeom prst="rect">
            <a:avLst/>
          </a:prstGeom>
          <a:solidFill>
            <a:srgbClr val="D3F9D4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Семантика</a:t>
            </a:r>
            <a:endParaRPr lang="ru-RU" sz="3200" dirty="0"/>
          </a:p>
        </p:txBody>
      </p:sp>
      <p:cxnSp>
        <p:nvCxnSpPr>
          <p:cNvPr id="10" name="Прямая со стрелкой 9"/>
          <p:cNvCxnSpPr>
            <a:stCxn id="7" idx="2"/>
          </p:cNvCxnSpPr>
          <p:nvPr/>
        </p:nvCxnSpPr>
        <p:spPr>
          <a:xfrm>
            <a:off x="2879812" y="3005663"/>
            <a:ext cx="828092" cy="5673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6" idx="2"/>
          </p:cNvCxnSpPr>
          <p:nvPr/>
        </p:nvCxnSpPr>
        <p:spPr>
          <a:xfrm flipH="1">
            <a:off x="5580112" y="3005663"/>
            <a:ext cx="512440" cy="5673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8" idx="0"/>
            <a:endCxn id="5" idx="2"/>
          </p:cNvCxnSpPr>
          <p:nvPr/>
        </p:nvCxnSpPr>
        <p:spPr>
          <a:xfrm flipV="1">
            <a:off x="4680012" y="4157791"/>
            <a:ext cx="0" cy="7554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443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r>
              <a:rPr lang="ru-RU" dirty="0"/>
              <a:t>К</a:t>
            </a:r>
            <a:r>
              <a:rPr lang="ru-RU" dirty="0" smtClean="0"/>
              <a:t>онтекст определяет значение слова (</a:t>
            </a:r>
            <a:r>
              <a:rPr lang="ru-RU" dirty="0" err="1" smtClean="0"/>
              <a:t>Л.Витгенштейн</a:t>
            </a:r>
            <a:r>
              <a:rPr lang="ru-RU" dirty="0" smtClean="0"/>
              <a:t>)</a:t>
            </a:r>
          </a:p>
          <a:p>
            <a:r>
              <a:rPr lang="ru-RU" dirty="0" smtClean="0"/>
              <a:t>Слова что-либо обозначают в мире (проблема нескольких контекстов)</a:t>
            </a:r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rgbClr val="D3F9D4"/>
          </a:solidFill>
        </p:spPr>
        <p:txBody>
          <a:bodyPr>
            <a:normAutofit/>
          </a:bodyPr>
          <a:lstStyle/>
          <a:p>
            <a:pPr algn="l"/>
            <a:r>
              <a:rPr lang="ru-RU" sz="3600" dirty="0" smtClean="0"/>
              <a:t>	Теория: дистрибутивная семантика</a:t>
            </a:r>
            <a:endParaRPr lang="ru-RU" sz="3600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625835"/>
              </p:ext>
            </p:extLst>
          </p:nvPr>
        </p:nvGraphicFramePr>
        <p:xfrm>
          <a:off x="1259632" y="4221088"/>
          <a:ext cx="6552729" cy="216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4243"/>
                <a:gridCol w="2184243"/>
                <a:gridCol w="2184243"/>
              </a:tblGrid>
              <a:tr h="768465">
                <a:tc>
                  <a:txBody>
                    <a:bodyPr/>
                    <a:lstStyle/>
                    <a:p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Gadugi" panose="020B0502040204020203" pitchFamily="34" charset="0"/>
                          <a:ea typeface="+mn-ea"/>
                          <a:cs typeface="+mn-cs"/>
                        </a:rPr>
                        <a:t>Word</a:t>
                      </a:r>
                      <a:endParaRPr lang="ru-RU" sz="2400" b="1" kern="1200" dirty="0">
                        <a:solidFill>
                          <a:schemeClr val="tx1"/>
                        </a:solidFill>
                        <a:latin typeface="Gadug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Gadugi" panose="020B0502040204020203" pitchFamily="34" charset="0"/>
                          <a:ea typeface="+mn-ea"/>
                          <a:cs typeface="+mn-cs"/>
                        </a:rPr>
                        <a:t>Star</a:t>
                      </a:r>
                      <a:endParaRPr lang="ru-RU" sz="2400" kern="1200" dirty="0">
                        <a:solidFill>
                          <a:schemeClr val="tx1"/>
                        </a:solidFill>
                        <a:latin typeface="Gadug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768465">
                <a:tc>
                  <a:txBody>
                    <a:bodyPr/>
                    <a:lstStyle/>
                    <a:p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Gadugi" panose="020B0502040204020203" pitchFamily="34" charset="0"/>
                          <a:ea typeface="+mn-ea"/>
                          <a:cs typeface="+mn-cs"/>
                        </a:rPr>
                        <a:t>Extension</a:t>
                      </a:r>
                      <a:endParaRPr lang="ru-RU" sz="2400" b="1" kern="1200" dirty="0">
                        <a:solidFill>
                          <a:schemeClr val="tx1"/>
                        </a:solidFill>
                        <a:latin typeface="Gadug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2331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Gadugi" panose="020B0502040204020203" pitchFamily="34" charset="0"/>
                        </a:rPr>
                        <a:t>Intention</a:t>
                      </a:r>
                      <a:endParaRPr lang="ru-RU" sz="24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Gadugi" panose="020B0502040204020203" pitchFamily="34" charset="0"/>
                          <a:ea typeface="+mn-ea"/>
                          <a:cs typeface="+mn-cs"/>
                        </a:rPr>
                        <a:t>Morning</a:t>
                      </a:r>
                      <a:r>
                        <a:rPr lang="en-US" dirty="0" smtClean="0"/>
                        <a:t> 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Gadugi" panose="020B0502040204020203" pitchFamily="34" charset="0"/>
                          <a:ea typeface="+mn-ea"/>
                          <a:cs typeface="+mn-cs"/>
                        </a:rPr>
                        <a:t>Star</a:t>
                      </a:r>
                      <a:endParaRPr lang="ru-RU" sz="2400" kern="1200" dirty="0">
                        <a:solidFill>
                          <a:schemeClr val="tx1"/>
                        </a:solidFill>
                        <a:latin typeface="Gadug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Gadugi" panose="020B0502040204020203" pitchFamily="34" charset="0"/>
                          <a:ea typeface="+mn-ea"/>
                          <a:cs typeface="+mn-cs"/>
                        </a:rPr>
                        <a:t>Evening</a:t>
                      </a:r>
                      <a:r>
                        <a:rPr lang="en-US" dirty="0" smtClean="0"/>
                        <a:t> 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Gadugi" panose="020B0502040204020203" pitchFamily="34" charset="0"/>
                          <a:ea typeface="+mn-ea"/>
                          <a:cs typeface="+mn-cs"/>
                        </a:rPr>
                        <a:t>Star</a:t>
                      </a:r>
                      <a:endParaRPr lang="ru-RU" sz="2400" kern="1200" dirty="0">
                        <a:solidFill>
                          <a:schemeClr val="tx1"/>
                        </a:solidFill>
                        <a:latin typeface="Gadug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5-конечная звезда 4"/>
          <p:cNvSpPr/>
          <p:nvPr/>
        </p:nvSpPr>
        <p:spPr>
          <a:xfrm>
            <a:off x="5372652" y="4852119"/>
            <a:ext cx="504056" cy="504056"/>
          </a:xfrm>
          <a:prstGeom prst="star5">
            <a:avLst>
              <a:gd name="adj" fmla="val 21977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000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850106"/>
          </a:xfrm>
          <a:solidFill>
            <a:srgbClr val="D3F9D4"/>
          </a:solidFill>
        </p:spPr>
        <p:txBody>
          <a:bodyPr>
            <a:normAutofit/>
          </a:bodyPr>
          <a:lstStyle/>
          <a:p>
            <a:pPr algn="l"/>
            <a:r>
              <a:rPr lang="ru-RU" sz="3600" dirty="0" smtClean="0"/>
              <a:t>	Практическая часть. Задачи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9811" y="1052736"/>
            <a:ext cx="8229600" cy="295232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Создать вычислительную модель значения слова по корпусу непоэтического языка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Применить ее к поэтическому тексту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Выявить, каким образом поэзия основывается на повседневном дискурсе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2611" y="3933056"/>
            <a:ext cx="9144000" cy="850106"/>
          </a:xfrm>
          <a:prstGeom prst="rect">
            <a:avLst/>
          </a:prstGeom>
          <a:solidFill>
            <a:srgbClr val="D3F9D4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600" dirty="0" smtClean="0"/>
              <a:t>	Материал</a:t>
            </a:r>
            <a:endParaRPr lang="ru-RU" sz="36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56147" y="3595030"/>
            <a:ext cx="8229600" cy="295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457200" y="4833176"/>
            <a:ext cx="8229600" cy="17141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8 поэтических текстов 1881-2008 гг.</a:t>
            </a:r>
          </a:p>
          <a:p>
            <a:r>
              <a:rPr lang="ru-RU" dirty="0" smtClean="0"/>
              <a:t>1 статья из Википедии</a:t>
            </a:r>
          </a:p>
          <a:p>
            <a:r>
              <a:rPr lang="ru-RU" dirty="0" smtClean="0"/>
              <a:t>1 автоматически составленный текст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406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0" t="15909" r="33683" b="11818"/>
          <a:stretch/>
        </p:blipFill>
        <p:spPr bwMode="auto">
          <a:xfrm>
            <a:off x="251520" y="260648"/>
            <a:ext cx="8748464" cy="5982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8802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/>
          <a:lstStyle/>
          <a:p>
            <a:r>
              <a:rPr lang="ru-RU" dirty="0" smtClean="0"/>
              <a:t>Связность нескольких слов – это значение их попарного сходства</a:t>
            </a:r>
            <a:endParaRPr lang="en-US" dirty="0" smtClean="0"/>
          </a:p>
          <a:p>
            <a:r>
              <a:rPr lang="en-US" dirty="0" smtClean="0"/>
              <a:t>“the reaches of turning aside” </a:t>
            </a:r>
            <a:r>
              <a:rPr lang="en-US" sz="2800" dirty="0" smtClean="0"/>
              <a:t>(Coolidge, 1900)</a:t>
            </a:r>
            <a:endParaRPr lang="ru-RU" sz="2800" dirty="0" smtClean="0"/>
          </a:p>
          <a:p>
            <a:pPr marL="0" indent="0">
              <a:buNone/>
            </a:pP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  <a:solidFill>
            <a:srgbClr val="D3F9D4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4000" dirty="0" smtClean="0"/>
              <a:t>	Семантическая связность в поэзии</a:t>
            </a:r>
            <a:endParaRPr lang="ru-RU" sz="4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7" t="52045" r="64861" b="38182"/>
          <a:stretch/>
        </p:blipFill>
        <p:spPr bwMode="auto">
          <a:xfrm>
            <a:off x="1149751" y="3807227"/>
            <a:ext cx="6844498" cy="1493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902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  <a:solidFill>
            <a:srgbClr val="D3F9D4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4000" dirty="0" smtClean="0"/>
              <a:t>	Семантическая связность в поэзии</a:t>
            </a:r>
            <a:endParaRPr lang="ru-RU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755576" y="3501007"/>
            <a:ext cx="2376264" cy="83099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adugi" panose="020B0502040204020203" pitchFamily="34" charset="0"/>
              </a:rPr>
              <a:t>B</a:t>
            </a:r>
            <a:r>
              <a:rPr lang="en-US" sz="2400" dirty="0" smtClean="0">
                <a:latin typeface="Gadugi" panose="020B0502040204020203" pitchFamily="34" charset="0"/>
              </a:rPr>
              <a:t>ritish National Corpus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139952" y="3501008"/>
            <a:ext cx="4248472" cy="193899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Система из 2000 векторов</a:t>
            </a:r>
          </a:p>
          <a:p>
            <a:r>
              <a:rPr lang="ru-RU" sz="2400" dirty="0" smtClean="0"/>
              <a:t>(семантических пространств)</a:t>
            </a:r>
          </a:p>
          <a:p>
            <a:pPr marL="285750" indent="-285750">
              <a:buFontTx/>
              <a:buChar char="-"/>
            </a:pPr>
            <a:r>
              <a:rPr lang="ru-RU" sz="2400" dirty="0" smtClean="0"/>
              <a:t>608 </a:t>
            </a:r>
            <a:r>
              <a:rPr lang="ru-RU" sz="2000" dirty="0" smtClean="0"/>
              <a:t>(Второстепенные слова, очень частотные глаголы)</a:t>
            </a:r>
          </a:p>
          <a:p>
            <a:r>
              <a:rPr lang="ru-RU" sz="2400" dirty="0" smtClean="0"/>
              <a:t>= 1392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292080" y="1772816"/>
            <a:ext cx="3096344" cy="83099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8 стихотворений + 2 прозаических текста</a:t>
            </a:r>
            <a:endParaRPr lang="ru-RU" sz="2400" dirty="0"/>
          </a:p>
        </p:txBody>
      </p:sp>
      <p:sp>
        <p:nvSpPr>
          <p:cNvPr id="9" name="Штриховая стрелка вправо 8"/>
          <p:cNvSpPr/>
          <p:nvPr/>
        </p:nvSpPr>
        <p:spPr>
          <a:xfrm>
            <a:off x="3275856" y="3645024"/>
            <a:ext cx="720080" cy="432048"/>
          </a:xfrm>
          <a:prstGeom prst="strip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>
            <a:stCxn id="8" idx="2"/>
            <a:endCxn id="7" idx="0"/>
          </p:cNvCxnSpPr>
          <p:nvPr/>
        </p:nvCxnSpPr>
        <p:spPr>
          <a:xfrm flipH="1">
            <a:off x="6264188" y="2603813"/>
            <a:ext cx="576064" cy="897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99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459</Words>
  <Application>Microsoft Office PowerPoint</Application>
  <PresentationFormat>Экран (4:3)</PresentationFormat>
  <Paragraphs>87</Paragraphs>
  <Slides>15</Slides>
  <Notes>15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The semantics of poetry: A distributional reading  by Aurélie Herbelot Universuty of Cambridge, UK</vt:lpstr>
      <vt:lpstr>  Лингвистика – Обычный язык – Поэзия </vt:lpstr>
      <vt:lpstr> Гипотеза</vt:lpstr>
      <vt:lpstr> Теория: лингвистический анализ поэтического языка</vt:lpstr>
      <vt:lpstr> Теория: дистрибутивная семантика</vt:lpstr>
      <vt:lpstr> Практическая часть. Задачи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Евгения Бельская</dc:creator>
  <cp:lastModifiedBy>Евгения Бельская</cp:lastModifiedBy>
  <cp:revision>20</cp:revision>
  <cp:lastPrinted>2017-10-17T22:43:43Z</cp:lastPrinted>
  <dcterms:created xsi:type="dcterms:W3CDTF">2017-10-17T06:52:47Z</dcterms:created>
  <dcterms:modified xsi:type="dcterms:W3CDTF">2017-10-17T22:43:51Z</dcterms:modified>
</cp:coreProperties>
</file>