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Helvetica Neue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HelveticaNeue-bold.fntdata"/><Relationship Id="rId12" Type="http://schemas.openxmlformats.org/officeDocument/2006/relationships/slide" Target="slides/slide7.xml"/><Relationship Id="rId34" Type="http://schemas.openxmlformats.org/officeDocument/2006/relationships/font" Target="fonts/HelveticaNeue-regular.fntdata"/><Relationship Id="rId15" Type="http://schemas.openxmlformats.org/officeDocument/2006/relationships/slide" Target="slides/slide10.xml"/><Relationship Id="rId37" Type="http://schemas.openxmlformats.org/officeDocument/2006/relationships/font" Target="fonts/HelveticaNeue-boldItalic.fntdata"/><Relationship Id="rId14" Type="http://schemas.openxmlformats.org/officeDocument/2006/relationships/slide" Target="slides/slide9.xml"/><Relationship Id="rId36" Type="http://schemas.openxmlformats.org/officeDocument/2006/relationships/font" Target="fonts/HelveticaNeue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53bde1c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153bde1c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a0d65cec4_1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a0d65cec4_1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a0cef281b_0_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a0cef281b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a0d65cec4_1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a0d65cec4_1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a0d65cec4_1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a0d65cec4_1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a0d65cec4_1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a0d65cec4_1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a0d65cec4_1_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1a0d65cec4_1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a0d65cec4_1_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a0d65cec4_1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a0d65cec4_1_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1a0d65cec4_1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a0d65cec4_1_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1a0d65cec4_1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a0d65cec4_1_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1a0d65cec4_1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a0d65cec4_1_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1a0d65cec4_1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a0d65cec4_1_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a0d65cec4_1_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a0d65cec4_1_1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1a0d65cec4_1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a0d65cec4_1_1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1a0d65cec4_1_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a0d65cec4_1_1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1a0d65cec4_1_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5e2573f8b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25e2573f8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5e2573f8b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25e2573f8b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e2573f8b_0_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25e2573f8b_0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a055be41e_0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a055be41e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a0cef281b_0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a0cef281b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9dd6e19d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9dd6e19d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a0cef281b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a0cef281b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a0cef281b_0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a0cef281b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a0cef281b_0_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a0cef281b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>
            <p:ph idx="2" type="pic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3" type="pic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4" type="pic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3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 showMasterSp="0">
  <p:cSld name="Цитата 2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3" type="body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 showMasterSp="0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/>
          <p:nvPr>
            <p:ph idx="2" type="pic"/>
          </p:nvPr>
        </p:nvSpPr>
        <p:spPr>
          <a:xfrm>
            <a:off x="1143000" y="0"/>
            <a:ext cx="2893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2250" lvl="0" marL="215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550" lvl="1" marL="66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96850" lvl="2" marL="1092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2250" lvl="3" marL="1549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550" lvl="4" marL="1993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96850" lvl="5" marL="2425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2250" lvl="6" marL="2882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550" lvl="7" marL="3327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96850" lvl="8" marL="3759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type="title"/>
          </p:nvPr>
        </p:nvSpPr>
        <p:spPr>
          <a:xfrm>
            <a:off x="4250531" y="3388816"/>
            <a:ext cx="35361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4377405" y="1896846"/>
            <a:ext cx="35361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6" name="Google Shape;96;p20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97" name="Google Shape;9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00" cy="4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/>
          <p:nvPr/>
        </p:nvSpPr>
        <p:spPr>
          <a:xfrm>
            <a:off x="571175" y="-1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1"/>
          <p:cNvCxnSpPr/>
          <p:nvPr/>
        </p:nvCxnSpPr>
        <p:spPr>
          <a:xfrm>
            <a:off x="1357312" y="3238501"/>
            <a:ext cx="6429300" cy="0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02" name="Google Shape;102;p21"/>
          <p:cNvSpPr txBox="1"/>
          <p:nvPr>
            <p:ph type="title"/>
          </p:nvPr>
        </p:nvSpPr>
        <p:spPr>
          <a:xfrm>
            <a:off x="1357312" y="3388816"/>
            <a:ext cx="64293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1357312" y="2250281"/>
            <a:ext cx="64293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2250" lvl="0" marL="215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550" lvl="1" marL="66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96850" lvl="2" marL="1092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2250" lvl="3" marL="1549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550" lvl="4" marL="1993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96850" lvl="5" marL="2425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2250" lvl="6" marL="2882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550" lvl="7" marL="3327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96850" lvl="8" marL="3759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107" name="Google Shape;107;p22"/>
          <p:cNvCxnSpPr/>
          <p:nvPr>
            <p:ph idx="1" type="body"/>
          </p:nvPr>
        </p:nvCxnSpPr>
        <p:spPr>
          <a:xfrm>
            <a:off x="1357312" y="3238501"/>
            <a:ext cx="6429300" cy="0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2"/>
          <p:cNvSpPr txBox="1"/>
          <p:nvPr>
            <p:ph type="title"/>
          </p:nvPr>
        </p:nvSpPr>
        <p:spPr>
          <a:xfrm>
            <a:off x="1357312" y="3388816"/>
            <a:ext cx="64293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3" type="body"/>
          </p:nvPr>
        </p:nvSpPr>
        <p:spPr>
          <a:xfrm>
            <a:off x="1357312" y="2250281"/>
            <a:ext cx="64293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>
  <p:cSld name="Заголовок и подзаголовок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23"/>
          <p:cNvCxnSpPr/>
          <p:nvPr/>
        </p:nvCxnSpPr>
        <p:spPr>
          <a:xfrm>
            <a:off x="1357312" y="3238501"/>
            <a:ext cx="6429300" cy="0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3" name="Google Shape;113;p23"/>
          <p:cNvSpPr txBox="1"/>
          <p:nvPr>
            <p:ph type="title"/>
          </p:nvPr>
        </p:nvSpPr>
        <p:spPr>
          <a:xfrm>
            <a:off x="1357312" y="3388816"/>
            <a:ext cx="64293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1357312" y="2250281"/>
            <a:ext cx="64293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7558478" y="221009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1357312" y="2129730"/>
            <a:ext cx="6429300" cy="23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вверху">
  <p:cSld name="Заголовок - вверху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idx="1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70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1" name="Google Shape;121;p25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5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, дополн.">
  <p:cSld name="Заголовок и пункты, дополн.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idx="1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70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5" name="Google Shape;125;p26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6"/>
          <p:cNvSpPr txBox="1"/>
          <p:nvPr>
            <p:ph idx="2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7" name="Google Shape;127;p26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idx="1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70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0" name="Google Shape;130;p27"/>
          <p:cNvSpPr/>
          <p:nvPr>
            <p:ph idx="2" type="pic"/>
          </p:nvPr>
        </p:nvSpPr>
        <p:spPr>
          <a:xfrm>
            <a:off x="4893468" y="810369"/>
            <a:ext cx="2893200" cy="4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2250" lvl="0" marL="215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550" lvl="1" marL="66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96850" lvl="2" marL="1092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2250" lvl="3" marL="1549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550" lvl="4" marL="1993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96850" lvl="5" marL="2425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2250" lvl="6" marL="2882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550" lvl="7" marL="3327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96850" lvl="8" marL="3759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1" name="Google Shape;131;p27"/>
          <p:cNvSpPr txBox="1"/>
          <p:nvPr>
            <p:ph type="title"/>
          </p:nvPr>
        </p:nvSpPr>
        <p:spPr>
          <a:xfrm>
            <a:off x="1357312" y="810369"/>
            <a:ext cx="33219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27"/>
          <p:cNvSpPr txBox="1"/>
          <p:nvPr>
            <p:ph idx="3" type="body"/>
          </p:nvPr>
        </p:nvSpPr>
        <p:spPr>
          <a:xfrm>
            <a:off x="1357312" y="1446609"/>
            <a:ext cx="33219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3" name="Google Shape;133;p27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22222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70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6" name="Google Shape;136;p28"/>
          <p:cNvSpPr txBox="1"/>
          <p:nvPr>
            <p:ph idx="2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7" name="Google Shape;137;p28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/>
          <p:nvPr>
            <p:ph idx="2" type="pic"/>
          </p:nvPr>
        </p:nvSpPr>
        <p:spPr>
          <a:xfrm>
            <a:off x="4572398" y="0"/>
            <a:ext cx="34290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2250" lvl="0" marL="215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550" lvl="1" marL="66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96850" lvl="2" marL="1092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2250" lvl="3" marL="1549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550" lvl="4" marL="1993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96850" lvl="5" marL="2425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2250" lvl="6" marL="2882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550" lvl="7" marL="3327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96850" lvl="8" marL="3759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0" name="Google Shape;140;p29"/>
          <p:cNvSpPr/>
          <p:nvPr>
            <p:ph idx="3" type="pic"/>
          </p:nvPr>
        </p:nvSpPr>
        <p:spPr>
          <a:xfrm>
            <a:off x="4572000" y="2585144"/>
            <a:ext cx="34290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2250" lvl="0" marL="215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550" lvl="1" marL="66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96850" lvl="2" marL="1092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2250" lvl="3" marL="1549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550" lvl="4" marL="1993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96850" lvl="5" marL="2425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2250" lvl="6" marL="2882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550" lvl="7" marL="3327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96850" lvl="8" marL="3759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1" name="Google Shape;141;p29"/>
          <p:cNvSpPr/>
          <p:nvPr>
            <p:ph idx="4" type="pic"/>
          </p:nvPr>
        </p:nvSpPr>
        <p:spPr>
          <a:xfrm>
            <a:off x="1143000" y="0"/>
            <a:ext cx="3411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2250" lvl="0" marL="215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550" lvl="1" marL="66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96850" lvl="2" marL="1092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2250" lvl="3" marL="1549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550" lvl="4" marL="1993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96850" lvl="5" marL="2425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2250" lvl="6" marL="2882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550" lvl="7" marL="3327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96850" lvl="8" marL="3759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2" name="Google Shape;142;p29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22222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/>
          <p:nvPr/>
        </p:nvSpPr>
        <p:spPr>
          <a:xfrm>
            <a:off x="1390798" y="1245691"/>
            <a:ext cx="6362400" cy="2757600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0"/>
          <p:cNvSpPr txBox="1"/>
          <p:nvPr>
            <p:ph idx="1" type="body"/>
          </p:nvPr>
        </p:nvSpPr>
        <p:spPr>
          <a:xfrm>
            <a:off x="1611808" y="1533673"/>
            <a:ext cx="592050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6" name="Google Shape;146;p30"/>
          <p:cNvSpPr txBox="1"/>
          <p:nvPr>
            <p:ph idx="2" type="body"/>
          </p:nvPr>
        </p:nvSpPr>
        <p:spPr>
          <a:xfrm>
            <a:off x="1357312" y="4107656"/>
            <a:ext cx="64293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70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7" name="Google Shape;147;p30"/>
          <p:cNvSpPr txBox="1"/>
          <p:nvPr>
            <p:ph idx="3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70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8" name="Google Shape;148;p30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 showMasterSp="0">
  <p:cSld name="Цитата 2">
    <p:bg>
      <p:bgPr>
        <a:solidFill>
          <a:schemeClr val="accen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4250531" y="1393031"/>
            <a:ext cx="35361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1" name="Google Shape;151;p31"/>
          <p:cNvSpPr/>
          <p:nvPr>
            <p:ph idx="2" type="pic"/>
          </p:nvPr>
        </p:nvSpPr>
        <p:spPr>
          <a:xfrm>
            <a:off x="1143000" y="0"/>
            <a:ext cx="2893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2250" lvl="0" marL="215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550" lvl="1" marL="66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96850" lvl="2" marL="1092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2250" lvl="3" marL="1549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550" lvl="4" marL="1993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96850" lvl="5" marL="2425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2250" lvl="6" marL="2882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550" lvl="7" marL="3327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96850" lvl="8" marL="3759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2" name="Google Shape;152;p31"/>
          <p:cNvSpPr txBox="1"/>
          <p:nvPr>
            <p:ph idx="3" type="body"/>
          </p:nvPr>
        </p:nvSpPr>
        <p:spPr>
          <a:xfrm>
            <a:off x="4250531" y="4086324"/>
            <a:ext cx="35361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70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3" name="Google Shape;153;p31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 showMasterSp="0">
  <p:cSld name="Фото">
    <p:bg>
      <p:bgPr>
        <a:solidFill>
          <a:srgbClr val="222222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2250" lvl="0" marL="215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550" lvl="1" marL="66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96850" lvl="2" marL="1092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2250" lvl="3" marL="1549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550" lvl="4" marL="1993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96850" lvl="5" marL="2425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2250" lvl="6" marL="2882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550" lvl="7" marL="3327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96850" lvl="8" marL="3759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">
    <p:bg>
      <p:bgPr>
        <a:solidFill>
          <a:srgbClr val="22222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 2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Google Shape;29;p5"/>
          <p:cNvCxnSpPr/>
          <p:nvPr>
            <p:ph idx="1" type="body"/>
          </p:nvPr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" name="Google Shape;35;p6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вверху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, дополн.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1944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4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1357312" y="523737"/>
            <a:ext cx="6429376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8"/>
          <p:cNvCxnSpPr/>
          <p:nvPr/>
        </p:nvCxnSpPr>
        <p:spPr>
          <a:xfrm>
            <a:off x="1357312" y="523876"/>
            <a:ext cx="6429300" cy="0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85" name="Google Shape;85;p18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верстка.png" id="165" name="Google Shape;165;p3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7841" y="1262831"/>
            <a:ext cx="2480700" cy="24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5"/>
          <p:cNvSpPr txBox="1"/>
          <p:nvPr>
            <p:ph type="title"/>
          </p:nvPr>
        </p:nvSpPr>
        <p:spPr>
          <a:xfrm>
            <a:off x="4045252" y="1472761"/>
            <a:ext cx="35361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Font typeface="Arial"/>
              <a:buNone/>
            </a:pPr>
            <a:r>
              <a:rPr lang="en-US" sz="1600">
                <a:solidFill>
                  <a:srgbClr val="BDC2CA"/>
                </a:solidFill>
              </a:rPr>
              <a:t>Профессиональная вёрстка</a:t>
            </a:r>
            <a:endParaRPr/>
          </a:p>
        </p:txBody>
      </p:sp>
      <p:sp>
        <p:nvSpPr>
          <p:cNvPr id="167" name="Google Shape;167;p35"/>
          <p:cNvSpPr txBox="1"/>
          <p:nvPr>
            <p:ph idx="1" type="body"/>
          </p:nvPr>
        </p:nvSpPr>
        <p:spPr>
          <a:xfrm>
            <a:off x="4063111" y="17853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venir"/>
              <a:buNone/>
            </a:pPr>
            <a:r>
              <a:rPr b="1" i="0" lang="en-US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lang="en-US" sz="2000">
                <a:solidFill>
                  <a:srgbClr val="4C5D6E"/>
                </a:solidFill>
              </a:rPr>
              <a:t>5</a:t>
            </a:r>
            <a:endParaRPr/>
          </a:p>
        </p:txBody>
      </p:sp>
      <p:sp>
        <p:nvSpPr>
          <p:cNvPr id="168" name="Google Shape;168;p35"/>
          <p:cNvSpPr/>
          <p:nvPr/>
        </p:nvSpPr>
        <p:spPr>
          <a:xfrm>
            <a:off x="4063100" y="2387775"/>
            <a:ext cx="4200900" cy="12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4C5D6E"/>
                </a:solidFill>
              </a:rPr>
              <a:t>Эффекты перехода и трансформации</a:t>
            </a:r>
            <a:endParaRPr sz="4000">
              <a:solidFill>
                <a:srgbClr val="4C5D6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t/>
            </a:r>
            <a:endParaRPr sz="3600">
              <a:solidFill>
                <a:srgbClr val="4C5D6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4"/>
          <p:cNvSpPr txBox="1"/>
          <p:nvPr>
            <p:ph idx="1" type="body"/>
          </p:nvPr>
        </p:nvSpPr>
        <p:spPr>
          <a:xfrm>
            <a:off x="1142375" y="1605450"/>
            <a:ext cx="6859200" cy="29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Трансформации изменяют размер, форму и положение элемента.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Трансформации преобразовывают элемент, не затрагивая остальные элементы.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 умолчанию трансформация происходит относительно центра элемента.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Трансформации не действуют на строчные элементы display: inline.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4"/>
          <p:cNvSpPr/>
          <p:nvPr/>
        </p:nvSpPr>
        <p:spPr>
          <a:xfrm>
            <a:off x="1136281" y="576014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Особенности transform</a:t>
            </a:r>
            <a:endParaRPr sz="3200">
              <a:solidFill>
                <a:srgbClr val="4C5D6E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5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Свойство transform</a:t>
            </a:r>
            <a:endParaRPr sz="3200">
              <a:solidFill>
                <a:srgbClr val="4C5D6E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6"/>
          <p:cNvSpPr/>
          <p:nvPr/>
        </p:nvSpPr>
        <p:spPr>
          <a:xfrm>
            <a:off x="1148475" y="1192400"/>
            <a:ext cx="54717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3200">
                <a:solidFill>
                  <a:srgbClr val="4C5D6E"/>
                </a:solidFill>
              </a:rPr>
              <a:t>translate(x,y)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sp>
        <p:nvSpPr>
          <p:cNvPr id="231" name="Google Shape;231;p46"/>
          <p:cNvSpPr txBox="1"/>
          <p:nvPr>
            <p:ph idx="1" type="body"/>
          </p:nvPr>
        </p:nvSpPr>
        <p:spPr>
          <a:xfrm>
            <a:off x="1176675" y="2082425"/>
            <a:ext cx="4121700" cy="18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Смещает элемент относительно его положения, используя указанные значения  x, y.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7"/>
          <p:cNvSpPr/>
          <p:nvPr/>
        </p:nvSpPr>
        <p:spPr>
          <a:xfrm>
            <a:off x="1183700" y="1192400"/>
            <a:ext cx="31131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3200">
                <a:solidFill>
                  <a:srgbClr val="4C5D6E"/>
                </a:solidFill>
              </a:rPr>
              <a:t>scale(x, y)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sp>
        <p:nvSpPr>
          <p:cNvPr id="237" name="Google Shape;237;p47"/>
          <p:cNvSpPr txBox="1"/>
          <p:nvPr>
            <p:ph idx="1" type="body"/>
          </p:nvPr>
        </p:nvSpPr>
        <p:spPr>
          <a:xfrm>
            <a:off x="1240075" y="2082425"/>
            <a:ext cx="3113100" cy="18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Дает возможность изменить масштаб элемента. Первое значение отвечает за изменения по ширине, второе –  по высоте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7"/>
          <p:cNvSpPr/>
          <p:nvPr/>
        </p:nvSpPr>
        <p:spPr>
          <a:xfrm>
            <a:off x="4973400" y="1192400"/>
            <a:ext cx="29541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3200">
                <a:solidFill>
                  <a:srgbClr val="4C5D6E"/>
                </a:solidFill>
              </a:rPr>
              <a:t>rotate(deg)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sp>
        <p:nvSpPr>
          <p:cNvPr id="239" name="Google Shape;239;p47"/>
          <p:cNvSpPr txBox="1"/>
          <p:nvPr>
            <p:ph idx="1" type="body"/>
          </p:nvPr>
        </p:nvSpPr>
        <p:spPr>
          <a:xfrm>
            <a:off x="5023600" y="2082425"/>
            <a:ext cx="2954100" cy="18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Поворот элемента на указанное значение градусов, возможно указать отрицательные значения и несколько оборотов.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/>
          <p:nvPr/>
        </p:nvSpPr>
        <p:spPr>
          <a:xfrm>
            <a:off x="1159525" y="1192400"/>
            <a:ext cx="56892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3200">
                <a:solidFill>
                  <a:srgbClr val="4C5D6E"/>
                </a:solidFill>
              </a:rPr>
              <a:t>skew(x-deg, y-deg)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sp>
        <p:nvSpPr>
          <p:cNvPr id="245" name="Google Shape;245;p48"/>
          <p:cNvSpPr txBox="1"/>
          <p:nvPr>
            <p:ph idx="1" type="body"/>
          </p:nvPr>
        </p:nvSpPr>
        <p:spPr>
          <a:xfrm>
            <a:off x="1159525" y="2082425"/>
            <a:ext cx="4708200" cy="18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Искажение сторон элемента относительно координатной оси, можно указать только одно значение, второе будет рассчитано автоматически.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9"/>
          <p:cNvSpPr txBox="1"/>
          <p:nvPr>
            <p:ph idx="1" type="body"/>
          </p:nvPr>
        </p:nvSpPr>
        <p:spPr>
          <a:xfrm>
            <a:off x="1142375" y="1767425"/>
            <a:ext cx="6859200" cy="17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 помощью анимации можно оживить веб-страницы.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Позволяет добавить обратную связь с пользователем, эмоциональность и индивидуальность.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Анимация применяется к любым HTML-элементам, а также к псевдоэлементам.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9"/>
          <p:cNvSpPr/>
          <p:nvPr/>
        </p:nvSpPr>
        <p:spPr>
          <a:xfrm>
            <a:off x="1136281" y="576014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Особенности animation</a:t>
            </a:r>
            <a:endParaRPr sz="3200">
              <a:solidFill>
                <a:srgbClr val="4C5D6E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0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Свойство animation</a:t>
            </a:r>
            <a:endParaRPr sz="3200">
              <a:solidFill>
                <a:srgbClr val="4C5D6E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1"/>
          <p:cNvSpPr/>
          <p:nvPr/>
        </p:nvSpPr>
        <p:spPr>
          <a:xfrm>
            <a:off x="1136200" y="1192400"/>
            <a:ext cx="57126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3200">
                <a:solidFill>
                  <a:srgbClr val="4C5D6E"/>
                </a:solidFill>
              </a:rPr>
              <a:t>@keyframes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sp>
        <p:nvSpPr>
          <p:cNvPr id="262" name="Google Shape;262;p51"/>
          <p:cNvSpPr txBox="1"/>
          <p:nvPr>
            <p:ph idx="1" type="body"/>
          </p:nvPr>
        </p:nvSpPr>
        <p:spPr>
          <a:xfrm>
            <a:off x="1221800" y="2082425"/>
            <a:ext cx="3688800" cy="18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Контейнер для определения анимации.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/>
          <p:nvPr/>
        </p:nvSpPr>
        <p:spPr>
          <a:xfrm>
            <a:off x="1252925" y="1192400"/>
            <a:ext cx="55956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3200">
                <a:solidFill>
                  <a:srgbClr val="4C5D6E"/>
                </a:solidFill>
              </a:rPr>
              <a:t>animation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sp>
        <p:nvSpPr>
          <p:cNvPr id="268" name="Google Shape;268;p52"/>
          <p:cNvSpPr txBox="1"/>
          <p:nvPr>
            <p:ph idx="1" type="body"/>
          </p:nvPr>
        </p:nvSpPr>
        <p:spPr>
          <a:xfrm>
            <a:off x="1330750" y="2082425"/>
            <a:ext cx="3486300" cy="18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Позволяет задать все значения для настройки выполнения анимации за одно определение.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3"/>
          <p:cNvSpPr/>
          <p:nvPr/>
        </p:nvSpPr>
        <p:spPr>
          <a:xfrm>
            <a:off x="1136200" y="1192400"/>
            <a:ext cx="57126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3200">
                <a:solidFill>
                  <a:srgbClr val="4C5D6E"/>
                </a:solidFill>
              </a:rPr>
              <a:t>animation-name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sp>
        <p:nvSpPr>
          <p:cNvPr id="274" name="Google Shape;274;p53"/>
          <p:cNvSpPr txBox="1"/>
          <p:nvPr>
            <p:ph idx="1" type="body"/>
          </p:nvPr>
        </p:nvSpPr>
        <p:spPr>
          <a:xfrm>
            <a:off x="1198450" y="2082425"/>
            <a:ext cx="5318700" cy="18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Позволяет указать имя анимации.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/>
          </a:p>
        </p:txBody>
      </p:sp>
      <p:sp>
        <p:nvSpPr>
          <p:cNvPr id="174" name="Google Shape;174;p36"/>
          <p:cNvSpPr/>
          <p:nvPr/>
        </p:nvSpPr>
        <p:spPr>
          <a:xfrm>
            <a:off x="1142375" y="1795050"/>
            <a:ext cx="6854400" cy="21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667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32323"/>
                </a:solidFill>
              </a:rPr>
              <a:t>Эффекты перехода.</a:t>
            </a:r>
            <a:endParaRPr sz="2000">
              <a:solidFill>
                <a:srgbClr val="232323"/>
              </a:solidFill>
            </a:endParaRPr>
          </a:p>
          <a:p>
            <a:pPr indent="-2667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32323"/>
                </a:solidFill>
              </a:rPr>
              <a:t>Применение трансформации.</a:t>
            </a:r>
            <a:endParaRPr sz="2000">
              <a:solidFill>
                <a:srgbClr val="232323"/>
              </a:solidFill>
            </a:endParaRPr>
          </a:p>
          <a:p>
            <a:pPr indent="-2667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32323"/>
                </a:solidFill>
              </a:rPr>
              <a:t>Создание анимации средствами CSS3.</a:t>
            </a:r>
            <a:endParaRPr sz="2000">
              <a:solidFill>
                <a:srgbClr val="23232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4"/>
          <p:cNvSpPr/>
          <p:nvPr/>
        </p:nvSpPr>
        <p:spPr>
          <a:xfrm>
            <a:off x="1167325" y="1192400"/>
            <a:ext cx="56814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3200">
                <a:solidFill>
                  <a:srgbClr val="4C5D6E"/>
                </a:solidFill>
              </a:rPr>
              <a:t>animation-duration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sp>
        <p:nvSpPr>
          <p:cNvPr id="280" name="Google Shape;280;p54"/>
          <p:cNvSpPr txBox="1"/>
          <p:nvPr>
            <p:ph idx="1" type="body"/>
          </p:nvPr>
        </p:nvSpPr>
        <p:spPr>
          <a:xfrm>
            <a:off x="1229575" y="2082425"/>
            <a:ext cx="5287800" cy="18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Позволяет задать скорость выполнения анимации в секундах (по умолчанию имеет значение 0).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5"/>
          <p:cNvSpPr/>
          <p:nvPr/>
        </p:nvSpPr>
        <p:spPr>
          <a:xfrm>
            <a:off x="1120625" y="1192400"/>
            <a:ext cx="60804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3200">
                <a:solidFill>
                  <a:srgbClr val="4C5D6E"/>
                </a:solidFill>
              </a:rPr>
              <a:t>animation-timing-function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sp>
        <p:nvSpPr>
          <p:cNvPr id="286" name="Google Shape;286;p55"/>
          <p:cNvSpPr txBox="1"/>
          <p:nvPr>
            <p:ph idx="1" type="body"/>
          </p:nvPr>
        </p:nvSpPr>
        <p:spPr>
          <a:xfrm>
            <a:off x="1190675" y="2082425"/>
            <a:ext cx="5961900" cy="18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Позволяет задать функцию смягчения, отвечающую за плавность выполнения анимации (по умолчанию имеет значение ease).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6"/>
          <p:cNvSpPr/>
          <p:nvPr/>
        </p:nvSpPr>
        <p:spPr>
          <a:xfrm>
            <a:off x="1299625" y="1192400"/>
            <a:ext cx="59016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3200">
                <a:solidFill>
                  <a:srgbClr val="4C5D6E"/>
                </a:solidFill>
              </a:rPr>
              <a:t>animation-delay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sp>
        <p:nvSpPr>
          <p:cNvPr id="292" name="Google Shape;292;p56"/>
          <p:cNvSpPr txBox="1"/>
          <p:nvPr>
            <p:ph idx="1" type="body"/>
          </p:nvPr>
        </p:nvSpPr>
        <p:spPr>
          <a:xfrm>
            <a:off x="1408575" y="2082425"/>
            <a:ext cx="4881000" cy="18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Позволяет задать задержку перед началом выполнения анимации (по умолчанию имеет значение 0).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7"/>
          <p:cNvSpPr/>
          <p:nvPr/>
        </p:nvSpPr>
        <p:spPr>
          <a:xfrm>
            <a:off x="1190675" y="1192400"/>
            <a:ext cx="60105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3200">
                <a:solidFill>
                  <a:srgbClr val="4C5D6E"/>
                </a:solidFill>
              </a:rPr>
              <a:t>animation-iteration-count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sp>
        <p:nvSpPr>
          <p:cNvPr id="298" name="Google Shape;298;p57"/>
          <p:cNvSpPr txBox="1"/>
          <p:nvPr>
            <p:ph idx="1" type="body"/>
          </p:nvPr>
        </p:nvSpPr>
        <p:spPr>
          <a:xfrm>
            <a:off x="1268475" y="2082425"/>
            <a:ext cx="5753100" cy="18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Позволяет задать количество повторов анимации (по умолчанию имеет значение 1).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8"/>
          <p:cNvSpPr/>
          <p:nvPr/>
        </p:nvSpPr>
        <p:spPr>
          <a:xfrm>
            <a:off x="1089500" y="1192400"/>
            <a:ext cx="52140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3200">
                <a:solidFill>
                  <a:srgbClr val="4C5D6E"/>
                </a:solidFill>
              </a:rPr>
              <a:t>animation-direction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sp>
        <p:nvSpPr>
          <p:cNvPr id="304" name="Google Shape;304;p58"/>
          <p:cNvSpPr txBox="1"/>
          <p:nvPr>
            <p:ph idx="1" type="body"/>
          </p:nvPr>
        </p:nvSpPr>
        <p:spPr>
          <a:xfrm>
            <a:off x="1089500" y="2082425"/>
            <a:ext cx="6941700" cy="26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При значении alternate в нечетные разы (1, 3, 5 ...) анимация будет проигрываться в нормальном, а в четные (2, 4, 6 ...) – в обратном порядке. По умолчанию данное свойство имеет значение normal, при котором анимация всегда проигрывается в нормальном порядке.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D6E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/>
          <p:nvPr/>
        </p:nvSpPr>
        <p:spPr>
          <a:xfrm>
            <a:off x="1142399" y="571450"/>
            <a:ext cx="6854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Практическое </a:t>
            </a:r>
            <a:r>
              <a:rPr lang="en-US" sz="3200">
                <a:solidFill>
                  <a:srgbClr val="F3F7F5"/>
                </a:solidFill>
              </a:rPr>
              <a:t>задание</a:t>
            </a:r>
            <a:endParaRPr sz="3200"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0"/>
          <p:cNvSpPr/>
          <p:nvPr/>
        </p:nvSpPr>
        <p:spPr>
          <a:xfrm>
            <a:off x="1136281" y="576014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7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 </a:t>
            </a:r>
            <a:r>
              <a:rPr lang="en-US" sz="3200">
                <a:solidFill>
                  <a:srgbClr val="4C5D6E"/>
                </a:solidFill>
              </a:rPr>
              <a:t>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15" name="Google Shape;315;p60"/>
          <p:cNvSpPr txBox="1"/>
          <p:nvPr>
            <p:ph idx="1" type="body"/>
          </p:nvPr>
        </p:nvSpPr>
        <p:spPr>
          <a:xfrm>
            <a:off x="1142375" y="2036700"/>
            <a:ext cx="6859200" cy="20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700"/>
              <a:buFont typeface="Arial"/>
              <a:buAutoNum type="arabicPeriod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Создать страницу checkout.psd.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700"/>
              <a:buFont typeface="Arial"/>
              <a:buAutoNum type="arabicPeriod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Применить к нескольким элементам на странице эффекты (подробную информацию вы найдете в методичке, прикрепленной к данному уроку).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/>
          <p:nvPr/>
        </p:nvSpPr>
        <p:spPr>
          <a:xfrm>
            <a:off x="1136281" y="576014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7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 </a:t>
            </a:r>
            <a:r>
              <a:rPr lang="en-US" sz="3200">
                <a:solidFill>
                  <a:srgbClr val="4C5D6E"/>
                </a:solidFill>
              </a:rPr>
              <a:t>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21" name="Google Shape;321;p61"/>
          <p:cNvSpPr txBox="1"/>
          <p:nvPr>
            <p:ph idx="1" type="body"/>
          </p:nvPr>
        </p:nvSpPr>
        <p:spPr>
          <a:xfrm>
            <a:off x="1142375" y="2036700"/>
            <a:ext cx="6859200" cy="20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700"/>
              <a:buFont typeface="Arial"/>
              <a:buAutoNum type="arabicPeriod" startAt="3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* Для некоторых элементов применить функцию, которая позволяет изменять скорость перехода в процессе его осуществления.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700"/>
              <a:buFont typeface="Arial"/>
              <a:buAutoNum type="arabicPeriod" startAt="3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* Использовать для некоторых элементов множественную анимацию.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2"/>
          <p:cNvSpPr txBox="1"/>
          <p:nvPr>
            <p:ph type="title"/>
          </p:nvPr>
        </p:nvSpPr>
        <p:spPr>
          <a:xfrm>
            <a:off x="1142399" y="571500"/>
            <a:ext cx="6856801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3F7F5"/>
                </a:solidFill>
                <a:latin typeface="Arial"/>
                <a:ea typeface="Arial"/>
                <a:cs typeface="Arial"/>
                <a:sym typeface="Arial"/>
              </a:rPr>
              <a:t>Вопросы участников ...</a:t>
            </a:r>
            <a:endParaRPr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/>
          <p:nvPr/>
        </p:nvSpPr>
        <p:spPr>
          <a:xfrm>
            <a:off x="1122049" y="571450"/>
            <a:ext cx="6854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3F7F5"/>
                </a:solidFill>
              </a:rPr>
              <a:t>Эффекты перехода</a:t>
            </a:r>
            <a:endParaRPr sz="3200"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/>
          <p:nvPr>
            <p:ph idx="1" type="body"/>
          </p:nvPr>
        </p:nvSpPr>
        <p:spPr>
          <a:xfrm>
            <a:off x="1142375" y="1581025"/>
            <a:ext cx="6859200" cy="29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существляет плавные переходы при смене одного значения свойства на другое.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Часто используется для стилизации эффектов наведения или активации элемента.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ает возможность контролировать плавность изменения CSS-свойств при анимации элементов.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8"/>
          <p:cNvSpPr/>
          <p:nvPr/>
        </p:nvSpPr>
        <p:spPr>
          <a:xfrm>
            <a:off x="1136281" y="576014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Особенности transition</a:t>
            </a:r>
            <a:endParaRPr sz="3200">
              <a:solidFill>
                <a:srgbClr val="4C5D6E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Свойство transition</a:t>
            </a:r>
            <a:endParaRPr sz="3200">
              <a:solidFill>
                <a:srgbClr val="4C5D6E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/>
          <p:nvPr/>
        </p:nvSpPr>
        <p:spPr>
          <a:xfrm>
            <a:off x="1242725" y="1178600"/>
            <a:ext cx="52977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3200">
                <a:solidFill>
                  <a:srgbClr val="4C5D6E"/>
                </a:solidFill>
              </a:rPr>
              <a:t>transition-property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sp>
        <p:nvSpPr>
          <p:cNvPr id="196" name="Google Shape;196;p40"/>
          <p:cNvSpPr txBox="1"/>
          <p:nvPr>
            <p:ph idx="1" type="body"/>
          </p:nvPr>
        </p:nvSpPr>
        <p:spPr>
          <a:xfrm>
            <a:off x="1304850" y="2068625"/>
            <a:ext cx="4321800" cy="18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Название свойства, к которому будет применяться эффект трансформации.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1"/>
          <p:cNvSpPr/>
          <p:nvPr/>
        </p:nvSpPr>
        <p:spPr>
          <a:xfrm>
            <a:off x="1249625" y="1192400"/>
            <a:ext cx="53706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3200">
                <a:solidFill>
                  <a:srgbClr val="4C5D6E"/>
                </a:solidFill>
              </a:rPr>
              <a:t>transition-duration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sp>
        <p:nvSpPr>
          <p:cNvPr id="202" name="Google Shape;202;p41"/>
          <p:cNvSpPr txBox="1"/>
          <p:nvPr>
            <p:ph idx="1" type="body"/>
          </p:nvPr>
        </p:nvSpPr>
        <p:spPr>
          <a:xfrm>
            <a:off x="1394525" y="2057950"/>
            <a:ext cx="5080800" cy="18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Промежуток времени, за которое происходит изменение элемента.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2"/>
          <p:cNvSpPr/>
          <p:nvPr/>
        </p:nvSpPr>
        <p:spPr>
          <a:xfrm>
            <a:off x="1211900" y="1192400"/>
            <a:ext cx="63411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3200">
                <a:solidFill>
                  <a:srgbClr val="4C5D6E"/>
                </a:solidFill>
              </a:rPr>
              <a:t>transition-timing-function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sp>
        <p:nvSpPr>
          <p:cNvPr id="208" name="Google Shape;208;p42"/>
          <p:cNvSpPr txBox="1"/>
          <p:nvPr>
            <p:ph idx="1" type="body"/>
          </p:nvPr>
        </p:nvSpPr>
        <p:spPr>
          <a:xfrm>
            <a:off x="1310525" y="2082425"/>
            <a:ext cx="5206800" cy="18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Функция, определяющая скорость перехода объекта из одного состояния в другое.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3"/>
          <p:cNvSpPr/>
          <p:nvPr/>
        </p:nvSpPr>
        <p:spPr>
          <a:xfrm>
            <a:off x="1233025" y="1192400"/>
            <a:ext cx="53871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3200">
                <a:solidFill>
                  <a:srgbClr val="4C5D6E"/>
                </a:solidFill>
              </a:rPr>
              <a:t>transition-delay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sp>
        <p:nvSpPr>
          <p:cNvPr id="214" name="Google Shape;214;p43"/>
          <p:cNvSpPr txBox="1"/>
          <p:nvPr>
            <p:ph idx="1" type="body"/>
          </p:nvPr>
        </p:nvSpPr>
        <p:spPr>
          <a:xfrm>
            <a:off x="1289400" y="2082425"/>
            <a:ext cx="4629300" cy="18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Изменение происходит не сразу, а по истечении времени (необязательное свойство).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