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e47f7cc0_0_3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1e47f7cc0_0_3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e47f7cc0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1e47f7cc0_0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e47f7cc0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1e47f7cc0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1e47f7cc0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1e47f7cc0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e47f7cc0_0_2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1e47f7cc0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e47f7cc0_0_2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1e47f7cc0_0_2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e47f7cc0_0_2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1e47f7cc0_0_2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1e47f7cc0_0_2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1e47f7cc0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1e47f7cc0_0_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1e47f7cc0_0_2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e47f7cc0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1e47f7cc0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e47f7cc0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1e47f7cc0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e47f7cc0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1e47f7cc0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e47f7cc0_0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1e47f7cc0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e24b8ae2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5e24b8ae2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e24b8ae2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5e24b8ae2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e47f7cc0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1e47f7cc0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e47f7cc0_0_1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1e47f7cc0_0_1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e47f7cc0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188" name="Google Shape;188;g21e47f7cc0_0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e47f7cc0_0_1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Добавлена анимация “По щелчку”</a:t>
            </a:r>
            <a:endParaRPr/>
          </a:p>
        </p:txBody>
      </p:sp>
      <p:sp>
        <p:nvSpPr>
          <p:cNvPr id="194" name="Google Shape;194;g21e47f7cc0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e47f7cc0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1e47f7cc0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e47f7cc0_0_1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1e47f7cc0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e47f7cc0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1e47f7cc0_0_1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>
            <p:ph idx="2" type="pic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2" name="Google Shape;62;p12"/>
          <p:cNvSpPr/>
          <p:nvPr>
            <p:ph idx="3" type="pic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3" name="Google Shape;63;p12"/>
          <p:cNvSpPr/>
          <p:nvPr>
            <p:ph idx="4" type="pic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3" type="body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вертикально" showMasterSp="0" type="tx">
  <p:cSld name="TITLE_AND_BODY">
    <p:bg>
      <p:bgPr>
        <a:solidFill>
          <a:srgbClr val="22222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4250531" y="3388816"/>
            <a:ext cx="353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377405" y="1896846"/>
            <a:ext cx="35361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6" name="Google Shape;96;p20"/>
          <p:cNvSpPr/>
          <p:nvPr/>
        </p:nvSpPr>
        <p:spPr>
          <a:xfrm>
            <a:off x="571172" y="4572010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97" name="Google Shape;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00" cy="4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571175" y="-1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showMasterSp="0">
  <p:cSld name="Заголовок и пункты">
    <p:bg>
      <p:bgPr>
        <a:solidFill>
          <a:srgbClr val="22222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ading-logo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107" name="Google Shape;107;p22"/>
          <p:cNvCxnSpPr/>
          <p:nvPr>
            <p:ph idx="1" type="body"/>
          </p:nvPr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2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3"/>
          <p:cNvCxnSpPr/>
          <p:nvPr/>
        </p:nvCxnSpPr>
        <p:spPr>
          <a:xfrm>
            <a:off x="1357312" y="3238501"/>
            <a:ext cx="6429300" cy="0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3" name="Google Shape;113;p23"/>
          <p:cNvSpPr txBox="1"/>
          <p:nvPr>
            <p:ph type="title"/>
          </p:nvPr>
        </p:nvSpPr>
        <p:spPr>
          <a:xfrm>
            <a:off x="1357312" y="3388816"/>
            <a:ext cx="64293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1357312" y="2250281"/>
            <a:ext cx="64293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70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7558478" y="221009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1357312" y="2129730"/>
            <a:ext cx="6429300" cy="23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7575660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5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5" name="Google Shape;125;p26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6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7" name="Google Shape;127;p26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0" name="Google Shape;130;p27"/>
          <p:cNvSpPr/>
          <p:nvPr>
            <p:ph idx="2" type="pic"/>
          </p:nvPr>
        </p:nvSpPr>
        <p:spPr>
          <a:xfrm>
            <a:off x="4893468" y="810369"/>
            <a:ext cx="28932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type="title"/>
          </p:nvPr>
        </p:nvSpPr>
        <p:spPr>
          <a:xfrm>
            <a:off x="1357312" y="810369"/>
            <a:ext cx="3321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1357312" y="1446609"/>
            <a:ext cx="33219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bg>
      <p:bgPr>
        <a:solidFill>
          <a:srgbClr val="22222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2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3 шт." showMasterSp="0">
  <p:cSld name="Фото - 3 шт.">
    <p:bg>
      <p:bgPr>
        <a:solidFill>
          <a:srgbClr val="22222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>
            <p:ph idx="2" type="pic"/>
          </p:nvPr>
        </p:nvSpPr>
        <p:spPr>
          <a:xfrm>
            <a:off x="4572398" y="0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0" name="Google Shape;140;p29"/>
          <p:cNvSpPr/>
          <p:nvPr>
            <p:ph idx="3" type="pic"/>
          </p:nvPr>
        </p:nvSpPr>
        <p:spPr>
          <a:xfrm>
            <a:off x="4572000" y="2585144"/>
            <a:ext cx="34290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1" name="Google Shape;141;p29"/>
          <p:cNvSpPr/>
          <p:nvPr>
            <p:ph idx="4" type="pic"/>
          </p:nvPr>
        </p:nvSpPr>
        <p:spPr>
          <a:xfrm>
            <a:off x="1143000" y="0"/>
            <a:ext cx="3411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2" name="Google Shape;142;p29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bg>
      <p:bgPr>
        <a:solidFill>
          <a:srgbClr val="22222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/>
          <p:nvPr/>
        </p:nvSpPr>
        <p:spPr>
          <a:xfrm>
            <a:off x="1390798" y="1245691"/>
            <a:ext cx="6362400" cy="2757600"/>
          </a:xfrm>
          <a:custGeom>
            <a:rect b="b" l="l" r="r" t="t"/>
            <a:pathLst>
              <a:path extrusionOk="0" h="120000" w="12000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1611808" y="1533673"/>
            <a:ext cx="59205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body"/>
          </p:nvPr>
        </p:nvSpPr>
        <p:spPr>
          <a:xfrm>
            <a:off x="1357312" y="4107656"/>
            <a:ext cx="6429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30"/>
          <p:cNvSpPr txBox="1"/>
          <p:nvPr>
            <p:ph idx="3" type="body"/>
          </p:nvPr>
        </p:nvSpPr>
        <p:spPr>
          <a:xfrm>
            <a:off x="1357312" y="240903"/>
            <a:ext cx="5893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70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30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 showMasterSp="0">
  <p:cSld name="Цитата 2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4250531" y="1393031"/>
            <a:ext cx="3536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venir"/>
              <a:buNone/>
              <a:defRPr b="0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1143000" y="0"/>
            <a:ext cx="2893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3" type="body"/>
          </p:nvPr>
        </p:nvSpPr>
        <p:spPr>
          <a:xfrm>
            <a:off x="4250531" y="4086324"/>
            <a:ext cx="3536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700"/>
              <a:buFont typeface="Avenir"/>
              <a:buNone/>
              <a:defRPr b="0" i="0" sz="3000" u="none" cap="none" strike="noStrik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 type="title">
  <p:cSld name="TITLE">
    <p:bg>
      <p:bgPr>
        <a:solidFill>
          <a:srgbClr val="22222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 showMasterSp="0">
  <p:cSld name="Фото">
    <p:bg>
      <p:bgPr>
        <a:solidFill>
          <a:srgbClr val="22222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2250" lvl="0" marL="215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550" lvl="1" marL="66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196850" lvl="2" marL="1092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2250" lvl="3" marL="1549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550" lvl="4" marL="1993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196850" lvl="5" marL="24257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22250" lvl="6" marL="28829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550" lvl="7" marL="3327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196850" lvl="8" marL="3759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">
    <p:bg>
      <p:bgPr>
        <a:solidFill>
          <a:srgbClr val="22222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 showMasterSp="0">
  <p:cSld name="Пустой 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- горизонтально" showMasterSp="0">
  <p:cSld name="Фото - горизонтально">
    <p:bg>
      <p:bgPr>
        <a:solidFill>
          <a:srgbClr val="22222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cxnSp>
        <p:nvCxnSpPr>
          <p:cNvPr id="29" name="Google Shape;29;p5"/>
          <p:cNvCxnSpPr/>
          <p:nvPr>
            <p:ph idx="1" type="body"/>
          </p:nvPr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5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заголовок" showMasterSp="0">
  <p:cSld name="Заголовок и подзаголовок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flipH="1" rot="10800000">
            <a:off x="1357312" y="3238362"/>
            <a:ext cx="6429376" cy="139"/>
          </a:xfrm>
          <a:prstGeom prst="straightConnector1">
            <a:avLst/>
          </a:prstGeom>
          <a:noFill/>
          <a:ln cap="flat" cmpd="sng" w="12700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p6"/>
          <p:cNvSpPr txBox="1"/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b="0" i="0" sz="2600" u="none" cap="none" strike="noStrik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по центру" showMasterSp="0">
  <p:cSld name="Заголовок - по центру">
    <p:bg>
      <p:bgPr>
        <a:solidFill>
          <a:srgbClr val="22222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- вверху">
  <p:cSld name="Заголовок - вверх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, дополн.">
  <p:cSld name="Заголовок и пункты, дополн.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bg>
      <p:bgPr>
        <a:solidFill>
          <a:srgbClr val="22222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2" name="Google Shape;52;p10"/>
          <p:cNvSpPr/>
          <p:nvPr>
            <p:ph idx="2" type="pic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9175" lvl="0" marL="209175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09175" lvl="1" marL="653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09175" lvl="2" marL="1098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09175" lvl="3" marL="1542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09175" lvl="4" marL="1987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209175" lvl="5" marL="2431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209175" lvl="6" marL="2876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209175" lvl="7" marL="33206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209175" lvl="8" marL="3765176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1944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1944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21944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21944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b="0" i="0" sz="14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1357312" y="523737"/>
            <a:ext cx="6429376" cy="139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79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5279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5278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5278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5278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5278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5278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5279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5279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8"/>
          <p:cNvCxnSpPr/>
          <p:nvPr/>
        </p:nvCxnSpPr>
        <p:spPr>
          <a:xfrm>
            <a:off x="1357312" y="523876"/>
            <a:ext cx="6429300" cy="0"/>
          </a:xfrm>
          <a:prstGeom prst="straightConnector1">
            <a:avLst/>
          </a:prstGeom>
          <a:noFill/>
          <a:ln cap="flat" cmpd="sng" w="9525">
            <a:solidFill>
              <a:srgbClr val="A6AAA9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85" name="Google Shape;85;p18"/>
          <p:cNvSpPr txBox="1"/>
          <p:nvPr>
            <p:ph type="title"/>
          </p:nvPr>
        </p:nvSpPr>
        <p:spPr>
          <a:xfrm>
            <a:off x="1357312" y="810369"/>
            <a:ext cx="6429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lvl="1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457200" lvl="2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685800" lvl="3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914400" lvl="4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143000" lvl="5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371600" lvl="6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600200" lvl="7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828800" lvl="8" marL="0" marR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357312" y="1446609"/>
            <a:ext cx="64293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700"/>
              <a:buFont typeface="Avenir"/>
              <a:buChar char="‣"/>
              <a:defRPr b="0" i="0" sz="1600" u="none" cap="none" strike="noStrik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7571537" y="227707"/>
            <a:ext cx="2127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Font typeface="Arial"/>
              <a:buNone/>
              <a:defRPr b="0" i="0" sz="1200" u="none" cap="none" strike="noStrik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fontsquirr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ontsquirrel.com/tools/webfont-generat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EDF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верстка.png" id="165" name="Google Shape;165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7841" y="1262831"/>
            <a:ext cx="2480700" cy="24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>
            <p:ph type="title"/>
          </p:nvPr>
        </p:nvSpPr>
        <p:spPr>
          <a:xfrm>
            <a:off x="4045252" y="1472761"/>
            <a:ext cx="3536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Font typeface="Arial"/>
              <a:buNone/>
            </a:pPr>
            <a:r>
              <a:rPr lang="en-US" sz="1600">
                <a:solidFill>
                  <a:srgbClr val="BDC2CA"/>
                </a:solidFill>
              </a:rPr>
              <a:t>Профессиональная вёрстка</a:t>
            </a:r>
            <a:endParaRPr/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063111" y="17853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venir"/>
              <a:buNone/>
            </a:pPr>
            <a:r>
              <a:rPr b="1" i="0" lang="en-US" sz="20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</a:t>
            </a:r>
            <a:r>
              <a:rPr b="1" lang="en-US" sz="2000">
                <a:solidFill>
                  <a:srgbClr val="4C5D6E"/>
                </a:solidFill>
              </a:rPr>
              <a:t>8</a:t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3986750" y="2199750"/>
            <a:ext cx="42009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4D5D6D"/>
                </a:solidFill>
              </a:rPr>
              <a:t>Grid layout, новые возможности CSS3</a:t>
            </a:r>
            <a:endParaRPr sz="28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/>
          <p:nvPr/>
        </p:nvSpPr>
        <p:spPr>
          <a:xfrm>
            <a:off x="1198800" y="1178600"/>
            <a:ext cx="6870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SVG (Scalable Vector Graphics)</a:t>
            </a:r>
            <a:endParaRPr/>
          </a:p>
        </p:txBody>
      </p:sp>
      <p:sp>
        <p:nvSpPr>
          <p:cNvPr id="220" name="Google Shape;220;p44"/>
          <p:cNvSpPr txBox="1"/>
          <p:nvPr>
            <p:ph idx="1" type="body"/>
          </p:nvPr>
        </p:nvSpPr>
        <p:spPr>
          <a:xfrm>
            <a:off x="1198800" y="2515050"/>
            <a:ext cx="59196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Универсальный графический формат, который можно использовать для создания шрифтов. Дает хорошие, но не отличные результаты – медленно отображается и демонстрирует текст пониженного качества.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/>
          <p:nvPr/>
        </p:nvSpPr>
        <p:spPr>
          <a:xfrm>
            <a:off x="1198800" y="1178600"/>
            <a:ext cx="6870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WOFF (Web Open Font Format)</a:t>
            </a:r>
            <a:endParaRPr/>
          </a:p>
        </p:txBody>
      </p:sp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1198800" y="2515050"/>
            <a:ext cx="60933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Возможно, единый формат шрифтов будущего. Поддерживается новыми версиями браузеров.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Подключение шрифтов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idx="1" type="body"/>
          </p:nvPr>
        </p:nvSpPr>
        <p:spPr>
          <a:xfrm>
            <a:off x="1142375" y="1767425"/>
            <a:ext cx="68592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У</a:t>
            </a: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добен.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Позволяет тонко настроить результат.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Позволяет оптимизировать вес файла.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Выдает единый архив и CSS, но портит шрифты.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www.fontsquirrel.com</a:t>
            </a:r>
            <a:r>
              <a:rPr lang="en-US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38A3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7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Font Squirrel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"/>
          <p:cNvSpPr txBox="1"/>
          <p:nvPr>
            <p:ph idx="1" type="body"/>
          </p:nvPr>
        </p:nvSpPr>
        <p:spPr>
          <a:xfrm>
            <a:off x="4654650" y="2074317"/>
            <a:ext cx="32973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На рисунке показано несколько шрифтов из представленных на сайте Font Squirrel: 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8"/>
          <p:cNvSpPr/>
          <p:nvPr/>
        </p:nvSpPr>
        <p:spPr>
          <a:xfrm>
            <a:off x="4654650" y="1358817"/>
            <a:ext cx="34104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Font Squirrel</a:t>
            </a:r>
            <a:endParaRPr sz="3200">
              <a:solidFill>
                <a:srgbClr val="4C5D6E"/>
              </a:solidFill>
            </a:endParaRPr>
          </a:p>
        </p:txBody>
      </p:sp>
      <p:pic>
        <p:nvPicPr>
          <p:cNvPr descr="Снимок экрана 2016-12-13 в 13.47.38.png" id="244" name="Google Shape;2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050" y="1397650"/>
            <a:ext cx="3700327" cy="23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1142375" y="1767425"/>
            <a:ext cx="68592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Заходим на выбранный генератор шрифтов (</a:t>
            </a:r>
            <a:r>
              <a:rPr lang="en-US" u="sng">
                <a:solidFill>
                  <a:srgbClr val="38A3D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https://www.fontsquirrel.com/tools/webfont-generator</a:t>
            </a: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Загружаем файл шрифта, который скачали (.otf ).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Выбираем Optimal, если не эксперт в настройках.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Соглашаемся с законным использованием шрифтов.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9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 пользоваться Font Squirrel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1142375" y="1767425"/>
            <a:ext cx="68592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52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Скачиваем и распаковываем архив.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В файле .css код подключения шрифта (не забыть подключить или скопировать).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2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rial"/>
              <a:buChar char="●"/>
            </a:pPr>
            <a:r>
              <a:rPr lang="en-US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rPr>
              <a:t>Пользуемся :)</a:t>
            </a:r>
            <a:endParaRPr>
              <a:solidFill>
                <a:srgbClr val="2323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0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Как пользоваться Font Squirrel</a:t>
            </a:r>
            <a:endParaRPr sz="3200">
              <a:solidFill>
                <a:srgbClr val="4C5D6E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Закругления для блоков CSS3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Использование формата графики SVG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Преимущества SVG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72" name="Google Shape;272;p53"/>
          <p:cNvSpPr/>
          <p:nvPr/>
        </p:nvSpPr>
        <p:spPr>
          <a:xfrm>
            <a:off x="1142375" y="1532700"/>
            <a:ext cx="68544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При масштабировании SVG не теряет в качестве, увеличивается скорость загрузки сайта из-за уменьшения HTTP-запросов.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При использовании CSS можно менять параметры графики на сайте, например фон, прозрачность или границы.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С использованием JavaScript можно анимировать SVG. 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Минимальный размер файла формата SVG.</a:t>
            </a:r>
            <a:endParaRPr sz="16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/>
          <p:nvPr/>
        </p:nvSpPr>
        <p:spPr>
          <a:xfrm>
            <a:off x="1142400" y="571450"/>
            <a:ext cx="685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/>
          </a:p>
        </p:txBody>
      </p:sp>
      <p:sp>
        <p:nvSpPr>
          <p:cNvPr id="174" name="Google Shape;174;p36"/>
          <p:cNvSpPr/>
          <p:nvPr/>
        </p:nvSpPr>
        <p:spPr>
          <a:xfrm>
            <a:off x="1142375" y="1645250"/>
            <a:ext cx="68544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32323"/>
                </a:solidFill>
              </a:rPr>
              <a:t>Grid Layout.</a:t>
            </a:r>
            <a:endParaRPr sz="2000">
              <a:solidFill>
                <a:srgbClr val="232323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32323"/>
                </a:solidFill>
              </a:rPr>
              <a:t>Работа с шрифтами.</a:t>
            </a:r>
            <a:endParaRPr sz="2000">
              <a:solidFill>
                <a:srgbClr val="232323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32323"/>
                </a:solidFill>
              </a:rPr>
              <a:t>SVG.</a:t>
            </a:r>
            <a:endParaRPr sz="2000">
              <a:solidFill>
                <a:srgbClr val="232323"/>
              </a:solidFill>
            </a:endParaRPr>
          </a:p>
          <a:p>
            <a:pPr indent="-2667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rgbClr val="232323"/>
                </a:solidFill>
              </a:rPr>
              <a:t>Границы в CSS3.</a:t>
            </a:r>
            <a:endParaRPr sz="2000">
              <a:solidFill>
                <a:srgbClr val="23232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Добавление SVG на сайт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78" name="Google Shape;278;p54"/>
          <p:cNvSpPr/>
          <p:nvPr/>
        </p:nvSpPr>
        <p:spPr>
          <a:xfrm>
            <a:off x="1142375" y="1532700"/>
            <a:ext cx="68544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Использование тега </a:t>
            </a:r>
            <a:r>
              <a:rPr lang="en-US" sz="1600">
                <a:solidFill>
                  <a:srgbClr val="4C5D6E"/>
                </a:solidFill>
              </a:rPr>
              <a:t>&lt;img&gt;</a:t>
            </a:r>
            <a:endParaRPr sz="1600">
              <a:solidFill>
                <a:srgbClr val="2323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2323"/>
                </a:solidFill>
              </a:rPr>
              <a:t>Пример: </a:t>
            </a:r>
            <a:r>
              <a:rPr lang="en-US" sz="1600">
                <a:solidFill>
                  <a:srgbClr val="4C5D6E"/>
                </a:solidFill>
              </a:rPr>
              <a:t>&lt;img src="image.svg"&gt;</a:t>
            </a:r>
            <a:r>
              <a:rPr lang="en-US" sz="1600">
                <a:solidFill>
                  <a:srgbClr val="232323"/>
                </a:solidFill>
              </a:rPr>
              <a:t>.</a:t>
            </a:r>
            <a:endParaRPr sz="1600">
              <a:solidFill>
                <a:srgbClr val="232323"/>
              </a:solidFill>
            </a:endParaRPr>
          </a:p>
          <a:p>
            <a:pPr indent="-241300" lvl="0" marL="431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32323"/>
                </a:solidFill>
              </a:rPr>
              <a:t>Использование тега &lt;object&gt;</a:t>
            </a:r>
            <a:endParaRPr sz="1600">
              <a:solidFill>
                <a:srgbClr val="23232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2323"/>
                </a:solidFill>
              </a:rPr>
              <a:t>Пример: </a:t>
            </a:r>
            <a:r>
              <a:rPr lang="en-US" sz="1600">
                <a:solidFill>
                  <a:srgbClr val="4C5D6E"/>
                </a:solidFill>
              </a:rPr>
              <a:t>&lt;object type="image/svg+xml"</a:t>
            </a:r>
            <a:r>
              <a:rPr lang="en-US" sz="1600">
                <a:solidFill>
                  <a:srgbClr val="232323"/>
                </a:solidFill>
              </a:rPr>
              <a:t> </a:t>
            </a:r>
            <a:r>
              <a:rPr lang="en-US" sz="1600">
                <a:solidFill>
                  <a:srgbClr val="4C5D6E"/>
                </a:solidFill>
              </a:rPr>
              <a:t>data="image.svg"&gt;&lt;/object&gt;</a:t>
            </a:r>
            <a:r>
              <a:rPr lang="en-US" sz="1600">
                <a:solidFill>
                  <a:srgbClr val="232323"/>
                </a:solidFill>
              </a:rPr>
              <a:t>.</a:t>
            </a:r>
            <a:endParaRPr sz="16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5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Добавление SVG на сайт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84" name="Google Shape;284;p55"/>
          <p:cNvSpPr/>
          <p:nvPr/>
        </p:nvSpPr>
        <p:spPr>
          <a:xfrm>
            <a:off x="1142375" y="1532700"/>
            <a:ext cx="68544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232323"/>
                </a:solidFill>
              </a:rPr>
              <a:t>Использование тега </a:t>
            </a:r>
            <a:r>
              <a:rPr lang="en-US" sz="1600">
                <a:solidFill>
                  <a:srgbClr val="4C5D6E"/>
                </a:solidFill>
              </a:rPr>
              <a:t>&lt;iframe&gt; &lt;iframe src="SvgImg.svg"&gt;&lt;/iframe&gt;.</a:t>
            </a:r>
            <a:endParaRPr sz="1600">
              <a:solidFill>
                <a:srgbClr val="23232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232323"/>
                </a:solidFill>
              </a:rPr>
              <a:t>Использование встраиваемого </a:t>
            </a:r>
            <a:r>
              <a:rPr lang="en-US" sz="1600">
                <a:solidFill>
                  <a:srgbClr val="4C5D6E"/>
                </a:solidFill>
              </a:rPr>
              <a:t>&lt;svg&gt;</a:t>
            </a:r>
            <a:r>
              <a:rPr lang="en-US" sz="1600">
                <a:solidFill>
                  <a:srgbClr val="232323"/>
                </a:solidFill>
              </a:rPr>
              <a:t>.</a:t>
            </a:r>
            <a:endParaRPr sz="1600">
              <a:solidFill>
                <a:srgbClr val="23232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solidFill>
                  <a:srgbClr val="232323"/>
                </a:solidFill>
              </a:rPr>
              <a:t>Добавление с использованием CSS-свойства background-image.</a:t>
            </a:r>
            <a:endParaRPr sz="1600">
              <a:solidFill>
                <a:srgbClr val="23232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6"/>
          <p:cNvSpPr/>
          <p:nvPr/>
        </p:nvSpPr>
        <p:spPr>
          <a:xfrm>
            <a:off x="114239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3F7F5"/>
                </a:solidFill>
              </a:rPr>
              <a:t>Практическое </a:t>
            </a:r>
            <a:r>
              <a:rPr lang="en-US" sz="3200">
                <a:solidFill>
                  <a:srgbClr val="F3F7F5"/>
                </a:solidFill>
              </a:rPr>
              <a:t>задание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/>
          <p:nvPr/>
        </p:nvSpPr>
        <p:spPr>
          <a:xfrm>
            <a:off x="1136281" y="576014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Практическое </a:t>
            </a:r>
            <a:r>
              <a:rPr lang="en-US" sz="3200">
                <a:solidFill>
                  <a:srgbClr val="4C5D6E"/>
                </a:solidFill>
              </a:rPr>
              <a:t>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5" name="Google Shape;295;p57"/>
          <p:cNvSpPr txBox="1"/>
          <p:nvPr>
            <p:ph idx="1" type="body"/>
          </p:nvPr>
        </p:nvSpPr>
        <p:spPr>
          <a:xfrm>
            <a:off x="1142375" y="2036700"/>
            <a:ext cx="68592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700"/>
              <a:buFont typeface="Arial"/>
              <a:buAutoNum type="arabicPeriod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Доделать интернет-магазин.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type="title"/>
          </p:nvPr>
        </p:nvSpPr>
        <p:spPr>
          <a:xfrm>
            <a:off x="1142399" y="571500"/>
            <a:ext cx="68568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F3F7F5"/>
                </a:solidFill>
                <a:latin typeface="Arial"/>
                <a:ea typeface="Arial"/>
                <a:cs typeface="Arial"/>
                <a:sym typeface="Arial"/>
              </a:rPr>
              <a:t>Вопросы участников ...</a:t>
            </a:r>
            <a:endParaRPr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/>
          <p:nvPr/>
        </p:nvSpPr>
        <p:spPr>
          <a:xfrm>
            <a:off x="1122049" y="571450"/>
            <a:ext cx="68544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7F5"/>
                </a:solidFill>
              </a:rPr>
              <a:t>Работа с шрифтами</a:t>
            </a:r>
            <a:endParaRPr sz="3200">
              <a:solidFill>
                <a:srgbClr val="F3F7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1142400" y="2499700"/>
            <a:ext cx="6859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CSS3 поддержку сложных шрифтов обеспечивает возможность @font-face, которая применяется следующим образом: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8"/>
          <p:cNvSpPr/>
          <p:nvPr/>
        </p:nvSpPr>
        <p:spPr>
          <a:xfrm>
            <a:off x="1149200" y="296875"/>
            <a:ext cx="6919800" cy="12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@font-face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1142400" y="1463700"/>
            <a:ext cx="68592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Требуемый шрифт (или несколько версий шрифта для поддержки разных браузеров) загружается на сайт.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1066650" y="2568300"/>
            <a:ext cx="6859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Каждый шрифт регистрируется в таблице стилей с помощью команды @font-face.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1142400" y="1463700"/>
            <a:ext cx="68592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Зарегистрированный шрифт используется в правилах стиля указанием его названия, точно так же, как обычные веб-шрифты.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0"/>
          <p:cNvSpPr txBox="1"/>
          <p:nvPr/>
        </p:nvSpPr>
        <p:spPr>
          <a:xfrm>
            <a:off x="1073700" y="2409600"/>
            <a:ext cx="68592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2C2D30"/>
                </a:solidFill>
              </a:rPr>
              <a:t>Когда браузер обнаруживает таблицу стилей, в которой используется специальный веб-шрифт, он загружает этот шрифт с сервера в свой кеш для временного хранения страниц и изображений. После этого браузер использует этот шрифт только для данной страницы или сайта.</a:t>
            </a:r>
            <a:endParaRPr sz="1600">
              <a:solidFill>
                <a:srgbClr val="2C2D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C5D6E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/>
          <p:nvPr/>
        </p:nvSpPr>
        <p:spPr>
          <a:xfrm>
            <a:off x="1142400" y="571450"/>
            <a:ext cx="68544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7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F3F3F3"/>
                </a:solidFill>
              </a:rPr>
              <a:t>Форматы внедряемых шрифтов</a:t>
            </a:r>
            <a:endParaRPr sz="32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/>
          <p:nvPr/>
        </p:nvSpPr>
        <p:spPr>
          <a:xfrm>
            <a:off x="1149200" y="276175"/>
            <a:ext cx="69198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TTF (TrueType), </a:t>
            </a:r>
            <a:endParaRPr sz="3200">
              <a:solidFill>
                <a:srgbClr val="4C5D6E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OTF (OpenType PostScript)</a:t>
            </a:r>
            <a:endParaRPr/>
          </a:p>
        </p:txBody>
      </p:sp>
      <p:sp>
        <p:nvSpPr>
          <p:cNvPr id="208" name="Google Shape;208;p42"/>
          <p:cNvSpPr txBox="1"/>
          <p:nvPr>
            <p:ph idx="1" type="body"/>
          </p:nvPr>
        </p:nvSpPr>
        <p:spPr>
          <a:xfrm>
            <a:off x="1149200" y="2746550"/>
            <a:ext cx="66318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Распространенные форматы шрифтов настольных компьютеров.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3"/>
          <p:cNvSpPr/>
          <p:nvPr/>
        </p:nvSpPr>
        <p:spPr>
          <a:xfrm>
            <a:off x="1198800" y="1178600"/>
            <a:ext cx="68703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Font typeface="Arial"/>
              <a:buNone/>
            </a:pPr>
            <a:r>
              <a:rPr lang="en-US" sz="3200">
                <a:solidFill>
                  <a:srgbClr val="4C5D6E"/>
                </a:solidFill>
              </a:rPr>
              <a:t>EOT (Embedded OpenType)</a:t>
            </a:r>
            <a:endParaRPr/>
          </a:p>
        </p:txBody>
      </p:sp>
      <p:sp>
        <p:nvSpPr>
          <p:cNvPr id="214" name="Google Shape;214;p43"/>
          <p:cNvSpPr txBox="1"/>
          <p:nvPr>
            <p:ph idx="1" type="body"/>
          </p:nvPr>
        </p:nvSpPr>
        <p:spPr>
          <a:xfrm>
            <a:off x="1198800" y="2515050"/>
            <a:ext cx="51570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Формат, специфичный для продуктов корпорации Microsoft. Не завоевал популярности у браузеров, за исключением Internet Explorer.</a:t>
            </a:r>
            <a:endParaRPr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