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8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44DB48-78E8-447D-924F-109A63F52135}">
  <a:tblStyle styleId="{FC44DB48-78E8-447D-924F-109A63F52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7" autoAdjust="0"/>
  </p:normalViewPr>
  <p:slideViewPr>
    <p:cSldViewPr snapToGrid="0">
      <p:cViewPr varScale="1">
        <p:scale>
          <a:sx n="133" d="100"/>
          <a:sy n="133" d="100"/>
        </p:scale>
        <p:origin x="8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6793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704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36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dirty="0" smtClean="0"/>
              <a:t>Отношения между объектами реального мира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dirty="0" smtClean="0"/>
              <a:t>нет избыточности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68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Матрешка…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83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err="1" smtClean="0"/>
              <a:t>Интерактив</a:t>
            </a:r>
            <a:r>
              <a:rPr lang="ru-RU" dirty="0" smtClean="0"/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Какие видите проблемы?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dirty="0" smtClean="0"/>
              <a:t>Данные не </a:t>
            </a:r>
            <a:r>
              <a:rPr lang="ru-RU" dirty="0" err="1" smtClean="0"/>
              <a:t>атомарны</a:t>
            </a:r>
            <a:endParaRPr lang="ru-RU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dirty="0" smtClean="0"/>
              <a:t>Обращаться</a:t>
            </a:r>
            <a:r>
              <a:rPr lang="ru-RU" baseline="0" dirty="0" smtClean="0"/>
              <a:t> к ним неудобно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ru-RU" baseline="0" dirty="0" smtClean="0"/>
              <a:t>Добавить инфу о количестве каждого товара – очень сложно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264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Сделали товары атомарными.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Но таблица все еще далека от идеала, далека от пригодности в использовании в реальных сценариях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0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Добавили обстоятельство: в некоторые</a:t>
            </a:r>
            <a:r>
              <a:rPr lang="ru-RU" baseline="0" dirty="0" smtClean="0"/>
              <a:t> даты есть скидки на все товары.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dirty="0" smtClean="0"/>
              <a:t>Так хранить нерационально – избыточность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dirty="0" smtClean="0"/>
              <a:t>Надо выделить акции в отдельную таблицу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89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Проведем еще одну оптимизацию в организации наших данных -</a:t>
            </a:r>
            <a:r>
              <a:rPr lang="en-US" dirty="0" smtClean="0"/>
              <a:t>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764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Ввели </a:t>
            </a:r>
            <a:r>
              <a:rPr lang="en-US" dirty="0" smtClean="0"/>
              <a:t>ID</a:t>
            </a:r>
            <a:r>
              <a:rPr lang="ru-RU" dirty="0" smtClean="0"/>
              <a:t>_категории</a:t>
            </a:r>
            <a:r>
              <a:rPr lang="ru-RU" baseline="0" dirty="0" smtClean="0"/>
              <a:t> для нескольких таблиц – это и есть 3НФ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dirty="0" smtClean="0"/>
              <a:t>Есть еще НФБК (</a:t>
            </a:r>
            <a:r>
              <a:rPr lang="ru-RU" baseline="0" dirty="0" err="1" smtClean="0"/>
              <a:t>Бойса</a:t>
            </a:r>
            <a:r>
              <a:rPr lang="ru-RU" baseline="0" dirty="0" smtClean="0"/>
              <a:t>-Кодда), она предполагает наличие только 1 первичного ключа в таблицах, считается усиленной 3НФ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/>
              <a:t>4,</a:t>
            </a:r>
            <a:r>
              <a:rPr lang="ru-RU" baseline="0" dirty="0" smtClean="0"/>
              <a:t> 5, 6 НФ – удел математиков, теоретиков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baseline="0" dirty="0" smtClean="0"/>
              <a:t>Они практически не применяются в реальных </a:t>
            </a:r>
            <a:r>
              <a:rPr lang="ru-RU" baseline="0" dirty="0" err="1" smtClean="0"/>
              <a:t>продакшн</a:t>
            </a:r>
            <a:r>
              <a:rPr lang="ru-RU" baseline="0" dirty="0" smtClean="0"/>
              <a:t> проектах, т.к. накладывают излишние ограничения и усложняют эксплуатацию БД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23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30650" y="175305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>
                <a:solidFill>
                  <a:srgbClr val="4D5D6D"/>
                </a:solidFill>
              </a:rPr>
              <a:t>Нормализация БД</a:t>
            </a:r>
            <a:endParaRPr lang="ru" sz="4400" dirty="0">
              <a:solidFill>
                <a:srgbClr val="4D5D6D"/>
              </a:solidFill>
            </a:endParaRPr>
          </a:p>
        </p:txBody>
      </p:sp>
      <p:pic>
        <p:nvPicPr>
          <p:cNvPr id="55" name="Shape 55" descr="базы_данных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00" y="1143000"/>
            <a:ext cx="2240502" cy="22405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36432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 smtClean="0">
                <a:solidFill>
                  <a:srgbClr val="ABB1B9"/>
                </a:solidFill>
              </a:rPr>
              <a:t>Теория баз данных</a:t>
            </a:r>
            <a:endParaRPr lang="ru" sz="1600" dirty="0">
              <a:solidFill>
                <a:srgbClr val="ABB1B9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BDC2CA"/>
                </a:solidFill>
              </a:rPr>
              <a:t>GeekBrains. </a:t>
            </a:r>
            <a:r>
              <a:rPr lang="ru" sz="1600" dirty="0" smtClean="0">
                <a:solidFill>
                  <a:srgbClr val="BDC2CA"/>
                </a:solidFill>
              </a:rPr>
              <a:t>MySQL</a:t>
            </a:r>
            <a:endParaRPr lang="ru" sz="1600" dirty="0">
              <a:solidFill>
                <a:srgbClr val="BDC2C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9300" y="10058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 smtClean="0">
                <a:solidFill>
                  <a:srgbClr val="4C5D6E"/>
                </a:solidFill>
              </a:rPr>
              <a:t>Перерыв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50" name="Shape 95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70" name="Shape 97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Э. Ф. Кодд</a:t>
            </a:r>
          </a:p>
        </p:txBody>
      </p:sp>
      <p:sp>
        <p:nvSpPr>
          <p:cNvPr id="190" name="Shape 1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96" name="Shape 1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6" name="Shape 2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75" y="1631650"/>
            <a:ext cx="20097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427175" y="1712250"/>
            <a:ext cx="49377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2C2D30"/>
                </a:solidFill>
              </a:rPr>
              <a:t>Впервые сформулировал принципы реляционной модели в 1969—1970 годах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Теория реляционных баз данных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62" name="Shape 16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475" y="1142988"/>
            <a:ext cx="5810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Нормальные формы данных (НФ)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65" name="Shape 26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850" y="1662113"/>
            <a:ext cx="2857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Пример приведения к первой нормальной формы</a:t>
            </a:r>
          </a:p>
        </p:txBody>
      </p:sp>
      <p:sp>
        <p:nvSpPr>
          <p:cNvPr id="327" name="Shape 3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33" name="Shape 33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53" name="Shape 35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55" name="Shape 355"/>
          <p:cNvGraphicFramePr/>
          <p:nvPr/>
        </p:nvGraphicFramePr>
        <p:xfrm>
          <a:off x="1235975" y="2106925"/>
          <a:ext cx="6096000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124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71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Кирпич, цемент, 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Гипсокартон, обои, 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Приведение к первой нормальной форме</a:t>
            </a:r>
          </a:p>
        </p:txBody>
      </p:sp>
      <p:sp>
        <p:nvSpPr>
          <p:cNvPr id="361" name="Shape 36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67" name="Shape 36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87" name="Shape 38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89" name="Shape 389"/>
          <p:cNvGraphicFramePr/>
          <p:nvPr/>
        </p:nvGraphicFramePr>
        <p:xfrm>
          <a:off x="1235975" y="2089775"/>
          <a:ext cx="6096000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64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48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Пример приведения ко второй нормальной форме</a:t>
            </a:r>
          </a:p>
        </p:txBody>
      </p:sp>
      <p:sp>
        <p:nvSpPr>
          <p:cNvPr id="395" name="Shape 39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01" name="Shape 40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21" name="Shape 42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23" name="Shape 423"/>
          <p:cNvGraphicFramePr/>
          <p:nvPr/>
        </p:nvGraphicFramePr>
        <p:xfrm>
          <a:off x="1193113" y="1714500"/>
          <a:ext cx="6181725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305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Дата акции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Скидка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Приведение ко второй нормальной </a:t>
            </a:r>
            <a:r>
              <a:rPr lang="ru" sz="3200" dirty="0" smtClean="0">
                <a:solidFill>
                  <a:srgbClr val="4C5D6E"/>
                </a:solidFill>
              </a:rPr>
              <a:t>форме. </a:t>
            </a:r>
            <a:r>
              <a:rPr lang="ru" sz="3200" smtClean="0">
                <a:solidFill>
                  <a:srgbClr val="4C5D6E"/>
                </a:solidFill>
              </a:rPr>
              <a:t>Результат.</a:t>
            </a:r>
            <a:endParaRPr lang="ru" sz="3200">
              <a:solidFill>
                <a:srgbClr val="4C5D6E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35" name="Shape 43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55" name="Shape 45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57" name="Shape 457"/>
          <p:cNvGraphicFramePr/>
          <p:nvPr/>
        </p:nvGraphicFramePr>
        <p:xfrm>
          <a:off x="1279550" y="1867800"/>
          <a:ext cx="4610100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Дата акции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Скидка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8" name="Shape 458"/>
          <p:cNvGraphicFramePr/>
          <p:nvPr/>
        </p:nvGraphicFramePr>
        <p:xfrm>
          <a:off x="1279550" y="2927950"/>
          <a:ext cx="3810000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Приведение к третьей нормальной </a:t>
            </a:r>
            <a:r>
              <a:rPr lang="ru" sz="3200" dirty="0" smtClean="0">
                <a:solidFill>
                  <a:srgbClr val="4C5D6E"/>
                </a:solidFill>
              </a:rPr>
              <a:t>форме. Результат.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70" name="Shape 47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90" name="Shape 49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92" name="Shape 492"/>
          <p:cNvGraphicFramePr/>
          <p:nvPr/>
        </p:nvGraphicFramePr>
        <p:xfrm>
          <a:off x="1309700" y="1678300"/>
          <a:ext cx="2736525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443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2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ID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Строительные материалы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Отделочные материалы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3" name="Shape 493"/>
          <p:cNvGraphicFramePr/>
          <p:nvPr/>
        </p:nvGraphicFramePr>
        <p:xfrm>
          <a:off x="4993525" y="1678300"/>
          <a:ext cx="2595550" cy="8382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8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3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Дата акции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Скидка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21.06.2016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25.06.2016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20%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4" name="Shape 494"/>
          <p:cNvGraphicFramePr/>
          <p:nvPr/>
        </p:nvGraphicFramePr>
        <p:xfrm>
          <a:off x="1309700" y="2677475"/>
          <a:ext cx="3810000" cy="1955800"/>
        </p:xfrm>
        <a:graphic>
          <a:graphicData uri="http://schemas.openxmlformats.org/drawingml/2006/table">
            <a:tbl>
              <a:tblPr>
                <a:noFill/>
                <a:tableStyleId>{FC44DB48-78E8-447D-924F-109A63F52135}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Категория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 b="1">
                          <a:solidFill>
                            <a:srgbClr val="2C2D30"/>
                          </a:solidFill>
                        </a:rPr>
                        <a:t>Товары</a:t>
                      </a: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Кирпич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Цемент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Гвозди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Гипсокартон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Обои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</a:rPr>
                        <a:t>Краска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365</Words>
  <Application>Microsoft Office PowerPoint</Application>
  <PresentationFormat>Экран (16:9)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Нормализация БД</vt:lpstr>
      <vt:lpstr>Э. Ф. Кодд</vt:lpstr>
      <vt:lpstr>Теория реляционных баз данных </vt:lpstr>
      <vt:lpstr>Нормальные формы данных (НФ)</vt:lpstr>
      <vt:lpstr>Пример приведения к первой нормальной формы</vt:lpstr>
      <vt:lpstr>Приведение к первой нормальной форме</vt:lpstr>
      <vt:lpstr>Пример приведения ко второй нормальной форме</vt:lpstr>
      <vt:lpstr>Приведение ко второй нормальной форме. Результат.</vt:lpstr>
      <vt:lpstr>Приведение к третьей нормальной форме. Результат.</vt:lpstr>
      <vt:lpstr>Перерыв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реляционной базы данных</dc:title>
  <dc:creator>index</dc:creator>
  <cp:lastModifiedBy>Kirill Ivanov</cp:lastModifiedBy>
  <cp:revision>24</cp:revision>
  <dcterms:modified xsi:type="dcterms:W3CDTF">2020-08-09T11:57:51Z</dcterms:modified>
</cp:coreProperties>
</file>