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notesSlides/notesSlide1.xml" ContentType="application/vnd.openxmlformats-officedocument.presentationml.notesSlide+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2" r:id="rId3"/>
    <p:sldId id="257" r:id="rId4"/>
    <p:sldId id="258" r:id="rId5"/>
    <p:sldId id="259" r:id="rId6"/>
    <p:sldId id="260" r:id="rId7"/>
    <p:sldId id="261" r:id="rId8"/>
    <p:sldId id="262" r:id="rId9"/>
    <p:sldId id="263" r:id="rId10"/>
    <p:sldId id="264" r:id="rId11"/>
    <p:sldId id="270" r:id="rId12"/>
    <p:sldId id="265" r:id="rId13"/>
    <p:sldId id="267" r:id="rId14"/>
    <p:sldId id="268" r:id="rId15"/>
    <p:sldId id="269" r:id="rId16"/>
    <p:sldId id="266" r:id="rId17"/>
    <p:sldId id="271" r:id="rId1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3792" userDrawn="1">
          <p15:clr>
            <a:srgbClr val="A4A3A4"/>
          </p15:clr>
        </p15:guide>
        <p15:guide id="3" pos="624" userDrawn="1">
          <p15:clr>
            <a:srgbClr val="A4A3A4"/>
          </p15:clr>
        </p15:guide>
        <p15:guide id="4" pos="7056" userDrawn="1">
          <p15:clr>
            <a:srgbClr val="A4A3A4"/>
          </p15:clr>
        </p15:guide>
        <p15:guide id="5" orient="horz" pos="2256" userDrawn="1">
          <p15:clr>
            <a:srgbClr val="A4A3A4"/>
          </p15:clr>
        </p15:guide>
        <p15:guide id="6" orient="horz" pos="39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659B"/>
    <a:srgbClr val="3873BA"/>
    <a:srgbClr val="3165A5"/>
    <a:srgbClr val="3B79C5"/>
    <a:srgbClr val="3D96C3"/>
    <a:srgbClr val="6096B4"/>
    <a:srgbClr val="4C77A6"/>
    <a:srgbClr val="4D86A5"/>
    <a:srgbClr val="42738E"/>
    <a:srgbClr val="93BF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947" autoAdjust="0"/>
  </p:normalViewPr>
  <p:slideViewPr>
    <p:cSldViewPr>
      <p:cViewPr varScale="1">
        <p:scale>
          <a:sx n="78" d="100"/>
          <a:sy n="78" d="100"/>
        </p:scale>
        <p:origin x="806" y="58"/>
      </p:cViewPr>
      <p:guideLst>
        <p:guide orient="horz" pos="1392"/>
        <p:guide pos="3792"/>
        <p:guide pos="624"/>
        <p:guide pos="7056"/>
        <p:guide orient="horz" pos="2256"/>
        <p:guide orient="horz" pos="39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163BD8-008D-4E51-9F07-7994A21C74FC}" type="datetimeFigureOut">
              <a:rPr lang="ru-RU" smtClean="0"/>
              <a:t>06.05.2023</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B35F53-BE9E-4806-BF7D-5BEF060469A2}" type="slidenum">
              <a:rPr lang="ru-RU" smtClean="0"/>
              <a:t>‹#›</a:t>
            </a:fld>
            <a:endParaRPr lang="ru-RU"/>
          </a:p>
        </p:txBody>
      </p:sp>
    </p:spTree>
    <p:extLst>
      <p:ext uri="{BB962C8B-B14F-4D97-AF65-F5344CB8AC3E}">
        <p14:creationId xmlns:p14="http://schemas.microsoft.com/office/powerpoint/2010/main" val="4286082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2B35F53-BE9E-4806-BF7D-5BEF060469A2}" type="slidenum">
              <a:rPr lang="ru-RU" smtClean="0"/>
              <a:t>10</a:t>
            </a:fld>
            <a:endParaRPr lang="ru-RU"/>
          </a:p>
        </p:txBody>
      </p:sp>
    </p:spTree>
    <p:extLst>
      <p:ext uri="{BB962C8B-B14F-4D97-AF65-F5344CB8AC3E}">
        <p14:creationId xmlns:p14="http://schemas.microsoft.com/office/powerpoint/2010/main" val="3813469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4AF14-485B-4581-A2DE-4EA703CA9F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a:extLst>
              <a:ext uri="{FF2B5EF4-FFF2-40B4-BE49-F238E27FC236}">
                <a16:creationId xmlns:a16="http://schemas.microsoft.com/office/drawing/2014/main" id="{52218809-4EFE-4C4C-9DC0-678952A0D3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C9F87C19-94E8-4FB8-A4D1-83D6E384CB98}"/>
              </a:ext>
            </a:extLst>
          </p:cNvPr>
          <p:cNvSpPr>
            <a:spLocks noGrp="1"/>
          </p:cNvSpPr>
          <p:nvPr>
            <p:ph type="dt" sz="half" idx="10"/>
          </p:nvPr>
        </p:nvSpPr>
        <p:spPr/>
        <p:txBody>
          <a:bodyPr/>
          <a:lstStyle/>
          <a:p>
            <a:fld id="{8060A7B1-F6BD-4E48-A744-0A56D45EED4E}" type="datetimeFigureOut">
              <a:rPr lang="ru-RU" smtClean="0"/>
              <a:t>06.05.2023</a:t>
            </a:fld>
            <a:endParaRPr lang="ru-RU"/>
          </a:p>
        </p:txBody>
      </p:sp>
      <p:sp>
        <p:nvSpPr>
          <p:cNvPr id="5" name="Footer Placeholder 4">
            <a:extLst>
              <a:ext uri="{FF2B5EF4-FFF2-40B4-BE49-F238E27FC236}">
                <a16:creationId xmlns:a16="http://schemas.microsoft.com/office/drawing/2014/main" id="{6E6C4C6C-CB26-450E-BF49-A793B3CFF4D6}"/>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C8E54A9F-0480-42EB-9501-EC09F1C3D723}"/>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2341718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05C1D-6B8B-447C-B3F4-840ECC5BFABC}"/>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90BC73AA-D2BD-4969-8930-EB47E3C6FD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A1FBBA36-B131-42C2-B97F-5FF42CA5287F}"/>
              </a:ext>
            </a:extLst>
          </p:cNvPr>
          <p:cNvSpPr>
            <a:spLocks noGrp="1"/>
          </p:cNvSpPr>
          <p:nvPr>
            <p:ph type="dt" sz="half" idx="10"/>
          </p:nvPr>
        </p:nvSpPr>
        <p:spPr/>
        <p:txBody>
          <a:bodyPr/>
          <a:lstStyle/>
          <a:p>
            <a:fld id="{8060A7B1-F6BD-4E48-A744-0A56D45EED4E}" type="datetimeFigureOut">
              <a:rPr lang="ru-RU" smtClean="0"/>
              <a:t>06.05.2023</a:t>
            </a:fld>
            <a:endParaRPr lang="ru-RU"/>
          </a:p>
        </p:txBody>
      </p:sp>
      <p:sp>
        <p:nvSpPr>
          <p:cNvPr id="5" name="Footer Placeholder 4">
            <a:extLst>
              <a:ext uri="{FF2B5EF4-FFF2-40B4-BE49-F238E27FC236}">
                <a16:creationId xmlns:a16="http://schemas.microsoft.com/office/drawing/2014/main" id="{F1332338-552C-4281-B0EC-9A8776CC3721}"/>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AAA74294-8F20-4F5F-BE99-1BD9F460AF89}"/>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282145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06C231-DC51-4A27-9758-22C272DF24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3225FE12-A661-4053-9E97-02EC869256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D5BC448B-FB9D-4493-9840-35E347E45A0F}"/>
              </a:ext>
            </a:extLst>
          </p:cNvPr>
          <p:cNvSpPr>
            <a:spLocks noGrp="1"/>
          </p:cNvSpPr>
          <p:nvPr>
            <p:ph type="dt" sz="half" idx="10"/>
          </p:nvPr>
        </p:nvSpPr>
        <p:spPr/>
        <p:txBody>
          <a:bodyPr/>
          <a:lstStyle/>
          <a:p>
            <a:fld id="{8060A7B1-F6BD-4E48-A744-0A56D45EED4E}" type="datetimeFigureOut">
              <a:rPr lang="ru-RU" smtClean="0"/>
              <a:t>06.05.2023</a:t>
            </a:fld>
            <a:endParaRPr lang="ru-RU"/>
          </a:p>
        </p:txBody>
      </p:sp>
      <p:sp>
        <p:nvSpPr>
          <p:cNvPr id="5" name="Footer Placeholder 4">
            <a:extLst>
              <a:ext uri="{FF2B5EF4-FFF2-40B4-BE49-F238E27FC236}">
                <a16:creationId xmlns:a16="http://schemas.microsoft.com/office/drawing/2014/main" id="{25AB0C2E-71FF-4074-9408-627E33B76ADD}"/>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8D3EACEC-CFCE-4516-95A4-78EB9047CC3B}"/>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261937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58208-18AC-453D-84E5-BF0EAC3DA911}"/>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91B624FD-5E20-415B-8B83-F527A5D0C6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BE192497-84B7-41E2-AB16-B13BA9BB61DA}"/>
              </a:ext>
            </a:extLst>
          </p:cNvPr>
          <p:cNvSpPr>
            <a:spLocks noGrp="1"/>
          </p:cNvSpPr>
          <p:nvPr>
            <p:ph type="dt" sz="half" idx="10"/>
          </p:nvPr>
        </p:nvSpPr>
        <p:spPr/>
        <p:txBody>
          <a:bodyPr/>
          <a:lstStyle/>
          <a:p>
            <a:fld id="{8060A7B1-F6BD-4E48-A744-0A56D45EED4E}" type="datetimeFigureOut">
              <a:rPr lang="ru-RU" smtClean="0"/>
              <a:t>06.05.2023</a:t>
            </a:fld>
            <a:endParaRPr lang="ru-RU"/>
          </a:p>
        </p:txBody>
      </p:sp>
      <p:sp>
        <p:nvSpPr>
          <p:cNvPr id="5" name="Footer Placeholder 4">
            <a:extLst>
              <a:ext uri="{FF2B5EF4-FFF2-40B4-BE49-F238E27FC236}">
                <a16:creationId xmlns:a16="http://schemas.microsoft.com/office/drawing/2014/main" id="{EF4D037B-2375-4994-9186-3B93E2B35D15}"/>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90E8FFDA-601B-49AE-A06B-6B23223019C1}"/>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1102742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64236-91EB-4FFB-BB2B-308094EE24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78F7ECEF-B57A-4252-B7A4-375C08E92A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34067F-43DD-42F2-BB08-867F219B5707}"/>
              </a:ext>
            </a:extLst>
          </p:cNvPr>
          <p:cNvSpPr>
            <a:spLocks noGrp="1"/>
          </p:cNvSpPr>
          <p:nvPr>
            <p:ph type="dt" sz="half" idx="10"/>
          </p:nvPr>
        </p:nvSpPr>
        <p:spPr/>
        <p:txBody>
          <a:bodyPr/>
          <a:lstStyle/>
          <a:p>
            <a:fld id="{8060A7B1-F6BD-4E48-A744-0A56D45EED4E}" type="datetimeFigureOut">
              <a:rPr lang="ru-RU" smtClean="0"/>
              <a:t>06.05.2023</a:t>
            </a:fld>
            <a:endParaRPr lang="ru-RU"/>
          </a:p>
        </p:txBody>
      </p:sp>
      <p:sp>
        <p:nvSpPr>
          <p:cNvPr id="5" name="Footer Placeholder 4">
            <a:extLst>
              <a:ext uri="{FF2B5EF4-FFF2-40B4-BE49-F238E27FC236}">
                <a16:creationId xmlns:a16="http://schemas.microsoft.com/office/drawing/2014/main" id="{4C4F35BB-0D4F-43B4-8E0D-3DDC029C9905}"/>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BEC19A4F-28D5-4AE6-AAB5-3D89B164784F}"/>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1337962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27D91-1AA0-49BF-B521-7DFD4A303EB8}"/>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BBA3F6B0-1CD4-405A-84CE-AB8A50F5C6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BEF6FE82-FBB2-492D-806B-3C07411882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F754F72D-2B1F-487B-9A3A-55B9AA77DB6B}"/>
              </a:ext>
            </a:extLst>
          </p:cNvPr>
          <p:cNvSpPr>
            <a:spLocks noGrp="1"/>
          </p:cNvSpPr>
          <p:nvPr>
            <p:ph type="dt" sz="half" idx="10"/>
          </p:nvPr>
        </p:nvSpPr>
        <p:spPr/>
        <p:txBody>
          <a:bodyPr/>
          <a:lstStyle/>
          <a:p>
            <a:fld id="{8060A7B1-F6BD-4E48-A744-0A56D45EED4E}" type="datetimeFigureOut">
              <a:rPr lang="ru-RU" smtClean="0"/>
              <a:t>06.05.2023</a:t>
            </a:fld>
            <a:endParaRPr lang="ru-RU"/>
          </a:p>
        </p:txBody>
      </p:sp>
      <p:sp>
        <p:nvSpPr>
          <p:cNvPr id="6" name="Footer Placeholder 5">
            <a:extLst>
              <a:ext uri="{FF2B5EF4-FFF2-40B4-BE49-F238E27FC236}">
                <a16:creationId xmlns:a16="http://schemas.microsoft.com/office/drawing/2014/main" id="{491FD80A-7385-4002-B802-21A1A6A4747D}"/>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69A2E972-F966-412E-B1FA-2816CD3A089A}"/>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3908880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83DA6-AA1A-4F0B-AD8F-2F6879E064D3}"/>
              </a:ext>
            </a:extLst>
          </p:cNvPr>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221E771E-CE65-4431-B928-969D303EB7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FC29CB-B418-41AA-98C8-58A0D6B1DC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5AFD42E4-0285-4E3D-85CD-0D69A6E75B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AA84F7-E425-4116-8FFA-183587EB2F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9ECA4785-CA06-4C6A-80DB-C209A8BC2EBE}"/>
              </a:ext>
            </a:extLst>
          </p:cNvPr>
          <p:cNvSpPr>
            <a:spLocks noGrp="1"/>
          </p:cNvSpPr>
          <p:nvPr>
            <p:ph type="dt" sz="half" idx="10"/>
          </p:nvPr>
        </p:nvSpPr>
        <p:spPr/>
        <p:txBody>
          <a:bodyPr/>
          <a:lstStyle/>
          <a:p>
            <a:fld id="{8060A7B1-F6BD-4E48-A744-0A56D45EED4E}" type="datetimeFigureOut">
              <a:rPr lang="ru-RU" smtClean="0"/>
              <a:t>06.05.2023</a:t>
            </a:fld>
            <a:endParaRPr lang="ru-RU"/>
          </a:p>
        </p:txBody>
      </p:sp>
      <p:sp>
        <p:nvSpPr>
          <p:cNvPr id="8" name="Footer Placeholder 7">
            <a:extLst>
              <a:ext uri="{FF2B5EF4-FFF2-40B4-BE49-F238E27FC236}">
                <a16:creationId xmlns:a16="http://schemas.microsoft.com/office/drawing/2014/main" id="{20C6BD08-97AF-419D-A77A-CA0EB5D43981}"/>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34951838-BDA9-4914-B921-35CB74A021FE}"/>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1775399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0B0CF-DEC1-4E10-85CC-9753FBB10BFE}"/>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538CADC0-FB0C-430E-B1D1-D2044E9FB579}"/>
              </a:ext>
            </a:extLst>
          </p:cNvPr>
          <p:cNvSpPr>
            <a:spLocks noGrp="1"/>
          </p:cNvSpPr>
          <p:nvPr>
            <p:ph type="dt" sz="half" idx="10"/>
          </p:nvPr>
        </p:nvSpPr>
        <p:spPr/>
        <p:txBody>
          <a:bodyPr/>
          <a:lstStyle/>
          <a:p>
            <a:fld id="{8060A7B1-F6BD-4E48-A744-0A56D45EED4E}" type="datetimeFigureOut">
              <a:rPr lang="ru-RU" smtClean="0"/>
              <a:t>06.05.2023</a:t>
            </a:fld>
            <a:endParaRPr lang="ru-RU"/>
          </a:p>
        </p:txBody>
      </p:sp>
      <p:sp>
        <p:nvSpPr>
          <p:cNvPr id="4" name="Footer Placeholder 3">
            <a:extLst>
              <a:ext uri="{FF2B5EF4-FFF2-40B4-BE49-F238E27FC236}">
                <a16:creationId xmlns:a16="http://schemas.microsoft.com/office/drawing/2014/main" id="{A3D07FE0-433F-4AD4-98D5-AEF92F00D56C}"/>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0B806788-B3CE-422F-84F7-A0A3BC3007C0}"/>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1918636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FBAFF0-9264-448F-82CB-F07463EAE27C}"/>
              </a:ext>
            </a:extLst>
          </p:cNvPr>
          <p:cNvSpPr>
            <a:spLocks noGrp="1"/>
          </p:cNvSpPr>
          <p:nvPr>
            <p:ph type="dt" sz="half" idx="10"/>
          </p:nvPr>
        </p:nvSpPr>
        <p:spPr/>
        <p:txBody>
          <a:bodyPr/>
          <a:lstStyle/>
          <a:p>
            <a:fld id="{8060A7B1-F6BD-4E48-A744-0A56D45EED4E}" type="datetimeFigureOut">
              <a:rPr lang="ru-RU" smtClean="0"/>
              <a:t>06.05.2023</a:t>
            </a:fld>
            <a:endParaRPr lang="ru-RU"/>
          </a:p>
        </p:txBody>
      </p:sp>
      <p:sp>
        <p:nvSpPr>
          <p:cNvPr id="3" name="Footer Placeholder 2">
            <a:extLst>
              <a:ext uri="{FF2B5EF4-FFF2-40B4-BE49-F238E27FC236}">
                <a16:creationId xmlns:a16="http://schemas.microsoft.com/office/drawing/2014/main" id="{465C769D-177C-4000-8233-B96DBC340E75}"/>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913310BC-6EEC-42B5-AB4B-F0A5F4895F36}"/>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2957788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FB3C1-4789-4A15-A19B-3A5418B594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75023B3B-E3AD-41D1-85F0-7FABF23FD0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DF35A4C2-7BC0-4DB5-A38C-66FC576384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98F6C0-C2BF-49CE-98A3-35C9CFB58D7F}"/>
              </a:ext>
            </a:extLst>
          </p:cNvPr>
          <p:cNvSpPr>
            <a:spLocks noGrp="1"/>
          </p:cNvSpPr>
          <p:nvPr>
            <p:ph type="dt" sz="half" idx="10"/>
          </p:nvPr>
        </p:nvSpPr>
        <p:spPr/>
        <p:txBody>
          <a:bodyPr/>
          <a:lstStyle/>
          <a:p>
            <a:fld id="{8060A7B1-F6BD-4E48-A744-0A56D45EED4E}" type="datetimeFigureOut">
              <a:rPr lang="ru-RU" smtClean="0"/>
              <a:t>06.05.2023</a:t>
            </a:fld>
            <a:endParaRPr lang="ru-RU"/>
          </a:p>
        </p:txBody>
      </p:sp>
      <p:sp>
        <p:nvSpPr>
          <p:cNvPr id="6" name="Footer Placeholder 5">
            <a:extLst>
              <a:ext uri="{FF2B5EF4-FFF2-40B4-BE49-F238E27FC236}">
                <a16:creationId xmlns:a16="http://schemas.microsoft.com/office/drawing/2014/main" id="{25BF2B2A-27FC-4587-A391-B6008DD5267A}"/>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F537450D-C3A2-4E62-8B98-16FD01248546}"/>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694555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3C511-2D5F-4978-9E53-B040349E82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A9EDBA0F-954B-4260-BBD4-9BB80727BB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44759B74-9DE4-4B64-8497-CDD95FB6E6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EA6B80-D531-4B25-B5BE-4FC56C620C5E}"/>
              </a:ext>
            </a:extLst>
          </p:cNvPr>
          <p:cNvSpPr>
            <a:spLocks noGrp="1"/>
          </p:cNvSpPr>
          <p:nvPr>
            <p:ph type="dt" sz="half" idx="10"/>
          </p:nvPr>
        </p:nvSpPr>
        <p:spPr/>
        <p:txBody>
          <a:bodyPr/>
          <a:lstStyle/>
          <a:p>
            <a:fld id="{8060A7B1-F6BD-4E48-A744-0A56D45EED4E}" type="datetimeFigureOut">
              <a:rPr lang="ru-RU" smtClean="0"/>
              <a:t>06.05.2023</a:t>
            </a:fld>
            <a:endParaRPr lang="ru-RU"/>
          </a:p>
        </p:txBody>
      </p:sp>
      <p:sp>
        <p:nvSpPr>
          <p:cNvPr id="6" name="Footer Placeholder 5">
            <a:extLst>
              <a:ext uri="{FF2B5EF4-FFF2-40B4-BE49-F238E27FC236}">
                <a16:creationId xmlns:a16="http://schemas.microsoft.com/office/drawing/2014/main" id="{2783A757-E087-457F-990B-D5DB713FB220}"/>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6053DB6C-BC85-4C96-B7E7-9E35E2B17190}"/>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1333208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4F318B-3824-4714-B41B-254A7F906A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D8F33C44-114A-4054-A6B5-3C0EBA23BE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9DB53C70-40C3-41E1-9713-9B8A2C28D9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60A7B1-F6BD-4E48-A744-0A56D45EED4E}" type="datetimeFigureOut">
              <a:rPr lang="ru-RU" smtClean="0"/>
              <a:t>06.05.2023</a:t>
            </a:fld>
            <a:endParaRPr lang="ru-RU"/>
          </a:p>
        </p:txBody>
      </p:sp>
      <p:sp>
        <p:nvSpPr>
          <p:cNvPr id="5" name="Footer Placeholder 4">
            <a:extLst>
              <a:ext uri="{FF2B5EF4-FFF2-40B4-BE49-F238E27FC236}">
                <a16:creationId xmlns:a16="http://schemas.microsoft.com/office/drawing/2014/main" id="{FEA9EE44-80A6-4D4E-97AB-E7014F34D7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a:extLst>
              <a:ext uri="{FF2B5EF4-FFF2-40B4-BE49-F238E27FC236}">
                <a16:creationId xmlns:a16="http://schemas.microsoft.com/office/drawing/2014/main" id="{0735BA84-B611-4F76-B268-08EB7A4191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A466A0-C5CB-4985-8465-49B4B34D82BA}" type="slidenum">
              <a:rPr lang="ru-RU" smtClean="0"/>
              <a:t>‹#›</a:t>
            </a:fld>
            <a:endParaRPr lang="ru-RU"/>
          </a:p>
        </p:txBody>
      </p:sp>
    </p:spTree>
    <p:extLst>
      <p:ext uri="{BB962C8B-B14F-4D97-AF65-F5344CB8AC3E}">
        <p14:creationId xmlns:p14="http://schemas.microsoft.com/office/powerpoint/2010/main" val="1125389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customXml" Target="../ink/ink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customXml" Target="../ink/ink28.xml"/><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ustomXml" Target="../ink/ink30.xml"/><Relationship Id="rId5" Type="http://schemas.openxmlformats.org/officeDocument/2006/relationships/customXml" Target="../ink/ink29.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3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33.xml"/><Relationship Id="rId4" Type="http://schemas.openxmlformats.org/officeDocument/2006/relationships/customXml" Target="../ink/ink3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customXml" Target="../ink/ink3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customXml" Target="../ink/ink36.xml"/><Relationship Id="rId4" Type="http://schemas.openxmlformats.org/officeDocument/2006/relationships/customXml" Target="../ink/ink3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customXml" Target="../ink/ink3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customXml" Target="../ink/ink39.xml"/><Relationship Id="rId4" Type="http://schemas.openxmlformats.org/officeDocument/2006/relationships/customXml" Target="../ink/ink38.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customXml" Target="../ink/ink4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customXml" Target="../ink/ink42.xml"/><Relationship Id="rId4" Type="http://schemas.openxmlformats.org/officeDocument/2006/relationships/customXml" Target="../ink/ink4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4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customXml" Target="../ink/ink45.xml"/><Relationship Id="rId4" Type="http://schemas.openxmlformats.org/officeDocument/2006/relationships/customXml" Target="../ink/ink4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4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customXml" Target="../ink/ink48.xml"/><Relationship Id="rId4" Type="http://schemas.openxmlformats.org/officeDocument/2006/relationships/customXml" Target="../ink/ink4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4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customXml" Target="../ink/ink51.xml"/><Relationship Id="rId4" Type="http://schemas.openxmlformats.org/officeDocument/2006/relationships/customXml" Target="../ink/ink5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customXml" Target="../ink/ink6.xml"/><Relationship Id="rId4" Type="http://schemas.openxmlformats.org/officeDocument/2006/relationships/customXml" Target="../ink/ink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9.xml"/><Relationship Id="rId4" Type="http://schemas.openxmlformats.org/officeDocument/2006/relationships/customXml" Target="../ink/ink8.xml"/></Relationships>
</file>

<file path=ppt/slides/_rels/slide4.xml.rels><?xml version="1.0" encoding="UTF-8" standalone="yes"?>
<Relationships xmlns="http://schemas.openxmlformats.org/package/2006/relationships"><Relationship Id="rId8" Type="http://schemas.openxmlformats.org/officeDocument/2006/relationships/hyperlink" Target="https://www.oecd.org/" TargetMode="External"/><Relationship Id="rId3" Type="http://schemas.openxmlformats.org/officeDocument/2006/relationships/customXml" Target="../ink/ink10.xml"/><Relationship Id="rId7" Type="http://schemas.openxmlformats.org/officeDocument/2006/relationships/image" Target="../media/image6.png"/><Relationship Id="rId2" Type="http://schemas.openxmlformats.org/officeDocument/2006/relationships/hyperlink" Target="https://www.oecd-ilibrary.org/economics/how-s-life/volume-/issue-_9870c393-en" TargetMode="External"/><Relationship Id="rId1" Type="http://schemas.openxmlformats.org/officeDocument/2006/relationships/slideLayout" Target="../slideLayouts/slideLayout2.xml"/><Relationship Id="rId6" Type="http://schemas.openxmlformats.org/officeDocument/2006/relationships/customXml" Target="../ink/ink12.xml"/><Relationship Id="rId5" Type="http://schemas.openxmlformats.org/officeDocument/2006/relationships/customXml" Target="../ink/ink11.x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hyperlink" Target="https://stats.oecd.org/Index.aspx?DataSetCode=BLI" TargetMode="External"/><Relationship Id="rId1" Type="http://schemas.openxmlformats.org/officeDocument/2006/relationships/slideLayout" Target="../slideLayouts/slideLayout2.xml"/><Relationship Id="rId6" Type="http://schemas.openxmlformats.org/officeDocument/2006/relationships/customXml" Target="../ink/ink15.xml"/><Relationship Id="rId5" Type="http://schemas.openxmlformats.org/officeDocument/2006/relationships/customXml" Target="../ink/ink1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6.xml"/><Relationship Id="rId1" Type="http://schemas.openxmlformats.org/officeDocument/2006/relationships/slideLayout" Target="../slideLayouts/slideLayout2.xml"/><Relationship Id="rId5" Type="http://schemas.openxmlformats.org/officeDocument/2006/relationships/customXml" Target="../ink/ink18.xml"/><Relationship Id="rId4" Type="http://schemas.openxmlformats.org/officeDocument/2006/relationships/customXml" Target="../ink/ink1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9.xml"/><Relationship Id="rId1" Type="http://schemas.openxmlformats.org/officeDocument/2006/relationships/slideLayout" Target="../slideLayouts/slideLayout2.xml"/><Relationship Id="rId5" Type="http://schemas.openxmlformats.org/officeDocument/2006/relationships/customXml" Target="../ink/ink21.xml"/><Relationship Id="rId4" Type="http://schemas.openxmlformats.org/officeDocument/2006/relationships/customXml" Target="../ink/ink20.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22.xml"/><Relationship Id="rId1" Type="http://schemas.openxmlformats.org/officeDocument/2006/relationships/slideLayout" Target="../slideLayouts/slideLayout2.xml"/><Relationship Id="rId5" Type="http://schemas.openxmlformats.org/officeDocument/2006/relationships/customXml" Target="../ink/ink24.xml"/><Relationship Id="rId4" Type="http://schemas.openxmlformats.org/officeDocument/2006/relationships/customXml" Target="../ink/ink2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25.xml"/><Relationship Id="rId1" Type="http://schemas.openxmlformats.org/officeDocument/2006/relationships/slideLayout" Target="../slideLayouts/slideLayout2.xml"/><Relationship Id="rId5" Type="http://schemas.openxmlformats.org/officeDocument/2006/relationships/customXml" Target="../ink/ink27.xml"/><Relationship Id="rId4" Type="http://schemas.openxmlformats.org/officeDocument/2006/relationships/customXml" Target="../ink/ink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p:sp>
        <p:nvSpPr>
          <p:cNvPr id="35" name="Title 1">
            <a:extLst>
              <a:ext uri="{FF2B5EF4-FFF2-40B4-BE49-F238E27FC236}">
                <a16:creationId xmlns:a16="http://schemas.microsoft.com/office/drawing/2014/main" id="{20EF9D59-5760-4A0F-BF29-A8ABC03D9F46}"/>
              </a:ext>
            </a:extLst>
          </p:cNvPr>
          <p:cNvSpPr txBox="1">
            <a:spLocks/>
          </p:cNvSpPr>
          <p:nvPr/>
        </p:nvSpPr>
        <p:spPr>
          <a:xfrm>
            <a:off x="6018361" y="2306572"/>
            <a:ext cx="508501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0" u="none" strike="noStrike" kern="1200" cap="none" spc="0" normalizeH="0" noProof="0" dirty="0">
                <a:ln>
                  <a:noFill/>
                </a:ln>
                <a:solidFill>
                  <a:srgbClr val="0E659B"/>
                </a:solidFill>
                <a:effectLst/>
                <a:uLnTx/>
                <a:uFillTx/>
                <a:latin typeface="Segoe UI" panose="020B0502040204020203" pitchFamily="34" charset="0"/>
                <a:cs typeface="Segoe UI" panose="020B0502040204020203" pitchFamily="34" charset="0"/>
              </a:rPr>
              <a:t>Countries Rating</a:t>
            </a:r>
          </a:p>
        </p:txBody>
      </p:sp>
      <p:pic>
        <p:nvPicPr>
          <p:cNvPr id="36" name="Picture 35">
            <a:extLst>
              <a:ext uri="{FF2B5EF4-FFF2-40B4-BE49-F238E27FC236}">
                <a16:creationId xmlns:a16="http://schemas.microsoft.com/office/drawing/2014/main" id="{A72D2475-7289-4014-982A-DD00C2227A36}"/>
              </a:ext>
            </a:extLst>
          </p:cNvPr>
          <p:cNvPicPr>
            <a:picLocks noChangeAspect="1"/>
          </p:cNvPicPr>
          <p:nvPr/>
        </p:nvPicPr>
        <p:blipFill>
          <a:blip r:embed="rId2"/>
          <a:stretch>
            <a:fillRect/>
          </a:stretch>
        </p:blipFill>
        <p:spPr>
          <a:xfrm>
            <a:off x="1009962" y="1981200"/>
            <a:ext cx="4794861" cy="4351338"/>
          </a:xfrm>
          <a:prstGeom prst="rect">
            <a:avLst/>
          </a:prstGeom>
          <a:noFill/>
        </p:spPr>
      </p:pic>
      <p:sp>
        <p:nvSpPr>
          <p:cNvPr id="37" name="Subtitle 2">
            <a:extLst>
              <a:ext uri="{FF2B5EF4-FFF2-40B4-BE49-F238E27FC236}">
                <a16:creationId xmlns:a16="http://schemas.microsoft.com/office/drawing/2014/main" id="{E561CC4F-5DC8-4451-8929-AB06F53B5D52}"/>
              </a:ext>
            </a:extLst>
          </p:cNvPr>
          <p:cNvSpPr txBox="1">
            <a:spLocks/>
          </p:cNvSpPr>
          <p:nvPr/>
        </p:nvSpPr>
        <p:spPr>
          <a:xfrm>
            <a:off x="6035567" y="3597722"/>
            <a:ext cx="4986791" cy="26169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800" b="0" i="0" u="none" strike="noStrike" kern="1200" cap="none" spc="0" normalizeH="0" baseline="0" noProof="0" dirty="0">
              <a:ln>
                <a:noFill/>
              </a:ln>
              <a:solidFill>
                <a:srgbClr val="0070C0"/>
              </a:solidFill>
              <a:effectLst/>
              <a:uLnTx/>
              <a:uFillTx/>
              <a:latin typeface="IBM Plex Mono Text" panose="020B0509050203000203" pitchFamily="49" charset="0"/>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a:buNone/>
              <a:tabLst/>
              <a:defRPr/>
            </a:pPr>
            <a:r>
              <a:rPr kumimoji="0" lang="en-US" sz="28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Evgenii Sokolov</a:t>
            </a:r>
          </a:p>
          <a:p>
            <a:pPr marL="0" marR="0" lvl="0" indent="0" algn="l" defTabSz="914400" rtl="0" eaLnBrk="1" fontAlgn="auto" latinLnBrk="0" hangingPunct="1">
              <a:lnSpc>
                <a:spcPct val="90000"/>
              </a:lnSpc>
              <a:spcBef>
                <a:spcPts val="1000"/>
              </a:spcBef>
              <a:spcAft>
                <a:spcPts val="0"/>
              </a:spcAft>
              <a:buClrTx/>
              <a:buSzTx/>
              <a:buFont typeface="Arial"/>
              <a:buNone/>
              <a:tabLst/>
              <a:defRPr/>
            </a:pPr>
            <a:r>
              <a:rPr kumimoji="0" lang="en-US" sz="28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April 2023</a:t>
            </a:r>
          </a:p>
        </p:txBody>
      </p:sp>
      <mc:AlternateContent xmlns:mc="http://schemas.openxmlformats.org/markup-compatibility/2006" xmlns:p14="http://schemas.microsoft.com/office/powerpoint/2010/main">
        <mc:Choice Requires="p14">
          <p:contentPart p14:bwMode="auto" r:id="rId3">
            <p14:nvContentPartPr>
              <p14:cNvPr id="38" name="Ink 37">
                <a:extLst>
                  <a:ext uri="{FF2B5EF4-FFF2-40B4-BE49-F238E27FC236}">
                    <a16:creationId xmlns:a16="http://schemas.microsoft.com/office/drawing/2014/main" id="{E9AC559C-C215-4676-A45B-E0EEA8A98127}"/>
                  </a:ext>
                </a:extLst>
              </p14:cNvPr>
              <p14:cNvContentPartPr/>
              <p14:nvPr/>
            </p14:nvContentPartPr>
            <p14:xfrm>
              <a:off x="7131960" y="2462616"/>
              <a:ext cx="360" cy="360"/>
            </p14:xfrm>
          </p:contentPart>
        </mc:Choice>
        <mc:Fallback xmlns="">
          <p:pic>
            <p:nvPicPr>
              <p:cNvPr id="38" name="Ink 37">
                <a:extLst>
                  <a:ext uri="{FF2B5EF4-FFF2-40B4-BE49-F238E27FC236}">
                    <a16:creationId xmlns:a16="http://schemas.microsoft.com/office/drawing/2014/main" id="{E9AC559C-C215-4676-A45B-E0EEA8A98127}"/>
                  </a:ext>
                </a:extLst>
              </p:cNvPr>
              <p:cNvPicPr/>
              <p:nvPr/>
            </p:nvPicPr>
            <p:blipFill>
              <a:blip r:embed="rId4"/>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9" name="Ink 38">
                <a:extLst>
                  <a:ext uri="{FF2B5EF4-FFF2-40B4-BE49-F238E27FC236}">
                    <a16:creationId xmlns:a16="http://schemas.microsoft.com/office/drawing/2014/main" id="{1C7D4803-17C5-4B2F-B7D4-E6094013BAE6}"/>
                  </a:ext>
                </a:extLst>
              </p14:cNvPr>
              <p14:cNvContentPartPr/>
              <p14:nvPr/>
            </p14:nvContentPartPr>
            <p14:xfrm>
              <a:off x="7131960" y="2510856"/>
              <a:ext cx="360" cy="360"/>
            </p14:xfrm>
          </p:contentPart>
        </mc:Choice>
        <mc:Fallback xmlns="">
          <p:pic>
            <p:nvPicPr>
              <p:cNvPr id="39" name="Ink 38">
                <a:extLst>
                  <a:ext uri="{FF2B5EF4-FFF2-40B4-BE49-F238E27FC236}">
                    <a16:creationId xmlns:a16="http://schemas.microsoft.com/office/drawing/2014/main" id="{1C7D4803-17C5-4B2F-B7D4-E6094013BAE6}"/>
                  </a:ext>
                </a:extLst>
              </p:cNvPr>
              <p:cNvPicPr/>
              <p:nvPr/>
            </p:nvPicPr>
            <p:blipFill>
              <a:blip r:embed="rId4"/>
              <a:stretch>
                <a:fillRect/>
              </a:stretch>
            </p:blipFill>
            <p:spPr>
              <a:xfrm>
                <a:off x="7041960" y="23308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0" name="Ink 39">
                <a:extLst>
                  <a:ext uri="{FF2B5EF4-FFF2-40B4-BE49-F238E27FC236}">
                    <a16:creationId xmlns:a16="http://schemas.microsoft.com/office/drawing/2014/main" id="{F2B9EDD9-8AFE-4BF7-8EA8-C72B4A3D6896}"/>
                  </a:ext>
                </a:extLst>
              </p14:cNvPr>
              <p14:cNvContentPartPr/>
              <p14:nvPr/>
            </p14:nvContentPartPr>
            <p14:xfrm>
              <a:off x="6644160" y="4559256"/>
              <a:ext cx="360" cy="360"/>
            </p14:xfrm>
          </p:contentPart>
        </mc:Choice>
        <mc:Fallback xmlns="">
          <p:pic>
            <p:nvPicPr>
              <p:cNvPr id="40" name="Ink 39">
                <a:extLst>
                  <a:ext uri="{FF2B5EF4-FFF2-40B4-BE49-F238E27FC236}">
                    <a16:creationId xmlns:a16="http://schemas.microsoft.com/office/drawing/2014/main" id="{F2B9EDD9-8AFE-4BF7-8EA8-C72B4A3D6896}"/>
                  </a:ext>
                </a:extLst>
              </p:cNvPr>
              <p:cNvPicPr/>
              <p:nvPr/>
            </p:nvPicPr>
            <p:blipFill>
              <a:blip r:embed="rId4"/>
              <a:stretch>
                <a:fillRect/>
              </a:stretch>
            </p:blipFill>
            <p:spPr>
              <a:xfrm>
                <a:off x="6554160" y="4379256"/>
                <a:ext cx="180000" cy="360000"/>
              </a:xfrm>
              <a:prstGeom prst="rect">
                <a:avLst/>
              </a:prstGeom>
            </p:spPr>
          </p:pic>
        </mc:Fallback>
      </mc:AlternateContent>
    </p:spTree>
    <p:extLst>
      <p:ext uri="{BB962C8B-B14F-4D97-AF65-F5344CB8AC3E}">
        <p14:creationId xmlns:p14="http://schemas.microsoft.com/office/powerpoint/2010/main" val="693629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38" name="Ink 37">
                <a:extLst>
                  <a:ext uri="{FF2B5EF4-FFF2-40B4-BE49-F238E27FC236}">
                    <a16:creationId xmlns:a16="http://schemas.microsoft.com/office/drawing/2014/main" id="{E9AC559C-C215-4676-A45B-E0EEA8A98127}"/>
                  </a:ext>
                </a:extLst>
              </p14:cNvPr>
              <p14:cNvContentPartPr/>
              <p14:nvPr/>
            </p14:nvContentPartPr>
            <p14:xfrm>
              <a:off x="7131960" y="2462616"/>
              <a:ext cx="360" cy="360"/>
            </p14:xfrm>
          </p:contentPart>
        </mc:Choice>
        <mc:Fallback xmlns="">
          <p:pic>
            <p:nvPicPr>
              <p:cNvPr id="38" name="Ink 37">
                <a:extLst>
                  <a:ext uri="{FF2B5EF4-FFF2-40B4-BE49-F238E27FC236}">
                    <a16:creationId xmlns:a16="http://schemas.microsoft.com/office/drawing/2014/main" id="{E9AC559C-C215-4676-A45B-E0EEA8A98127}"/>
                  </a:ext>
                </a:extLst>
              </p:cNvPr>
              <p:cNvPicPr/>
              <p:nvPr/>
            </p:nvPicPr>
            <p:blipFill>
              <a:blip r:embed="rId4"/>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9" name="Ink 38">
                <a:extLst>
                  <a:ext uri="{FF2B5EF4-FFF2-40B4-BE49-F238E27FC236}">
                    <a16:creationId xmlns:a16="http://schemas.microsoft.com/office/drawing/2014/main" id="{1C7D4803-17C5-4B2F-B7D4-E6094013BAE6}"/>
                  </a:ext>
                </a:extLst>
              </p14:cNvPr>
              <p14:cNvContentPartPr/>
              <p14:nvPr/>
            </p14:nvContentPartPr>
            <p14:xfrm>
              <a:off x="7131600" y="2462616"/>
              <a:ext cx="360" cy="360"/>
            </p14:xfrm>
          </p:contentPart>
        </mc:Choice>
        <mc:Fallback xmlns="">
          <p:pic>
            <p:nvPicPr>
              <p:cNvPr id="39" name="Ink 38">
                <a:extLst>
                  <a:ext uri="{FF2B5EF4-FFF2-40B4-BE49-F238E27FC236}">
                    <a16:creationId xmlns:a16="http://schemas.microsoft.com/office/drawing/2014/main" id="{1C7D4803-17C5-4B2F-B7D4-E6094013BAE6}"/>
                  </a:ext>
                </a:extLst>
              </p:cNvPr>
              <p:cNvPicPr/>
              <p:nvPr/>
            </p:nvPicPr>
            <p:blipFill>
              <a:blip r:embed="rId4"/>
              <a:stretch>
                <a:fillRect/>
              </a:stretch>
            </p:blipFill>
            <p:spPr>
              <a:xfrm>
                <a:off x="704160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0" name="Ink 39">
                <a:extLst>
                  <a:ext uri="{FF2B5EF4-FFF2-40B4-BE49-F238E27FC236}">
                    <a16:creationId xmlns:a16="http://schemas.microsoft.com/office/drawing/2014/main" id="{F2B9EDD9-8AFE-4BF7-8EA8-C72B4A3D6896}"/>
                  </a:ext>
                </a:extLst>
              </p14:cNvPr>
              <p14:cNvContentPartPr/>
              <p14:nvPr/>
            </p14:nvContentPartPr>
            <p14:xfrm>
              <a:off x="6644160" y="4559256"/>
              <a:ext cx="360" cy="360"/>
            </p14:xfrm>
          </p:contentPart>
        </mc:Choice>
        <mc:Fallback xmlns="">
          <p:pic>
            <p:nvPicPr>
              <p:cNvPr id="40" name="Ink 39">
                <a:extLst>
                  <a:ext uri="{FF2B5EF4-FFF2-40B4-BE49-F238E27FC236}">
                    <a16:creationId xmlns:a16="http://schemas.microsoft.com/office/drawing/2014/main" id="{F2B9EDD9-8AFE-4BF7-8EA8-C72B4A3D6896}"/>
                  </a:ext>
                </a:extLst>
              </p:cNvPr>
              <p:cNvPicPr/>
              <p:nvPr/>
            </p:nvPicPr>
            <p:blipFill>
              <a:blip r:embed="rId4"/>
              <a:stretch>
                <a:fillRect/>
              </a:stretch>
            </p:blipFill>
            <p:spPr>
              <a:xfrm>
                <a:off x="6554160" y="4379256"/>
                <a:ext cx="180000" cy="360000"/>
              </a:xfrm>
              <a:prstGeom prst="rect">
                <a:avLst/>
              </a:prstGeom>
            </p:spPr>
          </p:pic>
        </mc:Fallback>
      </mc:AlternateContent>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lang="en-US" sz="4000" b="1" dirty="0">
                <a:solidFill>
                  <a:srgbClr val="0E659B"/>
                </a:solidFill>
                <a:latin typeface="Segoe UI" panose="020B0502040204020203" pitchFamily="34" charset="0"/>
                <a:ea typeface="+mn-ea"/>
                <a:cs typeface="Segoe UI" panose="020B0502040204020203" pitchFamily="34" charset="0"/>
              </a:rPr>
              <a:t>RESULTS</a:t>
            </a:r>
            <a:endParaRPr lang="ru-RU" sz="2000" b="1"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65EA10B3-0C57-4E56-A6F1-21FD907527AF}"/>
              </a:ext>
            </a:extLst>
          </p:cNvPr>
          <p:cNvPicPr>
            <a:picLocks noChangeAspect="1"/>
          </p:cNvPicPr>
          <p:nvPr/>
        </p:nvPicPr>
        <p:blipFill>
          <a:blip r:embed="rId7"/>
          <a:stretch>
            <a:fillRect/>
          </a:stretch>
        </p:blipFill>
        <p:spPr>
          <a:xfrm>
            <a:off x="990600" y="2209800"/>
            <a:ext cx="5105040" cy="4114800"/>
          </a:xfrm>
          <a:prstGeom prst="rect">
            <a:avLst/>
          </a:prstGeom>
        </p:spPr>
      </p:pic>
      <p:sp>
        <p:nvSpPr>
          <p:cNvPr id="13" name="Title 45">
            <a:extLst>
              <a:ext uri="{FF2B5EF4-FFF2-40B4-BE49-F238E27FC236}">
                <a16:creationId xmlns:a16="http://schemas.microsoft.com/office/drawing/2014/main" id="{A0799A71-6E46-4341-8BD7-7FEB04D9ECE3}"/>
              </a:ext>
            </a:extLst>
          </p:cNvPr>
          <p:cNvSpPr txBox="1">
            <a:spLocks/>
          </p:cNvSpPr>
          <p:nvPr/>
        </p:nvSpPr>
        <p:spPr>
          <a:xfrm rot="10800000" flipV="1">
            <a:off x="990600" y="1600193"/>
            <a:ext cx="5105040" cy="609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dirty="0">
                <a:solidFill>
                  <a:srgbClr val="0E659B"/>
                </a:solidFill>
                <a:latin typeface="Segoe UI" panose="020B0502040204020203" pitchFamily="34" charset="0"/>
                <a:ea typeface="+mn-ea"/>
                <a:cs typeface="Segoe UI" panose="020B0502040204020203" pitchFamily="34" charset="0"/>
              </a:rPr>
              <a:t>TOP 10</a:t>
            </a:r>
            <a:r>
              <a:rPr lang="ru-RU" sz="2800" dirty="0">
                <a:solidFill>
                  <a:srgbClr val="0E659B"/>
                </a:solidFill>
                <a:latin typeface="Segoe UI" panose="020B0502040204020203" pitchFamily="34" charset="0"/>
                <a:ea typeface="+mn-ea"/>
                <a:cs typeface="Segoe UI" panose="020B0502040204020203" pitchFamily="34" charset="0"/>
              </a:rPr>
              <a:t>*</a:t>
            </a:r>
            <a:endParaRPr lang="ru-RU" sz="2800" dirty="0">
              <a:latin typeface="Segoe UI" panose="020B0502040204020203" pitchFamily="34" charset="0"/>
              <a:cs typeface="Segoe UI" panose="020B0502040204020203" pitchFamily="34" charset="0"/>
            </a:endParaRPr>
          </a:p>
        </p:txBody>
      </p:sp>
      <p:sp>
        <p:nvSpPr>
          <p:cNvPr id="15" name="Title 45">
            <a:extLst>
              <a:ext uri="{FF2B5EF4-FFF2-40B4-BE49-F238E27FC236}">
                <a16:creationId xmlns:a16="http://schemas.microsoft.com/office/drawing/2014/main" id="{A31FFBD8-9F33-4F44-A84D-E7AAFDE390D2}"/>
              </a:ext>
            </a:extLst>
          </p:cNvPr>
          <p:cNvSpPr txBox="1">
            <a:spLocks/>
          </p:cNvSpPr>
          <p:nvPr/>
        </p:nvSpPr>
        <p:spPr>
          <a:xfrm rot="10800000" flipV="1">
            <a:off x="6095640" y="1600194"/>
            <a:ext cx="5105040" cy="609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dirty="0">
                <a:solidFill>
                  <a:srgbClr val="0E659B"/>
                </a:solidFill>
                <a:latin typeface="Segoe UI" panose="020B0502040204020203" pitchFamily="34" charset="0"/>
                <a:ea typeface="+mn-ea"/>
                <a:cs typeface="Segoe UI" panose="020B0502040204020203" pitchFamily="34" charset="0"/>
              </a:rPr>
              <a:t>Bottom-ranked 10</a:t>
            </a:r>
            <a:r>
              <a:rPr lang="ru-RU" sz="2800" dirty="0">
                <a:solidFill>
                  <a:srgbClr val="0E659B"/>
                </a:solidFill>
                <a:latin typeface="Segoe UI" panose="020B0502040204020203" pitchFamily="34" charset="0"/>
                <a:ea typeface="+mn-ea"/>
                <a:cs typeface="Segoe UI" panose="020B0502040204020203" pitchFamily="34" charset="0"/>
              </a:rPr>
              <a:t>*</a:t>
            </a:r>
            <a:endParaRPr lang="ru-RU" sz="2800" dirty="0">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8147E0C9-8A03-4C30-945F-7198C90CE097}"/>
              </a:ext>
            </a:extLst>
          </p:cNvPr>
          <p:cNvPicPr>
            <a:picLocks noChangeAspect="1"/>
          </p:cNvPicPr>
          <p:nvPr/>
        </p:nvPicPr>
        <p:blipFill>
          <a:blip r:embed="rId8"/>
          <a:stretch>
            <a:fillRect/>
          </a:stretch>
        </p:blipFill>
        <p:spPr>
          <a:xfrm>
            <a:off x="6096000" y="2209799"/>
            <a:ext cx="5104680" cy="4114800"/>
          </a:xfrm>
          <a:prstGeom prst="rect">
            <a:avLst/>
          </a:prstGeom>
        </p:spPr>
      </p:pic>
      <p:sp>
        <p:nvSpPr>
          <p:cNvPr id="18" name="TextBox 17">
            <a:extLst>
              <a:ext uri="{FF2B5EF4-FFF2-40B4-BE49-F238E27FC236}">
                <a16:creationId xmlns:a16="http://schemas.microsoft.com/office/drawing/2014/main" id="{A388C0BF-32DD-4DF5-B97E-72FB641963AF}"/>
              </a:ext>
            </a:extLst>
          </p:cNvPr>
          <p:cNvSpPr txBox="1"/>
          <p:nvPr/>
        </p:nvSpPr>
        <p:spPr>
          <a:xfrm>
            <a:off x="990600" y="6423525"/>
            <a:ext cx="8000908" cy="307777"/>
          </a:xfrm>
          <a:prstGeom prst="rect">
            <a:avLst/>
          </a:prstGeom>
          <a:noFill/>
        </p:spPr>
        <p:txBody>
          <a:bodyPr wrap="none" rtlCol="0">
            <a:spAutoFit/>
          </a:bodyPr>
          <a:lstStyle/>
          <a:p>
            <a:r>
              <a:rPr lang="en-US" sz="1400" dirty="0">
                <a:solidFill>
                  <a:srgbClr val="0E659B"/>
                </a:solidFill>
                <a:latin typeface="Segoe UI" panose="020B0502040204020203" pitchFamily="34" charset="0"/>
                <a:cs typeface="Segoe UI" panose="020B0502040204020203" pitchFamily="34" charset="0"/>
              </a:rPr>
              <a:t>*The ranking includes countries that are members of the OECD or OECD partner countries (slide 5).</a:t>
            </a:r>
            <a:endParaRPr lang="ru-RU" sz="1400" dirty="0">
              <a:solidFill>
                <a:srgbClr val="0E659B"/>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74531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p:sp>
        <p:nvSpPr>
          <p:cNvPr id="37" name="Subtitle 2">
            <a:extLst>
              <a:ext uri="{FF2B5EF4-FFF2-40B4-BE49-F238E27FC236}">
                <a16:creationId xmlns:a16="http://schemas.microsoft.com/office/drawing/2014/main" id="{E561CC4F-5DC8-4451-8929-AB06F53B5D52}"/>
              </a:ext>
            </a:extLst>
          </p:cNvPr>
          <p:cNvSpPr txBox="1">
            <a:spLocks/>
          </p:cNvSpPr>
          <p:nvPr/>
        </p:nvSpPr>
        <p:spPr>
          <a:xfrm>
            <a:off x="4389793" y="1828801"/>
            <a:ext cx="6807549" cy="449579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20000"/>
              </a:lnSpc>
              <a:buNone/>
            </a:pPr>
            <a:r>
              <a:rPr lang="en-US" sz="2200" dirty="0">
                <a:solidFill>
                  <a:srgbClr val="0E659B"/>
                </a:solidFill>
                <a:latin typeface="Segoe UI" panose="020B0502040204020203" pitchFamily="34" charset="0"/>
                <a:cs typeface="Segoe UI" panose="020B0502040204020203" pitchFamily="34" charset="0"/>
              </a:rPr>
              <a:t>The detailed results of the study can be examined on an interactive dashboard created in Microsoft Power BI. The dashboard includes navigation options, the ability to select countries of interest, and the significance of features used to rank countries. Additionally, users can investigate specific characteristics and compare countries.</a:t>
            </a:r>
          </a:p>
          <a:p>
            <a:pPr marL="0" indent="0" algn="just">
              <a:lnSpc>
                <a:spcPct val="120000"/>
              </a:lnSpc>
              <a:buNone/>
            </a:pPr>
            <a:r>
              <a:rPr lang="en-US" sz="2200" dirty="0">
                <a:solidFill>
                  <a:srgbClr val="0E659B"/>
                </a:solidFill>
                <a:latin typeface="Segoe UI" panose="020B0502040204020203" pitchFamily="34" charset="0"/>
                <a:cs typeface="Segoe UI" panose="020B0502040204020203" pitchFamily="34" charset="0"/>
              </a:rPr>
              <a:t>Available on the webpage located at </a:t>
            </a:r>
            <a:r>
              <a:rPr lang="en-US" sz="2200" dirty="0">
                <a:solidFill>
                  <a:srgbClr val="0E659B"/>
                </a:solidFill>
                <a:highlight>
                  <a:srgbClr val="FFFF00"/>
                </a:highlight>
                <a:latin typeface="Segoe UI" panose="020B0502040204020203" pitchFamily="34" charset="0"/>
                <a:cs typeface="Segoe UI" panose="020B0502040204020203" pitchFamily="34" charset="0"/>
              </a:rPr>
              <a:t>example.com </a:t>
            </a:r>
            <a:r>
              <a:rPr lang="en-US" sz="2200" dirty="0">
                <a:solidFill>
                  <a:srgbClr val="0E659B"/>
                </a:solidFill>
                <a:latin typeface="Segoe UI" panose="020B0502040204020203" pitchFamily="34" charset="0"/>
                <a:cs typeface="Segoe UI" panose="020B0502040204020203" pitchFamily="34" charset="0"/>
              </a:rPr>
              <a:t>or within the </a:t>
            </a:r>
            <a:r>
              <a:rPr lang="en-US" sz="2200" dirty="0">
                <a:solidFill>
                  <a:srgbClr val="0E659B"/>
                </a:solidFill>
                <a:highlight>
                  <a:srgbClr val="FFFF00"/>
                </a:highlight>
                <a:latin typeface="Segoe UI" panose="020B0502040204020203" pitchFamily="34" charset="0"/>
                <a:cs typeface="Segoe UI" panose="020B0502040204020203" pitchFamily="34" charset="0"/>
              </a:rPr>
              <a:t>Power BI file.</a:t>
            </a:r>
          </a:p>
          <a:p>
            <a:pPr marL="0" indent="0" algn="just">
              <a:lnSpc>
                <a:spcPct val="120000"/>
              </a:lnSpc>
              <a:buNone/>
            </a:pPr>
            <a:r>
              <a:rPr lang="en-US" sz="2200" dirty="0">
                <a:solidFill>
                  <a:srgbClr val="0E659B"/>
                </a:solidFill>
                <a:latin typeface="Segoe UI" panose="020B0502040204020203" pitchFamily="34" charset="0"/>
                <a:cs typeface="Segoe UI" panose="020B0502040204020203" pitchFamily="34" charset="0"/>
              </a:rPr>
              <a:t>Individuals may conduct their own research using the dashboard. Herein, we present several examples of potential discoveries that may be revealed.</a:t>
            </a:r>
          </a:p>
          <a:p>
            <a:pPr algn="just"/>
            <a:endParaRPr lang="ru-RU" sz="3600" dirty="0">
              <a:solidFill>
                <a:srgbClr val="0E659B"/>
              </a:solidFill>
              <a:latin typeface="Segoe UI" panose="020B0502040204020203" pitchFamily="34" charset="0"/>
              <a:cs typeface="Segoe UI" panose="020B0502040204020203" pitchFamily="34" charset="0"/>
            </a:endParaRPr>
          </a:p>
          <a:p>
            <a:pPr marL="0" indent="0" algn="just">
              <a:buNone/>
            </a:pPr>
            <a:endParaRPr lang="en-US" sz="2800" dirty="0">
              <a:solidFill>
                <a:srgbClr val="0E659B"/>
              </a:solidFill>
              <a:latin typeface="Segoe UI" panose="020B0502040204020203" pitchFamily="34" charset="0"/>
              <a:cs typeface="Segoe UI" panose="020B0502040204020203" pitchFamily="34" charset="0"/>
            </a:endParaRPr>
          </a:p>
        </p:txBody>
      </p:sp>
      <mc:AlternateContent xmlns:mc="http://schemas.openxmlformats.org/markup-compatibility/2006" xmlns:p14="http://schemas.microsoft.com/office/powerpoint/2010/main">
        <mc:Choice Requires="p14">
          <p:contentPart p14:bwMode="auto" r:id="rId2">
            <p14:nvContentPartPr>
              <p14:cNvPr id="38" name="Ink 37">
                <a:extLst>
                  <a:ext uri="{FF2B5EF4-FFF2-40B4-BE49-F238E27FC236}">
                    <a16:creationId xmlns:a16="http://schemas.microsoft.com/office/drawing/2014/main" id="{E9AC559C-C215-4676-A45B-E0EEA8A98127}"/>
                  </a:ext>
                </a:extLst>
              </p14:cNvPr>
              <p14:cNvContentPartPr/>
              <p14:nvPr/>
            </p14:nvContentPartPr>
            <p14:xfrm>
              <a:off x="7131960" y="2462616"/>
              <a:ext cx="360" cy="360"/>
            </p14:xfrm>
          </p:contentPart>
        </mc:Choice>
        <mc:Fallback xmlns="">
          <p:pic>
            <p:nvPicPr>
              <p:cNvPr id="38" name="Ink 37">
                <a:extLst>
                  <a:ext uri="{FF2B5EF4-FFF2-40B4-BE49-F238E27FC236}">
                    <a16:creationId xmlns:a16="http://schemas.microsoft.com/office/drawing/2014/main" id="{E9AC559C-C215-4676-A45B-E0EEA8A98127}"/>
                  </a:ext>
                </a:extLst>
              </p:cNvPr>
              <p:cNvPicPr/>
              <p:nvPr/>
            </p:nvPicPr>
            <p:blipFill>
              <a:blip r:embed="rId3"/>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9" name="Ink 38">
                <a:extLst>
                  <a:ext uri="{FF2B5EF4-FFF2-40B4-BE49-F238E27FC236}">
                    <a16:creationId xmlns:a16="http://schemas.microsoft.com/office/drawing/2014/main" id="{1C7D4803-17C5-4B2F-B7D4-E6094013BAE6}"/>
                  </a:ext>
                </a:extLst>
              </p14:cNvPr>
              <p14:cNvContentPartPr/>
              <p14:nvPr/>
            </p14:nvContentPartPr>
            <p14:xfrm>
              <a:off x="7131600" y="2462616"/>
              <a:ext cx="360" cy="360"/>
            </p14:xfrm>
          </p:contentPart>
        </mc:Choice>
        <mc:Fallback xmlns="">
          <p:pic>
            <p:nvPicPr>
              <p:cNvPr id="39" name="Ink 38">
                <a:extLst>
                  <a:ext uri="{FF2B5EF4-FFF2-40B4-BE49-F238E27FC236}">
                    <a16:creationId xmlns:a16="http://schemas.microsoft.com/office/drawing/2014/main" id="{1C7D4803-17C5-4B2F-B7D4-E6094013BAE6}"/>
                  </a:ext>
                </a:extLst>
              </p:cNvPr>
              <p:cNvPicPr/>
              <p:nvPr/>
            </p:nvPicPr>
            <p:blipFill>
              <a:blip r:embed="rId3"/>
              <a:stretch>
                <a:fillRect/>
              </a:stretch>
            </p:blipFill>
            <p:spPr>
              <a:xfrm>
                <a:off x="704160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0" name="Ink 39">
                <a:extLst>
                  <a:ext uri="{FF2B5EF4-FFF2-40B4-BE49-F238E27FC236}">
                    <a16:creationId xmlns:a16="http://schemas.microsoft.com/office/drawing/2014/main" id="{F2B9EDD9-8AFE-4BF7-8EA8-C72B4A3D6896}"/>
                  </a:ext>
                </a:extLst>
              </p14:cNvPr>
              <p14:cNvContentPartPr/>
              <p14:nvPr/>
            </p14:nvContentPartPr>
            <p14:xfrm>
              <a:off x="6644160" y="4559256"/>
              <a:ext cx="360" cy="360"/>
            </p14:xfrm>
          </p:contentPart>
        </mc:Choice>
        <mc:Fallback xmlns="">
          <p:pic>
            <p:nvPicPr>
              <p:cNvPr id="40" name="Ink 39">
                <a:extLst>
                  <a:ext uri="{FF2B5EF4-FFF2-40B4-BE49-F238E27FC236}">
                    <a16:creationId xmlns:a16="http://schemas.microsoft.com/office/drawing/2014/main" id="{F2B9EDD9-8AFE-4BF7-8EA8-C72B4A3D6896}"/>
                  </a:ext>
                </a:extLst>
              </p:cNvPr>
              <p:cNvPicPr/>
              <p:nvPr/>
            </p:nvPicPr>
            <p:blipFill>
              <a:blip r:embed="rId3"/>
              <a:stretch>
                <a:fillRect/>
              </a:stretch>
            </p:blipFill>
            <p:spPr>
              <a:xfrm>
                <a:off x="6554160" y="4379256"/>
                <a:ext cx="180000" cy="360000"/>
              </a:xfrm>
              <a:prstGeom prst="rect">
                <a:avLst/>
              </a:prstGeom>
            </p:spPr>
          </p:pic>
        </mc:Fallback>
      </mc:AlternateContent>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lang="en-US" sz="4000" b="1" dirty="0">
                <a:solidFill>
                  <a:srgbClr val="0E659B"/>
                </a:solidFill>
                <a:latin typeface="Segoe UI" panose="020B0502040204020203" pitchFamily="34" charset="0"/>
                <a:ea typeface="+mn-ea"/>
                <a:cs typeface="Segoe UI" panose="020B0502040204020203" pitchFamily="34" charset="0"/>
              </a:rPr>
              <a:t>DASHBOARD</a:t>
            </a:r>
            <a:endParaRPr lang="ru-RU" sz="2000" b="1"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0808EB0A-058E-45DA-A919-D5967CF94D4D}"/>
              </a:ext>
            </a:extLst>
          </p:cNvPr>
          <p:cNvPicPr>
            <a:picLocks/>
          </p:cNvPicPr>
          <p:nvPr/>
        </p:nvPicPr>
        <p:blipFill>
          <a:blip r:embed="rId6"/>
          <a:stretch>
            <a:fillRect/>
          </a:stretch>
        </p:blipFill>
        <p:spPr>
          <a:xfrm>
            <a:off x="994657" y="2209799"/>
            <a:ext cx="3394776" cy="3383280"/>
          </a:xfrm>
          <a:prstGeom prst="rect">
            <a:avLst/>
          </a:prstGeom>
        </p:spPr>
      </p:pic>
    </p:spTree>
    <p:extLst>
      <p:ext uri="{BB962C8B-B14F-4D97-AF65-F5344CB8AC3E}">
        <p14:creationId xmlns:p14="http://schemas.microsoft.com/office/powerpoint/2010/main" val="2247782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38" name="Ink 37">
                <a:extLst>
                  <a:ext uri="{FF2B5EF4-FFF2-40B4-BE49-F238E27FC236}">
                    <a16:creationId xmlns:a16="http://schemas.microsoft.com/office/drawing/2014/main" id="{E9AC559C-C215-4676-A45B-E0EEA8A98127}"/>
                  </a:ext>
                </a:extLst>
              </p14:cNvPr>
              <p14:cNvContentPartPr/>
              <p14:nvPr/>
            </p14:nvContentPartPr>
            <p14:xfrm>
              <a:off x="7131960" y="2462616"/>
              <a:ext cx="360" cy="360"/>
            </p14:xfrm>
          </p:contentPart>
        </mc:Choice>
        <mc:Fallback xmlns="">
          <p:pic>
            <p:nvPicPr>
              <p:cNvPr id="38" name="Ink 37">
                <a:extLst>
                  <a:ext uri="{FF2B5EF4-FFF2-40B4-BE49-F238E27FC236}">
                    <a16:creationId xmlns:a16="http://schemas.microsoft.com/office/drawing/2014/main" id="{E9AC559C-C215-4676-A45B-E0EEA8A98127}"/>
                  </a:ext>
                </a:extLst>
              </p:cNvPr>
              <p:cNvPicPr/>
              <p:nvPr/>
            </p:nvPicPr>
            <p:blipFill>
              <a:blip r:embed="rId3"/>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9" name="Ink 38">
                <a:extLst>
                  <a:ext uri="{FF2B5EF4-FFF2-40B4-BE49-F238E27FC236}">
                    <a16:creationId xmlns:a16="http://schemas.microsoft.com/office/drawing/2014/main" id="{1C7D4803-17C5-4B2F-B7D4-E6094013BAE6}"/>
                  </a:ext>
                </a:extLst>
              </p14:cNvPr>
              <p14:cNvContentPartPr/>
              <p14:nvPr/>
            </p14:nvContentPartPr>
            <p14:xfrm>
              <a:off x="7131600" y="2462616"/>
              <a:ext cx="360" cy="360"/>
            </p14:xfrm>
          </p:contentPart>
        </mc:Choice>
        <mc:Fallback xmlns="">
          <p:pic>
            <p:nvPicPr>
              <p:cNvPr id="39" name="Ink 38">
                <a:extLst>
                  <a:ext uri="{FF2B5EF4-FFF2-40B4-BE49-F238E27FC236}">
                    <a16:creationId xmlns:a16="http://schemas.microsoft.com/office/drawing/2014/main" id="{1C7D4803-17C5-4B2F-B7D4-E6094013BAE6}"/>
                  </a:ext>
                </a:extLst>
              </p:cNvPr>
              <p:cNvPicPr/>
              <p:nvPr/>
            </p:nvPicPr>
            <p:blipFill>
              <a:blip r:embed="rId3"/>
              <a:stretch>
                <a:fillRect/>
              </a:stretch>
            </p:blipFill>
            <p:spPr>
              <a:xfrm>
                <a:off x="704160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0" name="Ink 39">
                <a:extLst>
                  <a:ext uri="{FF2B5EF4-FFF2-40B4-BE49-F238E27FC236}">
                    <a16:creationId xmlns:a16="http://schemas.microsoft.com/office/drawing/2014/main" id="{F2B9EDD9-8AFE-4BF7-8EA8-C72B4A3D6896}"/>
                  </a:ext>
                </a:extLst>
              </p14:cNvPr>
              <p14:cNvContentPartPr/>
              <p14:nvPr/>
            </p14:nvContentPartPr>
            <p14:xfrm>
              <a:off x="6644160" y="4559256"/>
              <a:ext cx="360" cy="360"/>
            </p14:xfrm>
          </p:contentPart>
        </mc:Choice>
        <mc:Fallback xmlns="">
          <p:pic>
            <p:nvPicPr>
              <p:cNvPr id="40" name="Ink 39">
                <a:extLst>
                  <a:ext uri="{FF2B5EF4-FFF2-40B4-BE49-F238E27FC236}">
                    <a16:creationId xmlns:a16="http://schemas.microsoft.com/office/drawing/2014/main" id="{F2B9EDD9-8AFE-4BF7-8EA8-C72B4A3D6896}"/>
                  </a:ext>
                </a:extLst>
              </p:cNvPr>
              <p:cNvPicPr/>
              <p:nvPr/>
            </p:nvPicPr>
            <p:blipFill>
              <a:blip r:embed="rId3"/>
              <a:stretch>
                <a:fillRect/>
              </a:stretch>
            </p:blipFill>
            <p:spPr>
              <a:xfrm>
                <a:off x="6554160" y="4379256"/>
                <a:ext cx="180000" cy="360000"/>
              </a:xfrm>
              <a:prstGeom prst="rect">
                <a:avLst/>
              </a:prstGeom>
            </p:spPr>
          </p:pic>
        </mc:Fallback>
      </mc:AlternateContent>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lang="en-US" sz="4000" b="1" dirty="0">
                <a:solidFill>
                  <a:srgbClr val="0E659B"/>
                </a:solidFill>
                <a:latin typeface="Segoe UI" panose="020B0502040204020203" pitchFamily="34" charset="0"/>
                <a:ea typeface="+mn-ea"/>
                <a:cs typeface="Segoe UI" panose="020B0502040204020203" pitchFamily="34" charset="0"/>
              </a:rPr>
              <a:t>FINDINGS</a:t>
            </a:r>
            <a:endParaRPr lang="ru-RU" sz="2000" b="1" dirty="0">
              <a:latin typeface="Segoe UI" panose="020B0502040204020203" pitchFamily="34" charset="0"/>
              <a:cs typeface="Segoe UI" panose="020B0502040204020203" pitchFamily="34" charset="0"/>
            </a:endParaRPr>
          </a:p>
        </p:txBody>
      </p:sp>
      <p:sp>
        <p:nvSpPr>
          <p:cNvPr id="13" name="Title 45">
            <a:extLst>
              <a:ext uri="{FF2B5EF4-FFF2-40B4-BE49-F238E27FC236}">
                <a16:creationId xmlns:a16="http://schemas.microsoft.com/office/drawing/2014/main" id="{A0799A71-6E46-4341-8BD7-7FEB04D9ECE3}"/>
              </a:ext>
            </a:extLst>
          </p:cNvPr>
          <p:cNvSpPr txBox="1">
            <a:spLocks/>
          </p:cNvSpPr>
          <p:nvPr/>
        </p:nvSpPr>
        <p:spPr>
          <a:xfrm rot="10800000" flipV="1">
            <a:off x="988142" y="1600193"/>
            <a:ext cx="10212898" cy="609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defRPr/>
            </a:pPr>
            <a:r>
              <a:rPr lang="en-US" sz="2000" dirty="0">
                <a:solidFill>
                  <a:srgbClr val="0E659B"/>
                </a:solidFill>
                <a:latin typeface="Segoe UI" panose="020B0502040204020203" pitchFamily="34" charset="0"/>
                <a:ea typeface="+mn-ea"/>
                <a:cs typeface="Segoe UI" panose="020B0502040204020203" pitchFamily="34" charset="0"/>
              </a:rPr>
              <a:t>Construct a personalized ranking by altering the significance of different features</a:t>
            </a:r>
            <a:r>
              <a:rPr lang="en-US" sz="1600" dirty="0">
                <a:solidFill>
                  <a:srgbClr val="0E659B"/>
                </a:solidFill>
                <a:latin typeface="Segoe UI" panose="020B0502040204020203" pitchFamily="34" charset="0"/>
                <a:ea typeface="+mn-ea"/>
                <a:cs typeface="Segoe UI" panose="020B0502040204020203" pitchFamily="34" charset="0"/>
              </a:rPr>
              <a:t>.</a:t>
            </a:r>
            <a:endParaRPr lang="ru-RU" sz="1600" dirty="0">
              <a:solidFill>
                <a:srgbClr val="0E659B"/>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DA5704DA-DA9B-4D87-A968-42BB448D7E72}"/>
              </a:ext>
            </a:extLst>
          </p:cNvPr>
          <p:cNvPicPr>
            <a:picLocks noChangeAspect="1"/>
          </p:cNvPicPr>
          <p:nvPr/>
        </p:nvPicPr>
        <p:blipFill>
          <a:blip r:embed="rId6"/>
          <a:stretch>
            <a:fillRect/>
          </a:stretch>
        </p:blipFill>
        <p:spPr>
          <a:xfrm>
            <a:off x="8077560" y="2202426"/>
            <a:ext cx="3123480" cy="4122174"/>
          </a:xfrm>
          <a:prstGeom prst="rect">
            <a:avLst/>
          </a:prstGeom>
        </p:spPr>
      </p:pic>
      <p:pic>
        <p:nvPicPr>
          <p:cNvPr id="8" name="Picture 7">
            <a:extLst>
              <a:ext uri="{FF2B5EF4-FFF2-40B4-BE49-F238E27FC236}">
                <a16:creationId xmlns:a16="http://schemas.microsoft.com/office/drawing/2014/main" id="{CAC789FD-AD4B-4E6B-813C-A6357D39E764}"/>
              </a:ext>
            </a:extLst>
          </p:cNvPr>
          <p:cNvPicPr>
            <a:picLocks noChangeAspect="1"/>
          </p:cNvPicPr>
          <p:nvPr/>
        </p:nvPicPr>
        <p:blipFill>
          <a:blip r:embed="rId7"/>
          <a:stretch>
            <a:fillRect/>
          </a:stretch>
        </p:blipFill>
        <p:spPr>
          <a:xfrm>
            <a:off x="3886200" y="2209800"/>
            <a:ext cx="4038600" cy="4121814"/>
          </a:xfrm>
          <a:prstGeom prst="rect">
            <a:avLst/>
          </a:prstGeom>
        </p:spPr>
      </p:pic>
      <p:sp>
        <p:nvSpPr>
          <p:cNvPr id="17" name="Title 45">
            <a:extLst>
              <a:ext uri="{FF2B5EF4-FFF2-40B4-BE49-F238E27FC236}">
                <a16:creationId xmlns:a16="http://schemas.microsoft.com/office/drawing/2014/main" id="{FE2F51FB-FDE6-4DBA-9AD5-3F5F9CF08816}"/>
              </a:ext>
            </a:extLst>
          </p:cNvPr>
          <p:cNvSpPr txBox="1">
            <a:spLocks/>
          </p:cNvSpPr>
          <p:nvPr/>
        </p:nvSpPr>
        <p:spPr>
          <a:xfrm rot="10800000" flipV="1">
            <a:off x="988142" y="2202426"/>
            <a:ext cx="2745298" cy="411742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defRPr/>
            </a:pPr>
            <a:r>
              <a:rPr lang="en-US" sz="1800" dirty="0">
                <a:solidFill>
                  <a:srgbClr val="0E659B"/>
                </a:solidFill>
                <a:latin typeface="Segoe UI" panose="020B0502040204020203" pitchFamily="34" charset="0"/>
                <a:ea typeface="+mn-ea"/>
                <a:cs typeface="Segoe UI" panose="020B0502040204020203" pitchFamily="34" charset="0"/>
              </a:rPr>
              <a:t>The resulting outcomes will be influenced by the degree of importance assigned to each feature. </a:t>
            </a:r>
            <a:endParaRPr lang="ru-RU" sz="1800" dirty="0">
              <a:solidFill>
                <a:srgbClr val="0E659B"/>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59415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a:cxnSpLocks/>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38" name="Ink 37">
                <a:extLst>
                  <a:ext uri="{FF2B5EF4-FFF2-40B4-BE49-F238E27FC236}">
                    <a16:creationId xmlns:a16="http://schemas.microsoft.com/office/drawing/2014/main" id="{E9AC559C-C215-4676-A45B-E0EEA8A98127}"/>
                  </a:ext>
                </a:extLst>
              </p14:cNvPr>
              <p14:cNvContentPartPr/>
              <p14:nvPr/>
            </p14:nvContentPartPr>
            <p14:xfrm>
              <a:off x="7131960" y="2462616"/>
              <a:ext cx="360" cy="360"/>
            </p14:xfrm>
          </p:contentPart>
        </mc:Choice>
        <mc:Fallback xmlns="">
          <p:pic>
            <p:nvPicPr>
              <p:cNvPr id="38" name="Ink 37">
                <a:extLst>
                  <a:ext uri="{FF2B5EF4-FFF2-40B4-BE49-F238E27FC236}">
                    <a16:creationId xmlns:a16="http://schemas.microsoft.com/office/drawing/2014/main" id="{E9AC559C-C215-4676-A45B-E0EEA8A98127}"/>
                  </a:ext>
                </a:extLst>
              </p:cNvPr>
              <p:cNvPicPr/>
              <p:nvPr/>
            </p:nvPicPr>
            <p:blipFill>
              <a:blip r:embed="rId3"/>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9" name="Ink 38">
                <a:extLst>
                  <a:ext uri="{FF2B5EF4-FFF2-40B4-BE49-F238E27FC236}">
                    <a16:creationId xmlns:a16="http://schemas.microsoft.com/office/drawing/2014/main" id="{1C7D4803-17C5-4B2F-B7D4-E6094013BAE6}"/>
                  </a:ext>
                </a:extLst>
              </p14:cNvPr>
              <p14:cNvContentPartPr/>
              <p14:nvPr/>
            </p14:nvContentPartPr>
            <p14:xfrm>
              <a:off x="7131600" y="2462616"/>
              <a:ext cx="360" cy="360"/>
            </p14:xfrm>
          </p:contentPart>
        </mc:Choice>
        <mc:Fallback xmlns="">
          <p:pic>
            <p:nvPicPr>
              <p:cNvPr id="39" name="Ink 38">
                <a:extLst>
                  <a:ext uri="{FF2B5EF4-FFF2-40B4-BE49-F238E27FC236}">
                    <a16:creationId xmlns:a16="http://schemas.microsoft.com/office/drawing/2014/main" id="{1C7D4803-17C5-4B2F-B7D4-E6094013BAE6}"/>
                  </a:ext>
                </a:extLst>
              </p:cNvPr>
              <p:cNvPicPr/>
              <p:nvPr/>
            </p:nvPicPr>
            <p:blipFill>
              <a:blip r:embed="rId3"/>
              <a:stretch>
                <a:fillRect/>
              </a:stretch>
            </p:blipFill>
            <p:spPr>
              <a:xfrm>
                <a:off x="704160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0" name="Ink 39">
                <a:extLst>
                  <a:ext uri="{FF2B5EF4-FFF2-40B4-BE49-F238E27FC236}">
                    <a16:creationId xmlns:a16="http://schemas.microsoft.com/office/drawing/2014/main" id="{F2B9EDD9-8AFE-4BF7-8EA8-C72B4A3D6896}"/>
                  </a:ext>
                </a:extLst>
              </p14:cNvPr>
              <p14:cNvContentPartPr/>
              <p14:nvPr/>
            </p14:nvContentPartPr>
            <p14:xfrm>
              <a:off x="6644160" y="4559256"/>
              <a:ext cx="360" cy="360"/>
            </p14:xfrm>
          </p:contentPart>
        </mc:Choice>
        <mc:Fallback xmlns="">
          <p:pic>
            <p:nvPicPr>
              <p:cNvPr id="40" name="Ink 39">
                <a:extLst>
                  <a:ext uri="{FF2B5EF4-FFF2-40B4-BE49-F238E27FC236}">
                    <a16:creationId xmlns:a16="http://schemas.microsoft.com/office/drawing/2014/main" id="{F2B9EDD9-8AFE-4BF7-8EA8-C72B4A3D6896}"/>
                  </a:ext>
                </a:extLst>
              </p:cNvPr>
              <p:cNvPicPr/>
              <p:nvPr/>
            </p:nvPicPr>
            <p:blipFill>
              <a:blip r:embed="rId3"/>
              <a:stretch>
                <a:fillRect/>
              </a:stretch>
            </p:blipFill>
            <p:spPr>
              <a:xfrm>
                <a:off x="6554160" y="4379256"/>
                <a:ext cx="180000" cy="360000"/>
              </a:xfrm>
              <a:prstGeom prst="rect">
                <a:avLst/>
              </a:prstGeom>
            </p:spPr>
          </p:pic>
        </mc:Fallback>
      </mc:AlternateContent>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kumimoji="0" lang="en-US" sz="4000" b="1" i="0" u="none" strike="noStrike" kern="1200" cap="none" spc="0" normalizeH="0" baseline="0" noProof="0" dirty="0">
                <a:ln>
                  <a:noFill/>
                </a:ln>
                <a:solidFill>
                  <a:srgbClr val="0E659B"/>
                </a:solidFill>
                <a:effectLst/>
                <a:uLnTx/>
                <a:uFillTx/>
                <a:latin typeface="Segoe UI" panose="020B0502040204020203" pitchFamily="34" charset="0"/>
                <a:ea typeface="+mj-ea"/>
                <a:cs typeface="Segoe UI" panose="020B0502040204020203" pitchFamily="34" charset="0"/>
              </a:rPr>
              <a:t>FINDINGS</a:t>
            </a:r>
            <a:endParaRPr lang="ru-RU" sz="2000" b="1" dirty="0">
              <a:latin typeface="Segoe UI" panose="020B0502040204020203" pitchFamily="34" charset="0"/>
              <a:cs typeface="Segoe UI" panose="020B0502040204020203" pitchFamily="34" charset="0"/>
            </a:endParaRPr>
          </a:p>
        </p:txBody>
      </p:sp>
      <p:sp>
        <p:nvSpPr>
          <p:cNvPr id="12" name="Title 45">
            <a:extLst>
              <a:ext uri="{FF2B5EF4-FFF2-40B4-BE49-F238E27FC236}">
                <a16:creationId xmlns:a16="http://schemas.microsoft.com/office/drawing/2014/main" id="{E427FF1B-7082-4773-971E-99CBCFEAB0A6}"/>
              </a:ext>
            </a:extLst>
          </p:cNvPr>
          <p:cNvSpPr txBox="1">
            <a:spLocks/>
          </p:cNvSpPr>
          <p:nvPr/>
        </p:nvSpPr>
        <p:spPr>
          <a:xfrm rot="10800000" flipV="1">
            <a:off x="988142" y="1600193"/>
            <a:ext cx="10212898" cy="609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defRPr/>
            </a:pPr>
            <a:r>
              <a:rPr lang="en-US" sz="2000" dirty="0">
                <a:solidFill>
                  <a:srgbClr val="0E659B"/>
                </a:solidFill>
                <a:latin typeface="Segoe UI" panose="020B0502040204020203" pitchFamily="34" charset="0"/>
                <a:ea typeface="+mn-ea"/>
                <a:cs typeface="Segoe UI" panose="020B0502040204020203" pitchFamily="34" charset="0"/>
              </a:rPr>
              <a:t>Explore overall features.</a:t>
            </a:r>
            <a:endParaRPr lang="ru-RU" sz="2000" dirty="0">
              <a:latin typeface="Segoe UI" panose="020B0502040204020203" pitchFamily="34" charset="0"/>
              <a:cs typeface="Segoe UI" panose="020B0502040204020203" pitchFamily="34" charset="0"/>
            </a:endParaRPr>
          </a:p>
        </p:txBody>
      </p:sp>
      <p:sp>
        <p:nvSpPr>
          <p:cNvPr id="11" name="Title 45">
            <a:extLst>
              <a:ext uri="{FF2B5EF4-FFF2-40B4-BE49-F238E27FC236}">
                <a16:creationId xmlns:a16="http://schemas.microsoft.com/office/drawing/2014/main" id="{E7E4BDD2-7095-49EA-AF54-5F03F868FB20}"/>
              </a:ext>
            </a:extLst>
          </p:cNvPr>
          <p:cNvSpPr txBox="1">
            <a:spLocks/>
          </p:cNvSpPr>
          <p:nvPr/>
        </p:nvSpPr>
        <p:spPr>
          <a:xfrm rot="10800000" flipV="1">
            <a:off x="988142" y="2202426"/>
            <a:ext cx="2745298" cy="411742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defRPr/>
            </a:pPr>
            <a:r>
              <a:rPr lang="en-US" sz="1800" dirty="0">
                <a:solidFill>
                  <a:srgbClr val="0E659B"/>
                </a:solidFill>
                <a:latin typeface="Segoe UI" panose="020B0502040204020203" pitchFamily="34" charset="0"/>
                <a:ea typeface="+mn-ea"/>
                <a:cs typeface="Segoe UI" panose="020B0502040204020203" pitchFamily="34" charset="0"/>
              </a:rPr>
              <a:t>We can examine the summary statistics to determine which countries have the best and worst environmental conditions.</a:t>
            </a:r>
            <a:endParaRPr lang="ru-RU" sz="1800" dirty="0">
              <a:solidFill>
                <a:srgbClr val="0E659B"/>
              </a:solidFill>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5DC1FE07-8802-41C3-A4F5-34C594BA10BC}"/>
              </a:ext>
            </a:extLst>
          </p:cNvPr>
          <p:cNvPicPr>
            <a:picLocks/>
          </p:cNvPicPr>
          <p:nvPr/>
        </p:nvPicPr>
        <p:blipFill rotWithShape="1">
          <a:blip r:embed="rId6"/>
          <a:srcRect b="20278"/>
          <a:stretch/>
        </p:blipFill>
        <p:spPr>
          <a:xfrm>
            <a:off x="3901260" y="2202418"/>
            <a:ext cx="4023360" cy="4122182"/>
          </a:xfrm>
          <a:prstGeom prst="rect">
            <a:avLst/>
          </a:prstGeom>
        </p:spPr>
      </p:pic>
      <p:pic>
        <p:nvPicPr>
          <p:cNvPr id="6" name="Picture 5">
            <a:extLst>
              <a:ext uri="{FF2B5EF4-FFF2-40B4-BE49-F238E27FC236}">
                <a16:creationId xmlns:a16="http://schemas.microsoft.com/office/drawing/2014/main" id="{56E9BAA7-982B-4EB8-B7EA-89E731345AB5}"/>
              </a:ext>
            </a:extLst>
          </p:cNvPr>
          <p:cNvPicPr>
            <a:picLocks noChangeAspect="1"/>
          </p:cNvPicPr>
          <p:nvPr/>
        </p:nvPicPr>
        <p:blipFill rotWithShape="1">
          <a:blip r:embed="rId7"/>
          <a:srcRect l="9652" r="4250" b="20513"/>
          <a:stretch/>
        </p:blipFill>
        <p:spPr>
          <a:xfrm>
            <a:off x="8092440" y="2209800"/>
            <a:ext cx="3108960" cy="4117420"/>
          </a:xfrm>
          <a:prstGeom prst="rect">
            <a:avLst/>
          </a:prstGeom>
        </p:spPr>
      </p:pic>
    </p:spTree>
    <p:extLst>
      <p:ext uri="{BB962C8B-B14F-4D97-AF65-F5344CB8AC3E}">
        <p14:creationId xmlns:p14="http://schemas.microsoft.com/office/powerpoint/2010/main" val="970271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a:cxnSpLocks/>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38" name="Ink 37">
                <a:extLst>
                  <a:ext uri="{FF2B5EF4-FFF2-40B4-BE49-F238E27FC236}">
                    <a16:creationId xmlns:a16="http://schemas.microsoft.com/office/drawing/2014/main" id="{E9AC559C-C215-4676-A45B-E0EEA8A98127}"/>
                  </a:ext>
                </a:extLst>
              </p14:cNvPr>
              <p14:cNvContentPartPr/>
              <p14:nvPr/>
            </p14:nvContentPartPr>
            <p14:xfrm>
              <a:off x="7131960" y="2462616"/>
              <a:ext cx="360" cy="360"/>
            </p14:xfrm>
          </p:contentPart>
        </mc:Choice>
        <mc:Fallback xmlns="">
          <p:pic>
            <p:nvPicPr>
              <p:cNvPr id="38" name="Ink 37">
                <a:extLst>
                  <a:ext uri="{FF2B5EF4-FFF2-40B4-BE49-F238E27FC236}">
                    <a16:creationId xmlns:a16="http://schemas.microsoft.com/office/drawing/2014/main" id="{E9AC559C-C215-4676-A45B-E0EEA8A98127}"/>
                  </a:ext>
                </a:extLst>
              </p:cNvPr>
              <p:cNvPicPr/>
              <p:nvPr/>
            </p:nvPicPr>
            <p:blipFill>
              <a:blip r:embed="rId3"/>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9" name="Ink 38">
                <a:extLst>
                  <a:ext uri="{FF2B5EF4-FFF2-40B4-BE49-F238E27FC236}">
                    <a16:creationId xmlns:a16="http://schemas.microsoft.com/office/drawing/2014/main" id="{1C7D4803-17C5-4B2F-B7D4-E6094013BAE6}"/>
                  </a:ext>
                </a:extLst>
              </p14:cNvPr>
              <p14:cNvContentPartPr/>
              <p14:nvPr/>
            </p14:nvContentPartPr>
            <p14:xfrm>
              <a:off x="7131600" y="2462616"/>
              <a:ext cx="360" cy="360"/>
            </p14:xfrm>
          </p:contentPart>
        </mc:Choice>
        <mc:Fallback xmlns="">
          <p:pic>
            <p:nvPicPr>
              <p:cNvPr id="39" name="Ink 38">
                <a:extLst>
                  <a:ext uri="{FF2B5EF4-FFF2-40B4-BE49-F238E27FC236}">
                    <a16:creationId xmlns:a16="http://schemas.microsoft.com/office/drawing/2014/main" id="{1C7D4803-17C5-4B2F-B7D4-E6094013BAE6}"/>
                  </a:ext>
                </a:extLst>
              </p:cNvPr>
              <p:cNvPicPr/>
              <p:nvPr/>
            </p:nvPicPr>
            <p:blipFill>
              <a:blip r:embed="rId3"/>
              <a:stretch>
                <a:fillRect/>
              </a:stretch>
            </p:blipFill>
            <p:spPr>
              <a:xfrm>
                <a:off x="704160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0" name="Ink 39">
                <a:extLst>
                  <a:ext uri="{FF2B5EF4-FFF2-40B4-BE49-F238E27FC236}">
                    <a16:creationId xmlns:a16="http://schemas.microsoft.com/office/drawing/2014/main" id="{F2B9EDD9-8AFE-4BF7-8EA8-C72B4A3D6896}"/>
                  </a:ext>
                </a:extLst>
              </p14:cNvPr>
              <p14:cNvContentPartPr/>
              <p14:nvPr/>
            </p14:nvContentPartPr>
            <p14:xfrm>
              <a:off x="6644160" y="4559256"/>
              <a:ext cx="360" cy="360"/>
            </p14:xfrm>
          </p:contentPart>
        </mc:Choice>
        <mc:Fallback xmlns="">
          <p:pic>
            <p:nvPicPr>
              <p:cNvPr id="40" name="Ink 39">
                <a:extLst>
                  <a:ext uri="{FF2B5EF4-FFF2-40B4-BE49-F238E27FC236}">
                    <a16:creationId xmlns:a16="http://schemas.microsoft.com/office/drawing/2014/main" id="{F2B9EDD9-8AFE-4BF7-8EA8-C72B4A3D6896}"/>
                  </a:ext>
                </a:extLst>
              </p:cNvPr>
              <p:cNvPicPr/>
              <p:nvPr/>
            </p:nvPicPr>
            <p:blipFill>
              <a:blip r:embed="rId3"/>
              <a:stretch>
                <a:fillRect/>
              </a:stretch>
            </p:blipFill>
            <p:spPr>
              <a:xfrm>
                <a:off x="6554160" y="4379256"/>
                <a:ext cx="180000" cy="360000"/>
              </a:xfrm>
              <a:prstGeom prst="rect">
                <a:avLst/>
              </a:prstGeom>
            </p:spPr>
          </p:pic>
        </mc:Fallback>
      </mc:AlternateContent>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kumimoji="0" lang="en-US" sz="4000" b="1" i="0" u="none" strike="noStrike" kern="1200" cap="none" spc="0" normalizeH="0" baseline="0" noProof="0" dirty="0">
                <a:ln>
                  <a:noFill/>
                </a:ln>
                <a:solidFill>
                  <a:srgbClr val="0E659B"/>
                </a:solidFill>
                <a:effectLst/>
                <a:uLnTx/>
                <a:uFillTx/>
                <a:latin typeface="Segoe UI" panose="020B0502040204020203" pitchFamily="34" charset="0"/>
                <a:ea typeface="+mj-ea"/>
                <a:cs typeface="Segoe UI" panose="020B0502040204020203" pitchFamily="34" charset="0"/>
              </a:rPr>
              <a:t>FINDINGS</a:t>
            </a:r>
            <a:endParaRPr lang="ru-RU" sz="2000" b="1" dirty="0">
              <a:latin typeface="Segoe UI" panose="020B0502040204020203" pitchFamily="34" charset="0"/>
              <a:cs typeface="Segoe UI" panose="020B0502040204020203" pitchFamily="34" charset="0"/>
            </a:endParaRPr>
          </a:p>
        </p:txBody>
      </p:sp>
      <p:sp>
        <p:nvSpPr>
          <p:cNvPr id="13" name="Title 45">
            <a:extLst>
              <a:ext uri="{FF2B5EF4-FFF2-40B4-BE49-F238E27FC236}">
                <a16:creationId xmlns:a16="http://schemas.microsoft.com/office/drawing/2014/main" id="{4386447C-56B5-4F72-BDFD-EFE0FD60F120}"/>
              </a:ext>
            </a:extLst>
          </p:cNvPr>
          <p:cNvSpPr txBox="1">
            <a:spLocks/>
          </p:cNvSpPr>
          <p:nvPr/>
        </p:nvSpPr>
        <p:spPr>
          <a:xfrm rot="10800000" flipV="1">
            <a:off x="988142" y="1600193"/>
            <a:ext cx="10212898" cy="609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defRPr/>
            </a:pPr>
            <a:r>
              <a:rPr lang="en-US" sz="2000" dirty="0">
                <a:solidFill>
                  <a:srgbClr val="0E659B"/>
                </a:solidFill>
                <a:latin typeface="Segoe UI" panose="020B0502040204020203" pitchFamily="34" charset="0"/>
                <a:ea typeface="+mn-ea"/>
                <a:cs typeface="Segoe UI" panose="020B0502040204020203" pitchFamily="34" charset="0"/>
              </a:rPr>
              <a:t>Explore specific features.</a:t>
            </a:r>
            <a:endParaRPr lang="ru-RU" sz="2000" dirty="0">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27DA92F1-EA5A-4174-A834-AD76A2EB7126}"/>
              </a:ext>
            </a:extLst>
          </p:cNvPr>
          <p:cNvPicPr>
            <a:picLocks/>
          </p:cNvPicPr>
          <p:nvPr/>
        </p:nvPicPr>
        <p:blipFill>
          <a:blip r:embed="rId6"/>
          <a:stretch>
            <a:fillRect/>
          </a:stretch>
        </p:blipFill>
        <p:spPr>
          <a:xfrm>
            <a:off x="8092440" y="2202426"/>
            <a:ext cx="3108600" cy="4124794"/>
          </a:xfrm>
          <a:prstGeom prst="rect">
            <a:avLst/>
          </a:prstGeom>
        </p:spPr>
      </p:pic>
      <p:sp>
        <p:nvSpPr>
          <p:cNvPr id="14" name="Title 45">
            <a:extLst>
              <a:ext uri="{FF2B5EF4-FFF2-40B4-BE49-F238E27FC236}">
                <a16:creationId xmlns:a16="http://schemas.microsoft.com/office/drawing/2014/main" id="{3CE7A28E-E265-44A9-9D03-A73E5A449189}"/>
              </a:ext>
            </a:extLst>
          </p:cNvPr>
          <p:cNvSpPr txBox="1">
            <a:spLocks/>
          </p:cNvSpPr>
          <p:nvPr/>
        </p:nvSpPr>
        <p:spPr>
          <a:xfrm rot="10800000" flipV="1">
            <a:off x="988142" y="2202426"/>
            <a:ext cx="2745298" cy="411742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defRPr/>
            </a:pPr>
            <a:r>
              <a:rPr lang="en-US" sz="1800" dirty="0">
                <a:solidFill>
                  <a:srgbClr val="0E659B"/>
                </a:solidFill>
                <a:latin typeface="Segoe UI" panose="020B0502040204020203" pitchFamily="34" charset="0"/>
                <a:ea typeface="+mn-ea"/>
                <a:cs typeface="Segoe UI" panose="020B0502040204020203" pitchFamily="34" charset="0"/>
              </a:rPr>
              <a:t>Our investigation will focus on the specific features that contribute to Turkey's poor environmental ranking. Graphical analysis indicates that Turkey has some of the highest air pollution levels at 27 mcg/m</a:t>
            </a:r>
            <a:r>
              <a:rPr lang="en-US" sz="1800" baseline="30000" dirty="0">
                <a:solidFill>
                  <a:srgbClr val="0E659B"/>
                </a:solidFill>
                <a:latin typeface="Segoe UI" panose="020B0502040204020203" pitchFamily="34" charset="0"/>
                <a:ea typeface="+mn-ea"/>
                <a:cs typeface="Segoe UI" panose="020B0502040204020203" pitchFamily="34" charset="0"/>
              </a:rPr>
              <a:t>3</a:t>
            </a:r>
            <a:r>
              <a:rPr lang="en-US" sz="1800" dirty="0">
                <a:solidFill>
                  <a:srgbClr val="0E659B"/>
                </a:solidFill>
                <a:latin typeface="Segoe UI" panose="020B0502040204020203" pitchFamily="34" charset="0"/>
                <a:ea typeface="+mn-ea"/>
                <a:cs typeface="Segoe UI" panose="020B0502040204020203" pitchFamily="34" charset="0"/>
              </a:rPr>
              <a:t> and one of the lowest water quality satisfaction rates at 62%.</a:t>
            </a:r>
            <a:endParaRPr lang="ru-RU" sz="1800" dirty="0">
              <a:solidFill>
                <a:srgbClr val="0E659B"/>
              </a:solidFill>
              <a:latin typeface="Segoe UI" panose="020B0502040204020203" pitchFamily="34" charset="0"/>
              <a:cs typeface="Segoe UI" panose="020B0502040204020203" pitchFamily="34" charset="0"/>
            </a:endParaRPr>
          </a:p>
        </p:txBody>
      </p:sp>
      <p:pic>
        <p:nvPicPr>
          <p:cNvPr id="15" name="Picture 14">
            <a:extLst>
              <a:ext uri="{FF2B5EF4-FFF2-40B4-BE49-F238E27FC236}">
                <a16:creationId xmlns:a16="http://schemas.microsoft.com/office/drawing/2014/main" id="{4961E52A-531F-429F-99C7-E07D064B611F}"/>
              </a:ext>
            </a:extLst>
          </p:cNvPr>
          <p:cNvPicPr>
            <a:picLocks/>
          </p:cNvPicPr>
          <p:nvPr/>
        </p:nvPicPr>
        <p:blipFill>
          <a:blip r:embed="rId7"/>
          <a:stretch>
            <a:fillRect/>
          </a:stretch>
        </p:blipFill>
        <p:spPr>
          <a:xfrm>
            <a:off x="3901260" y="2209800"/>
            <a:ext cx="4023360" cy="4114800"/>
          </a:xfrm>
          <a:prstGeom prst="rect">
            <a:avLst/>
          </a:prstGeom>
        </p:spPr>
      </p:pic>
    </p:spTree>
    <p:extLst>
      <p:ext uri="{BB962C8B-B14F-4D97-AF65-F5344CB8AC3E}">
        <p14:creationId xmlns:p14="http://schemas.microsoft.com/office/powerpoint/2010/main" val="2748090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a:cxnSpLocks/>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38" name="Ink 37">
                <a:extLst>
                  <a:ext uri="{FF2B5EF4-FFF2-40B4-BE49-F238E27FC236}">
                    <a16:creationId xmlns:a16="http://schemas.microsoft.com/office/drawing/2014/main" id="{E9AC559C-C215-4676-A45B-E0EEA8A98127}"/>
                  </a:ext>
                </a:extLst>
              </p14:cNvPr>
              <p14:cNvContentPartPr/>
              <p14:nvPr/>
            </p14:nvContentPartPr>
            <p14:xfrm>
              <a:off x="7131960" y="2462616"/>
              <a:ext cx="360" cy="360"/>
            </p14:xfrm>
          </p:contentPart>
        </mc:Choice>
        <mc:Fallback xmlns="">
          <p:pic>
            <p:nvPicPr>
              <p:cNvPr id="38" name="Ink 37">
                <a:extLst>
                  <a:ext uri="{FF2B5EF4-FFF2-40B4-BE49-F238E27FC236}">
                    <a16:creationId xmlns:a16="http://schemas.microsoft.com/office/drawing/2014/main" id="{E9AC559C-C215-4676-A45B-E0EEA8A98127}"/>
                  </a:ext>
                </a:extLst>
              </p:cNvPr>
              <p:cNvPicPr/>
              <p:nvPr/>
            </p:nvPicPr>
            <p:blipFill>
              <a:blip r:embed="rId3"/>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9" name="Ink 38">
                <a:extLst>
                  <a:ext uri="{FF2B5EF4-FFF2-40B4-BE49-F238E27FC236}">
                    <a16:creationId xmlns:a16="http://schemas.microsoft.com/office/drawing/2014/main" id="{1C7D4803-17C5-4B2F-B7D4-E6094013BAE6}"/>
                  </a:ext>
                </a:extLst>
              </p14:cNvPr>
              <p14:cNvContentPartPr/>
              <p14:nvPr/>
            </p14:nvContentPartPr>
            <p14:xfrm>
              <a:off x="7131600" y="2462616"/>
              <a:ext cx="360" cy="360"/>
            </p14:xfrm>
          </p:contentPart>
        </mc:Choice>
        <mc:Fallback xmlns="">
          <p:pic>
            <p:nvPicPr>
              <p:cNvPr id="39" name="Ink 38">
                <a:extLst>
                  <a:ext uri="{FF2B5EF4-FFF2-40B4-BE49-F238E27FC236}">
                    <a16:creationId xmlns:a16="http://schemas.microsoft.com/office/drawing/2014/main" id="{1C7D4803-17C5-4B2F-B7D4-E6094013BAE6}"/>
                  </a:ext>
                </a:extLst>
              </p:cNvPr>
              <p:cNvPicPr/>
              <p:nvPr/>
            </p:nvPicPr>
            <p:blipFill>
              <a:blip r:embed="rId3"/>
              <a:stretch>
                <a:fillRect/>
              </a:stretch>
            </p:blipFill>
            <p:spPr>
              <a:xfrm>
                <a:off x="704160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0" name="Ink 39">
                <a:extLst>
                  <a:ext uri="{FF2B5EF4-FFF2-40B4-BE49-F238E27FC236}">
                    <a16:creationId xmlns:a16="http://schemas.microsoft.com/office/drawing/2014/main" id="{F2B9EDD9-8AFE-4BF7-8EA8-C72B4A3D6896}"/>
                  </a:ext>
                </a:extLst>
              </p14:cNvPr>
              <p14:cNvContentPartPr/>
              <p14:nvPr/>
            </p14:nvContentPartPr>
            <p14:xfrm>
              <a:off x="6644160" y="4559256"/>
              <a:ext cx="360" cy="360"/>
            </p14:xfrm>
          </p:contentPart>
        </mc:Choice>
        <mc:Fallback xmlns="">
          <p:pic>
            <p:nvPicPr>
              <p:cNvPr id="40" name="Ink 39">
                <a:extLst>
                  <a:ext uri="{FF2B5EF4-FFF2-40B4-BE49-F238E27FC236}">
                    <a16:creationId xmlns:a16="http://schemas.microsoft.com/office/drawing/2014/main" id="{F2B9EDD9-8AFE-4BF7-8EA8-C72B4A3D6896}"/>
                  </a:ext>
                </a:extLst>
              </p:cNvPr>
              <p:cNvPicPr/>
              <p:nvPr/>
            </p:nvPicPr>
            <p:blipFill>
              <a:blip r:embed="rId3"/>
              <a:stretch>
                <a:fillRect/>
              </a:stretch>
            </p:blipFill>
            <p:spPr>
              <a:xfrm>
                <a:off x="6554160" y="4379256"/>
                <a:ext cx="180000" cy="360000"/>
              </a:xfrm>
              <a:prstGeom prst="rect">
                <a:avLst/>
              </a:prstGeom>
            </p:spPr>
          </p:pic>
        </mc:Fallback>
      </mc:AlternateContent>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kumimoji="0" lang="en-US" sz="4000" b="1" i="0" u="none" strike="noStrike" kern="1200" cap="none" spc="0" normalizeH="0" baseline="0" noProof="0" dirty="0">
                <a:ln>
                  <a:noFill/>
                </a:ln>
                <a:solidFill>
                  <a:srgbClr val="0E659B"/>
                </a:solidFill>
                <a:effectLst/>
                <a:uLnTx/>
                <a:uFillTx/>
                <a:latin typeface="Segoe UI" panose="020B0502040204020203" pitchFamily="34" charset="0"/>
                <a:ea typeface="+mj-ea"/>
                <a:cs typeface="Segoe UI" panose="020B0502040204020203" pitchFamily="34" charset="0"/>
              </a:rPr>
              <a:t>FINDINGS</a:t>
            </a:r>
            <a:endParaRPr lang="ru-RU" sz="2000" b="1"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BE8A2E70-71F2-4DB2-98AD-24AC6D581120}"/>
              </a:ext>
            </a:extLst>
          </p:cNvPr>
          <p:cNvPicPr>
            <a:picLocks/>
          </p:cNvPicPr>
          <p:nvPr/>
        </p:nvPicPr>
        <p:blipFill>
          <a:blip r:embed="rId6"/>
          <a:stretch>
            <a:fillRect/>
          </a:stretch>
        </p:blipFill>
        <p:spPr>
          <a:xfrm>
            <a:off x="4434840" y="2209800"/>
            <a:ext cx="6766560" cy="4114806"/>
          </a:xfrm>
          <a:prstGeom prst="rect">
            <a:avLst/>
          </a:prstGeom>
        </p:spPr>
      </p:pic>
      <p:sp>
        <p:nvSpPr>
          <p:cNvPr id="11" name="Title 45">
            <a:extLst>
              <a:ext uri="{FF2B5EF4-FFF2-40B4-BE49-F238E27FC236}">
                <a16:creationId xmlns:a16="http://schemas.microsoft.com/office/drawing/2014/main" id="{119B6773-3297-4864-B957-32D7F36226D3}"/>
              </a:ext>
            </a:extLst>
          </p:cNvPr>
          <p:cNvSpPr txBox="1">
            <a:spLocks/>
          </p:cNvSpPr>
          <p:nvPr/>
        </p:nvSpPr>
        <p:spPr>
          <a:xfrm rot="10800000" flipV="1">
            <a:off x="988142" y="1600193"/>
            <a:ext cx="10212898" cy="609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defRPr/>
            </a:pPr>
            <a:r>
              <a:rPr lang="en-US" sz="2000" dirty="0">
                <a:solidFill>
                  <a:srgbClr val="0E659B"/>
                </a:solidFill>
                <a:latin typeface="Segoe UI" panose="020B0502040204020203" pitchFamily="34" charset="0"/>
                <a:ea typeface="+mn-ea"/>
                <a:cs typeface="Segoe UI" panose="020B0502040204020203" pitchFamily="34" charset="0"/>
              </a:rPr>
              <a:t>Explore specific country.</a:t>
            </a:r>
            <a:endParaRPr lang="ru-RU" sz="2000" dirty="0">
              <a:latin typeface="Segoe UI" panose="020B0502040204020203" pitchFamily="34" charset="0"/>
              <a:cs typeface="Segoe UI" panose="020B0502040204020203" pitchFamily="34" charset="0"/>
            </a:endParaRPr>
          </a:p>
        </p:txBody>
      </p:sp>
      <p:sp>
        <p:nvSpPr>
          <p:cNvPr id="10" name="Title 45">
            <a:extLst>
              <a:ext uri="{FF2B5EF4-FFF2-40B4-BE49-F238E27FC236}">
                <a16:creationId xmlns:a16="http://schemas.microsoft.com/office/drawing/2014/main" id="{A52DF1B6-F3A2-454C-8186-1F8ACE997F45}"/>
              </a:ext>
            </a:extLst>
          </p:cNvPr>
          <p:cNvSpPr txBox="1">
            <a:spLocks/>
          </p:cNvSpPr>
          <p:nvPr/>
        </p:nvSpPr>
        <p:spPr>
          <a:xfrm rot="10800000" flipV="1">
            <a:off x="990600" y="2209800"/>
            <a:ext cx="3291840" cy="411742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defRPr/>
            </a:pPr>
            <a:r>
              <a:rPr lang="en-US" sz="1800" dirty="0">
                <a:solidFill>
                  <a:srgbClr val="0E659B"/>
                </a:solidFill>
                <a:latin typeface="Segoe UI" panose="020B0502040204020203" pitchFamily="34" charset="0"/>
                <a:ea typeface="+mn-ea"/>
                <a:cs typeface="Segoe UI" panose="020B0502040204020203" pitchFamily="34" charset="0"/>
              </a:rPr>
              <a:t>Furthermore, we will perform an in-depth analysis of Japan, a country that received a low overall ranking in previous Total Score reports. Our graphical representation reveals that this is due to Japan’s extremely low scores in 'Work-life balance' and 'Civic engagement', as well as low scores in 'Health', 'Life satisfaction,' and 'Income'.</a:t>
            </a:r>
            <a:endParaRPr lang="ru-RU" sz="1800" dirty="0">
              <a:solidFill>
                <a:srgbClr val="0E659B"/>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69302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38" name="Ink 37">
                <a:extLst>
                  <a:ext uri="{FF2B5EF4-FFF2-40B4-BE49-F238E27FC236}">
                    <a16:creationId xmlns:a16="http://schemas.microsoft.com/office/drawing/2014/main" id="{E9AC559C-C215-4676-A45B-E0EEA8A98127}"/>
                  </a:ext>
                </a:extLst>
              </p14:cNvPr>
              <p14:cNvContentPartPr/>
              <p14:nvPr/>
            </p14:nvContentPartPr>
            <p14:xfrm>
              <a:off x="7131960" y="2462616"/>
              <a:ext cx="360" cy="360"/>
            </p14:xfrm>
          </p:contentPart>
        </mc:Choice>
        <mc:Fallback xmlns="">
          <p:pic>
            <p:nvPicPr>
              <p:cNvPr id="38" name="Ink 37">
                <a:extLst>
                  <a:ext uri="{FF2B5EF4-FFF2-40B4-BE49-F238E27FC236}">
                    <a16:creationId xmlns:a16="http://schemas.microsoft.com/office/drawing/2014/main" id="{E9AC559C-C215-4676-A45B-E0EEA8A98127}"/>
                  </a:ext>
                </a:extLst>
              </p:cNvPr>
              <p:cNvPicPr/>
              <p:nvPr/>
            </p:nvPicPr>
            <p:blipFill>
              <a:blip r:embed="rId3"/>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9" name="Ink 38">
                <a:extLst>
                  <a:ext uri="{FF2B5EF4-FFF2-40B4-BE49-F238E27FC236}">
                    <a16:creationId xmlns:a16="http://schemas.microsoft.com/office/drawing/2014/main" id="{1C7D4803-17C5-4B2F-B7D4-E6094013BAE6}"/>
                  </a:ext>
                </a:extLst>
              </p14:cNvPr>
              <p14:cNvContentPartPr/>
              <p14:nvPr/>
            </p14:nvContentPartPr>
            <p14:xfrm>
              <a:off x="7131600" y="2462616"/>
              <a:ext cx="360" cy="360"/>
            </p14:xfrm>
          </p:contentPart>
        </mc:Choice>
        <mc:Fallback xmlns="">
          <p:pic>
            <p:nvPicPr>
              <p:cNvPr id="39" name="Ink 38">
                <a:extLst>
                  <a:ext uri="{FF2B5EF4-FFF2-40B4-BE49-F238E27FC236}">
                    <a16:creationId xmlns:a16="http://schemas.microsoft.com/office/drawing/2014/main" id="{1C7D4803-17C5-4B2F-B7D4-E6094013BAE6}"/>
                  </a:ext>
                </a:extLst>
              </p:cNvPr>
              <p:cNvPicPr/>
              <p:nvPr/>
            </p:nvPicPr>
            <p:blipFill>
              <a:blip r:embed="rId3"/>
              <a:stretch>
                <a:fillRect/>
              </a:stretch>
            </p:blipFill>
            <p:spPr>
              <a:xfrm>
                <a:off x="704160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0" name="Ink 39">
                <a:extLst>
                  <a:ext uri="{FF2B5EF4-FFF2-40B4-BE49-F238E27FC236}">
                    <a16:creationId xmlns:a16="http://schemas.microsoft.com/office/drawing/2014/main" id="{F2B9EDD9-8AFE-4BF7-8EA8-C72B4A3D6896}"/>
                  </a:ext>
                </a:extLst>
              </p14:cNvPr>
              <p14:cNvContentPartPr/>
              <p14:nvPr/>
            </p14:nvContentPartPr>
            <p14:xfrm>
              <a:off x="6644160" y="4559256"/>
              <a:ext cx="360" cy="360"/>
            </p14:xfrm>
          </p:contentPart>
        </mc:Choice>
        <mc:Fallback xmlns="">
          <p:pic>
            <p:nvPicPr>
              <p:cNvPr id="40" name="Ink 39">
                <a:extLst>
                  <a:ext uri="{FF2B5EF4-FFF2-40B4-BE49-F238E27FC236}">
                    <a16:creationId xmlns:a16="http://schemas.microsoft.com/office/drawing/2014/main" id="{F2B9EDD9-8AFE-4BF7-8EA8-C72B4A3D6896}"/>
                  </a:ext>
                </a:extLst>
              </p:cNvPr>
              <p:cNvPicPr/>
              <p:nvPr/>
            </p:nvPicPr>
            <p:blipFill>
              <a:blip r:embed="rId3"/>
              <a:stretch>
                <a:fillRect/>
              </a:stretch>
            </p:blipFill>
            <p:spPr>
              <a:xfrm>
                <a:off x="6554160" y="4379256"/>
                <a:ext cx="180000" cy="360000"/>
              </a:xfrm>
              <a:prstGeom prst="rect">
                <a:avLst/>
              </a:prstGeom>
            </p:spPr>
          </p:pic>
        </mc:Fallback>
      </mc:AlternateContent>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kumimoji="0" lang="en-US" sz="4000" b="1" i="0" u="none" strike="noStrike" kern="1200" cap="none" spc="0" normalizeH="0" baseline="0" noProof="0" dirty="0">
                <a:ln>
                  <a:noFill/>
                </a:ln>
                <a:solidFill>
                  <a:srgbClr val="0E659B"/>
                </a:solidFill>
                <a:effectLst/>
                <a:uLnTx/>
                <a:uFillTx/>
                <a:latin typeface="Segoe UI" panose="020B0502040204020203" pitchFamily="34" charset="0"/>
                <a:ea typeface="+mj-ea"/>
                <a:cs typeface="Segoe UI" panose="020B0502040204020203" pitchFamily="34" charset="0"/>
              </a:rPr>
              <a:t>FINDINGS</a:t>
            </a:r>
            <a:endParaRPr lang="ru-RU" sz="2000" b="1" dirty="0">
              <a:latin typeface="Segoe UI" panose="020B0502040204020203" pitchFamily="34" charset="0"/>
              <a:cs typeface="Segoe UI" panose="020B0502040204020203" pitchFamily="34" charset="0"/>
            </a:endParaRPr>
          </a:p>
        </p:txBody>
      </p:sp>
      <p:sp>
        <p:nvSpPr>
          <p:cNvPr id="14" name="Title 45">
            <a:extLst>
              <a:ext uri="{FF2B5EF4-FFF2-40B4-BE49-F238E27FC236}">
                <a16:creationId xmlns:a16="http://schemas.microsoft.com/office/drawing/2014/main" id="{0B5F4D6A-EA32-4A67-BF46-18E0DFC7671F}"/>
              </a:ext>
            </a:extLst>
          </p:cNvPr>
          <p:cNvSpPr txBox="1">
            <a:spLocks/>
          </p:cNvSpPr>
          <p:nvPr/>
        </p:nvSpPr>
        <p:spPr>
          <a:xfrm rot="10800000" flipV="1">
            <a:off x="974997" y="2209800"/>
            <a:ext cx="3291840" cy="411742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defRPr/>
            </a:pPr>
            <a:r>
              <a:rPr lang="en-US" sz="1800" dirty="0">
                <a:solidFill>
                  <a:srgbClr val="0E659B"/>
                </a:solidFill>
                <a:latin typeface="Segoe UI" panose="020B0502040204020203" pitchFamily="34" charset="0"/>
                <a:ea typeface="+mn-ea"/>
                <a:cs typeface="Segoe UI" panose="020B0502040204020203" pitchFamily="34" charset="0"/>
              </a:rPr>
              <a:t>We can compare neighboring countries, for example, Germany, Portugal, and Italy. It can be observed that Portugal lacks in indicators such as "Community" and "Civic engagement", while Italy needs to work on such indicators as "Environment" and "Work-life balance". In comparison to these countries, Germany shows high levels across all dimensions, with the lowest scores in the categories of "Income" and "Civic engagement".</a:t>
            </a:r>
            <a:endParaRPr lang="ru-RU" sz="1800" dirty="0">
              <a:latin typeface="Segoe UI" panose="020B0502040204020203" pitchFamily="34" charset="0"/>
              <a:cs typeface="Segoe UI" panose="020B0502040204020203" pitchFamily="34" charset="0"/>
            </a:endParaRPr>
          </a:p>
        </p:txBody>
      </p:sp>
      <p:sp>
        <p:nvSpPr>
          <p:cNvPr id="15" name="Title 45">
            <a:extLst>
              <a:ext uri="{FF2B5EF4-FFF2-40B4-BE49-F238E27FC236}">
                <a16:creationId xmlns:a16="http://schemas.microsoft.com/office/drawing/2014/main" id="{044AD49C-C1A8-4DE6-98D1-0A75B2BD0AC1}"/>
              </a:ext>
            </a:extLst>
          </p:cNvPr>
          <p:cNvSpPr txBox="1">
            <a:spLocks/>
          </p:cNvSpPr>
          <p:nvPr/>
        </p:nvSpPr>
        <p:spPr>
          <a:xfrm rot="10800000" flipV="1">
            <a:off x="988142" y="1600193"/>
            <a:ext cx="10212898" cy="609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defRPr/>
            </a:pPr>
            <a:r>
              <a:rPr lang="en-US" sz="2000" dirty="0">
                <a:solidFill>
                  <a:srgbClr val="0E659B"/>
                </a:solidFill>
                <a:latin typeface="Segoe UI" panose="020B0502040204020203" pitchFamily="34" charset="0"/>
                <a:ea typeface="+mn-ea"/>
                <a:cs typeface="Segoe UI" panose="020B0502040204020203" pitchFamily="34" charset="0"/>
              </a:rPr>
              <a:t>Compare countries.</a:t>
            </a:r>
            <a:endParaRPr lang="ru-RU" sz="2000" dirty="0">
              <a:latin typeface="Segoe UI" panose="020B0502040204020203" pitchFamily="34" charset="0"/>
              <a:cs typeface="Segoe UI" panose="020B0502040204020203" pitchFamily="34" charset="0"/>
            </a:endParaRPr>
          </a:p>
        </p:txBody>
      </p:sp>
      <p:sp>
        <p:nvSpPr>
          <p:cNvPr id="17" name="TextBox 16">
            <a:extLst>
              <a:ext uri="{FF2B5EF4-FFF2-40B4-BE49-F238E27FC236}">
                <a16:creationId xmlns:a16="http://schemas.microsoft.com/office/drawing/2014/main" id="{D4A70B4A-0846-45A1-82B4-02A4F257FFED}"/>
              </a:ext>
            </a:extLst>
          </p:cNvPr>
          <p:cNvSpPr txBox="1"/>
          <p:nvPr/>
        </p:nvSpPr>
        <p:spPr>
          <a:xfrm>
            <a:off x="3048000" y="3246961"/>
            <a:ext cx="6096000" cy="369332"/>
          </a:xfrm>
          <a:prstGeom prst="rect">
            <a:avLst/>
          </a:prstGeom>
          <a:noFill/>
        </p:spPr>
        <p:txBody>
          <a:bodyPr wrap="square">
            <a:spAutoFit/>
          </a:bodyPr>
          <a:lstStyle/>
          <a:p>
            <a:r>
              <a:rPr lang="en-US" sz="1800" b="1" dirty="0">
                <a:solidFill>
                  <a:srgbClr val="0E659B"/>
                </a:solidFill>
                <a:latin typeface="Segoe UI" panose="020B0502040204020203" pitchFamily="34" charset="0"/>
                <a:ea typeface="+mn-ea"/>
                <a:cs typeface="Segoe UI" panose="020B0502040204020203" pitchFamily="34" charset="0"/>
              </a:rPr>
              <a:t>.</a:t>
            </a:r>
            <a:endParaRPr lang="ru-RU" dirty="0"/>
          </a:p>
        </p:txBody>
      </p:sp>
      <p:pic>
        <p:nvPicPr>
          <p:cNvPr id="3" name="Picture 2">
            <a:extLst>
              <a:ext uri="{FF2B5EF4-FFF2-40B4-BE49-F238E27FC236}">
                <a16:creationId xmlns:a16="http://schemas.microsoft.com/office/drawing/2014/main" id="{681E2796-F0DF-4E28-B48F-C2EB05E7E733}"/>
              </a:ext>
            </a:extLst>
          </p:cNvPr>
          <p:cNvPicPr>
            <a:picLocks noChangeAspect="1"/>
          </p:cNvPicPr>
          <p:nvPr/>
        </p:nvPicPr>
        <p:blipFill>
          <a:blip r:embed="rId6"/>
          <a:stretch>
            <a:fillRect/>
          </a:stretch>
        </p:blipFill>
        <p:spPr>
          <a:xfrm>
            <a:off x="4435271" y="2207178"/>
            <a:ext cx="6766129" cy="4117421"/>
          </a:xfrm>
          <a:prstGeom prst="rect">
            <a:avLst/>
          </a:prstGeom>
        </p:spPr>
      </p:pic>
    </p:spTree>
    <p:extLst>
      <p:ext uri="{BB962C8B-B14F-4D97-AF65-F5344CB8AC3E}">
        <p14:creationId xmlns:p14="http://schemas.microsoft.com/office/powerpoint/2010/main" val="310863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p:sp>
        <p:nvSpPr>
          <p:cNvPr id="37" name="Subtitle 2">
            <a:extLst>
              <a:ext uri="{FF2B5EF4-FFF2-40B4-BE49-F238E27FC236}">
                <a16:creationId xmlns:a16="http://schemas.microsoft.com/office/drawing/2014/main" id="{E561CC4F-5DC8-4451-8929-AB06F53B5D52}"/>
              </a:ext>
            </a:extLst>
          </p:cNvPr>
          <p:cNvSpPr txBox="1">
            <a:spLocks/>
          </p:cNvSpPr>
          <p:nvPr/>
        </p:nvSpPr>
        <p:spPr>
          <a:xfrm>
            <a:off x="4417042" y="2209800"/>
            <a:ext cx="6807549" cy="41148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1800" dirty="0">
                <a:solidFill>
                  <a:srgbClr val="0E659B"/>
                </a:solidFill>
                <a:latin typeface="Segoe UI" panose="020B0502040204020203" pitchFamily="34" charset="0"/>
                <a:cs typeface="Segoe UI" panose="020B0502040204020203" pitchFamily="34" charset="0"/>
              </a:rPr>
              <a:t>In this study, we examined, prepared, and analyzed OECD data regarding key indicators of societal well-being in various countries. Based on our work, we developed an interactive ranking of countries in which users can find a leader among countries based on their own preferences, as well as explore specific areas in greater detail.</a:t>
            </a:r>
          </a:p>
          <a:p>
            <a:pPr marL="0" indent="0" algn="just">
              <a:buNone/>
            </a:pPr>
            <a:r>
              <a:rPr lang="en-US" sz="1800" dirty="0">
                <a:solidFill>
                  <a:srgbClr val="0E659B"/>
                </a:solidFill>
                <a:latin typeface="Segoe UI" panose="020B0502040204020203" pitchFamily="34" charset="0"/>
                <a:cs typeface="Segoe UI" panose="020B0502040204020203" pitchFamily="34" charset="0"/>
              </a:rPr>
              <a:t>The study materials will be useful to individuals who wish to better understand their country or are planning to relocate. Additionally, this visual representation can be beneficial to officials for a more comprehensive understanding of the processes taking place in their country.</a:t>
            </a:r>
          </a:p>
          <a:p>
            <a:pPr marL="0" indent="0" algn="just">
              <a:buNone/>
            </a:pPr>
            <a:endParaRPr lang="en-US" sz="1800" dirty="0">
              <a:solidFill>
                <a:srgbClr val="0E659B"/>
              </a:solidFill>
              <a:latin typeface="Segoe UI" panose="020B0502040204020203" pitchFamily="34" charset="0"/>
              <a:cs typeface="Segoe UI" panose="020B0502040204020203" pitchFamily="34" charset="0"/>
            </a:endParaRPr>
          </a:p>
          <a:p>
            <a:pPr marL="0" indent="0" algn="just">
              <a:buNone/>
            </a:pPr>
            <a:r>
              <a:rPr lang="en-US" sz="1800" dirty="0">
                <a:solidFill>
                  <a:srgbClr val="0E659B"/>
                </a:solidFill>
                <a:latin typeface="Segoe UI" panose="020B0502040204020203" pitchFamily="34" charset="0"/>
                <a:cs typeface="Segoe UI" panose="020B0502040204020203" pitchFamily="34" charset="0"/>
              </a:rPr>
              <a:t>Commence your investigative expedition by accessing the dashboard on the webpage located at </a:t>
            </a:r>
            <a:r>
              <a:rPr lang="en-US" sz="1800" dirty="0">
                <a:solidFill>
                  <a:srgbClr val="0E659B"/>
                </a:solidFill>
                <a:highlight>
                  <a:srgbClr val="FFFF00"/>
                </a:highlight>
                <a:latin typeface="Segoe UI" panose="020B0502040204020203" pitchFamily="34" charset="0"/>
                <a:cs typeface="Segoe UI" panose="020B0502040204020203" pitchFamily="34" charset="0"/>
              </a:rPr>
              <a:t>example.com </a:t>
            </a:r>
            <a:r>
              <a:rPr lang="en-US" sz="1800" dirty="0">
                <a:solidFill>
                  <a:srgbClr val="0E659B"/>
                </a:solidFill>
                <a:latin typeface="Segoe UI" panose="020B0502040204020203" pitchFamily="34" charset="0"/>
                <a:cs typeface="Segoe UI" panose="020B0502040204020203" pitchFamily="34" charset="0"/>
              </a:rPr>
              <a:t>or within the </a:t>
            </a:r>
            <a:r>
              <a:rPr lang="en-US" sz="1800" dirty="0">
                <a:solidFill>
                  <a:srgbClr val="0E659B"/>
                </a:solidFill>
                <a:highlight>
                  <a:srgbClr val="FFFF00"/>
                </a:highlight>
                <a:latin typeface="Segoe UI" panose="020B0502040204020203" pitchFamily="34" charset="0"/>
                <a:cs typeface="Segoe UI" panose="020B0502040204020203" pitchFamily="34" charset="0"/>
              </a:rPr>
              <a:t>Power BI file</a:t>
            </a:r>
            <a:r>
              <a:rPr lang="en-US" sz="1800" dirty="0">
                <a:solidFill>
                  <a:srgbClr val="0E659B"/>
                </a:solidFill>
                <a:latin typeface="Segoe UI" panose="020B0502040204020203" pitchFamily="34" charset="0"/>
                <a:cs typeface="Segoe UI" panose="020B0502040204020203" pitchFamily="34" charset="0"/>
              </a:rPr>
              <a:t>.</a:t>
            </a:r>
          </a:p>
        </p:txBody>
      </p:sp>
      <mc:AlternateContent xmlns:mc="http://schemas.openxmlformats.org/markup-compatibility/2006" xmlns:p14="http://schemas.microsoft.com/office/powerpoint/2010/main">
        <mc:Choice Requires="p14">
          <p:contentPart p14:bwMode="auto" r:id="rId2">
            <p14:nvContentPartPr>
              <p14:cNvPr id="38" name="Ink 37">
                <a:extLst>
                  <a:ext uri="{FF2B5EF4-FFF2-40B4-BE49-F238E27FC236}">
                    <a16:creationId xmlns:a16="http://schemas.microsoft.com/office/drawing/2014/main" id="{E9AC559C-C215-4676-A45B-E0EEA8A98127}"/>
                  </a:ext>
                </a:extLst>
              </p14:cNvPr>
              <p14:cNvContentPartPr/>
              <p14:nvPr/>
            </p14:nvContentPartPr>
            <p14:xfrm>
              <a:off x="7131960" y="2462616"/>
              <a:ext cx="360" cy="360"/>
            </p14:xfrm>
          </p:contentPart>
        </mc:Choice>
        <mc:Fallback xmlns="">
          <p:pic>
            <p:nvPicPr>
              <p:cNvPr id="38" name="Ink 37">
                <a:extLst>
                  <a:ext uri="{FF2B5EF4-FFF2-40B4-BE49-F238E27FC236}">
                    <a16:creationId xmlns:a16="http://schemas.microsoft.com/office/drawing/2014/main" id="{E9AC559C-C215-4676-A45B-E0EEA8A98127}"/>
                  </a:ext>
                </a:extLst>
              </p:cNvPr>
              <p:cNvPicPr/>
              <p:nvPr/>
            </p:nvPicPr>
            <p:blipFill>
              <a:blip r:embed="rId3"/>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9" name="Ink 38">
                <a:extLst>
                  <a:ext uri="{FF2B5EF4-FFF2-40B4-BE49-F238E27FC236}">
                    <a16:creationId xmlns:a16="http://schemas.microsoft.com/office/drawing/2014/main" id="{1C7D4803-17C5-4B2F-B7D4-E6094013BAE6}"/>
                  </a:ext>
                </a:extLst>
              </p14:cNvPr>
              <p14:cNvContentPartPr/>
              <p14:nvPr/>
            </p14:nvContentPartPr>
            <p14:xfrm>
              <a:off x="7131600" y="2462616"/>
              <a:ext cx="360" cy="360"/>
            </p14:xfrm>
          </p:contentPart>
        </mc:Choice>
        <mc:Fallback xmlns="">
          <p:pic>
            <p:nvPicPr>
              <p:cNvPr id="39" name="Ink 38">
                <a:extLst>
                  <a:ext uri="{FF2B5EF4-FFF2-40B4-BE49-F238E27FC236}">
                    <a16:creationId xmlns:a16="http://schemas.microsoft.com/office/drawing/2014/main" id="{1C7D4803-17C5-4B2F-B7D4-E6094013BAE6}"/>
                  </a:ext>
                </a:extLst>
              </p:cNvPr>
              <p:cNvPicPr/>
              <p:nvPr/>
            </p:nvPicPr>
            <p:blipFill>
              <a:blip r:embed="rId3"/>
              <a:stretch>
                <a:fillRect/>
              </a:stretch>
            </p:blipFill>
            <p:spPr>
              <a:xfrm>
                <a:off x="704160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0" name="Ink 39">
                <a:extLst>
                  <a:ext uri="{FF2B5EF4-FFF2-40B4-BE49-F238E27FC236}">
                    <a16:creationId xmlns:a16="http://schemas.microsoft.com/office/drawing/2014/main" id="{F2B9EDD9-8AFE-4BF7-8EA8-C72B4A3D6896}"/>
                  </a:ext>
                </a:extLst>
              </p14:cNvPr>
              <p14:cNvContentPartPr/>
              <p14:nvPr/>
            </p14:nvContentPartPr>
            <p14:xfrm>
              <a:off x="6644160" y="4559256"/>
              <a:ext cx="360" cy="360"/>
            </p14:xfrm>
          </p:contentPart>
        </mc:Choice>
        <mc:Fallback xmlns="">
          <p:pic>
            <p:nvPicPr>
              <p:cNvPr id="40" name="Ink 39">
                <a:extLst>
                  <a:ext uri="{FF2B5EF4-FFF2-40B4-BE49-F238E27FC236}">
                    <a16:creationId xmlns:a16="http://schemas.microsoft.com/office/drawing/2014/main" id="{F2B9EDD9-8AFE-4BF7-8EA8-C72B4A3D6896}"/>
                  </a:ext>
                </a:extLst>
              </p:cNvPr>
              <p:cNvPicPr/>
              <p:nvPr/>
            </p:nvPicPr>
            <p:blipFill>
              <a:blip r:embed="rId3"/>
              <a:stretch>
                <a:fillRect/>
              </a:stretch>
            </p:blipFill>
            <p:spPr>
              <a:xfrm>
                <a:off x="6554160" y="4379256"/>
                <a:ext cx="180000" cy="360000"/>
              </a:xfrm>
              <a:prstGeom prst="rect">
                <a:avLst/>
              </a:prstGeom>
            </p:spPr>
          </p:pic>
        </mc:Fallback>
      </mc:AlternateContent>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lang="en-US" sz="4000" b="1" dirty="0">
                <a:solidFill>
                  <a:srgbClr val="0E659B"/>
                </a:solidFill>
                <a:latin typeface="Segoe UI" panose="020B0502040204020203" pitchFamily="34" charset="0"/>
                <a:ea typeface="+mn-ea"/>
                <a:cs typeface="Segoe UI" panose="020B0502040204020203" pitchFamily="34" charset="0"/>
              </a:rPr>
              <a:t>CONCLUSION</a:t>
            </a:r>
            <a:r>
              <a:rPr lang="ru-RU" sz="4000" b="1" dirty="0">
                <a:solidFill>
                  <a:srgbClr val="0E659B"/>
                </a:solidFill>
                <a:latin typeface="Segoe UI" panose="020B0502040204020203" pitchFamily="34" charset="0"/>
                <a:ea typeface="+mn-ea"/>
                <a:cs typeface="Segoe UI" panose="020B0502040204020203" pitchFamily="34" charset="0"/>
              </a:rPr>
              <a:t> </a:t>
            </a:r>
            <a:r>
              <a:rPr lang="en-US" sz="4000" b="1" dirty="0">
                <a:solidFill>
                  <a:srgbClr val="0E659B"/>
                </a:solidFill>
                <a:latin typeface="Segoe UI" panose="020B0502040204020203" pitchFamily="34" charset="0"/>
                <a:ea typeface="+mn-ea"/>
                <a:cs typeface="Segoe UI" panose="020B0502040204020203" pitchFamily="34" charset="0"/>
              </a:rPr>
              <a:t>&amp; VALUE</a:t>
            </a:r>
            <a:endParaRPr lang="ru-RU" sz="2000" b="1"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F9A10F3D-0E9D-4DFC-A61F-47B053721F56}"/>
              </a:ext>
            </a:extLst>
          </p:cNvPr>
          <p:cNvPicPr>
            <a:picLocks noChangeAspect="1"/>
          </p:cNvPicPr>
          <p:nvPr/>
        </p:nvPicPr>
        <p:blipFill>
          <a:blip r:embed="rId6"/>
          <a:stretch>
            <a:fillRect/>
          </a:stretch>
        </p:blipFill>
        <p:spPr>
          <a:xfrm>
            <a:off x="990600" y="2209800"/>
            <a:ext cx="3395134" cy="3383259"/>
          </a:xfrm>
          <a:prstGeom prst="rect">
            <a:avLst/>
          </a:prstGeom>
        </p:spPr>
      </p:pic>
    </p:spTree>
    <p:extLst>
      <p:ext uri="{BB962C8B-B14F-4D97-AF65-F5344CB8AC3E}">
        <p14:creationId xmlns:p14="http://schemas.microsoft.com/office/powerpoint/2010/main" val="3287317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p:sp>
        <p:nvSpPr>
          <p:cNvPr id="37" name="Subtitle 2">
            <a:extLst>
              <a:ext uri="{FF2B5EF4-FFF2-40B4-BE49-F238E27FC236}">
                <a16:creationId xmlns:a16="http://schemas.microsoft.com/office/drawing/2014/main" id="{E561CC4F-5DC8-4451-8929-AB06F53B5D52}"/>
              </a:ext>
            </a:extLst>
          </p:cNvPr>
          <p:cNvSpPr txBox="1">
            <a:spLocks/>
          </p:cNvSpPr>
          <p:nvPr/>
        </p:nvSpPr>
        <p:spPr>
          <a:xfrm>
            <a:off x="4389793" y="2209800"/>
            <a:ext cx="6807549" cy="4114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kumimoji="0" lang="en-US" sz="28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EXECUTIVE SUMMARY</a:t>
            </a:r>
            <a:r>
              <a:rPr kumimoji="0" lang="en-US"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………………...…………………(3)</a:t>
            </a:r>
          </a:p>
          <a:p>
            <a:pPr>
              <a:defRPr/>
            </a:pPr>
            <a:r>
              <a:rPr kumimoji="0" lang="en-US" sz="28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METHODOLOGY</a:t>
            </a:r>
            <a:r>
              <a:rPr kumimoji="0" lang="en-US"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………………………………………..……….(4)</a:t>
            </a:r>
          </a:p>
          <a:p>
            <a:pPr>
              <a:defRPr/>
            </a:pPr>
            <a:r>
              <a:rPr kumimoji="0" lang="en-US" sz="28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METHODOLOGY </a:t>
            </a:r>
            <a:r>
              <a:rPr kumimoji="0" lang="en-US"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in detail*.…………..………………..(5-9)</a:t>
            </a:r>
            <a:endParaRPr kumimoji="0" lang="ru-RU"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endParaRPr>
          </a:p>
          <a:p>
            <a:pPr>
              <a:defRPr/>
            </a:pPr>
            <a:r>
              <a:rPr kumimoji="0" lang="en-US"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RESULTS</a:t>
            </a:r>
            <a:r>
              <a:rPr kumimoji="0" lang="en-US"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……………………………………………………...………...(10)</a:t>
            </a:r>
          </a:p>
          <a:p>
            <a:pPr>
              <a:defRPr/>
            </a:pPr>
            <a:r>
              <a:rPr kumimoji="0" lang="en-US"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DASHBOARD</a:t>
            </a:r>
            <a:r>
              <a:rPr lang="en-US" sz="2000" dirty="0">
                <a:solidFill>
                  <a:srgbClr val="0E659B"/>
                </a:solidFill>
                <a:latin typeface="Segoe UI" panose="020B0502040204020203" pitchFamily="34" charset="0"/>
                <a:cs typeface="Segoe UI" panose="020B0502040204020203" pitchFamily="34" charset="0"/>
              </a:rPr>
              <a:t>...</a:t>
            </a:r>
            <a:r>
              <a:rPr kumimoji="0" lang="en-US"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……………………………………………………(11)</a:t>
            </a:r>
          </a:p>
          <a:p>
            <a:pPr>
              <a:defRPr/>
            </a:pPr>
            <a:r>
              <a:rPr kumimoji="0" lang="en-US"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FINDINGS</a:t>
            </a:r>
            <a:r>
              <a:rPr kumimoji="0" lang="en-US"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……………………………………………………..…(12-16)</a:t>
            </a:r>
          </a:p>
          <a:p>
            <a:pPr>
              <a:defRPr/>
            </a:pPr>
            <a:r>
              <a:rPr kumimoji="0" lang="en-US"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CONCLUSION &amp; VALUE</a:t>
            </a:r>
            <a:r>
              <a:rPr kumimoji="0" lang="en-US"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………………………………(17)</a:t>
            </a:r>
          </a:p>
          <a:p>
            <a:pPr>
              <a:defRPr/>
            </a:pPr>
            <a:endParaRPr kumimoji="0" lang="en-US"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endParaRPr>
          </a:p>
          <a:p>
            <a:pPr>
              <a:defRPr/>
            </a:pPr>
            <a:endParaRPr kumimoji="0" lang="en-US"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endParaRPr>
          </a:p>
          <a:p>
            <a:pPr>
              <a:defRPr/>
            </a:pPr>
            <a:endParaRPr kumimoji="0" lang="ru-RU"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endParaRPr>
          </a:p>
          <a:p>
            <a:pPr>
              <a:defRPr/>
            </a:pPr>
            <a:endParaRPr kumimoji="0" lang="en-US"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endParaRPr>
          </a:p>
          <a:p>
            <a:pPr>
              <a:defRPr/>
            </a:pPr>
            <a:endParaRPr kumimoji="0" lang="en-US"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endParaRPr>
          </a:p>
          <a:p>
            <a:pPr marL="0" indent="0">
              <a:buNone/>
              <a:defRPr/>
            </a:pPr>
            <a:endParaRPr kumimoji="0" lang="en-US" sz="28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endParaRPr>
          </a:p>
          <a:p>
            <a:pPr>
              <a:defRPr/>
            </a:pPr>
            <a:endParaRPr lang="en-US" dirty="0">
              <a:solidFill>
                <a:srgbClr val="0E659B"/>
              </a:solidFill>
              <a:latin typeface="Segoe UI" panose="020B0502040204020203" pitchFamily="34" charset="0"/>
              <a:cs typeface="Segoe UI" panose="020B0502040204020203" pitchFamily="34" charset="0"/>
            </a:endParaRPr>
          </a:p>
          <a:p>
            <a:pPr>
              <a:defRPr/>
            </a:pPr>
            <a:endParaRPr lang="en-US" dirty="0">
              <a:solidFill>
                <a:srgbClr val="0E659B"/>
              </a:solidFill>
              <a:latin typeface="Segoe UI" panose="020B0502040204020203" pitchFamily="34" charset="0"/>
              <a:cs typeface="Segoe UI" panose="020B0502040204020203" pitchFamily="34" charset="0"/>
            </a:endParaRPr>
          </a:p>
        </p:txBody>
      </p:sp>
      <mc:AlternateContent xmlns:mc="http://schemas.openxmlformats.org/markup-compatibility/2006" xmlns:p14="http://schemas.microsoft.com/office/powerpoint/2010/main">
        <mc:Choice Requires="p14">
          <p:contentPart p14:bwMode="auto" r:id="rId2">
            <p14:nvContentPartPr>
              <p14:cNvPr id="38" name="Ink 37">
                <a:extLst>
                  <a:ext uri="{FF2B5EF4-FFF2-40B4-BE49-F238E27FC236}">
                    <a16:creationId xmlns:a16="http://schemas.microsoft.com/office/drawing/2014/main" id="{E9AC559C-C215-4676-A45B-E0EEA8A98127}"/>
                  </a:ext>
                </a:extLst>
              </p14:cNvPr>
              <p14:cNvContentPartPr/>
              <p14:nvPr/>
            </p14:nvContentPartPr>
            <p14:xfrm>
              <a:off x="7131960" y="2462616"/>
              <a:ext cx="360" cy="360"/>
            </p14:xfrm>
          </p:contentPart>
        </mc:Choice>
        <mc:Fallback xmlns="">
          <p:pic>
            <p:nvPicPr>
              <p:cNvPr id="38" name="Ink 37">
                <a:extLst>
                  <a:ext uri="{FF2B5EF4-FFF2-40B4-BE49-F238E27FC236}">
                    <a16:creationId xmlns:a16="http://schemas.microsoft.com/office/drawing/2014/main" id="{E9AC559C-C215-4676-A45B-E0EEA8A98127}"/>
                  </a:ext>
                </a:extLst>
              </p:cNvPr>
              <p:cNvPicPr/>
              <p:nvPr/>
            </p:nvPicPr>
            <p:blipFill>
              <a:blip r:embed="rId3"/>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9" name="Ink 38">
                <a:extLst>
                  <a:ext uri="{FF2B5EF4-FFF2-40B4-BE49-F238E27FC236}">
                    <a16:creationId xmlns:a16="http://schemas.microsoft.com/office/drawing/2014/main" id="{1C7D4803-17C5-4B2F-B7D4-E6094013BAE6}"/>
                  </a:ext>
                </a:extLst>
              </p14:cNvPr>
              <p14:cNvContentPartPr/>
              <p14:nvPr/>
            </p14:nvContentPartPr>
            <p14:xfrm>
              <a:off x="7131960" y="2510856"/>
              <a:ext cx="360" cy="360"/>
            </p14:xfrm>
          </p:contentPart>
        </mc:Choice>
        <mc:Fallback xmlns="">
          <p:pic>
            <p:nvPicPr>
              <p:cNvPr id="39" name="Ink 38">
                <a:extLst>
                  <a:ext uri="{FF2B5EF4-FFF2-40B4-BE49-F238E27FC236}">
                    <a16:creationId xmlns:a16="http://schemas.microsoft.com/office/drawing/2014/main" id="{1C7D4803-17C5-4B2F-B7D4-E6094013BAE6}"/>
                  </a:ext>
                </a:extLst>
              </p:cNvPr>
              <p:cNvPicPr/>
              <p:nvPr/>
            </p:nvPicPr>
            <p:blipFill>
              <a:blip r:embed="rId3"/>
              <a:stretch>
                <a:fillRect/>
              </a:stretch>
            </p:blipFill>
            <p:spPr>
              <a:xfrm>
                <a:off x="7041960" y="23308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0" name="Ink 39">
                <a:extLst>
                  <a:ext uri="{FF2B5EF4-FFF2-40B4-BE49-F238E27FC236}">
                    <a16:creationId xmlns:a16="http://schemas.microsoft.com/office/drawing/2014/main" id="{F2B9EDD9-8AFE-4BF7-8EA8-C72B4A3D6896}"/>
                  </a:ext>
                </a:extLst>
              </p14:cNvPr>
              <p14:cNvContentPartPr/>
              <p14:nvPr/>
            </p14:nvContentPartPr>
            <p14:xfrm>
              <a:off x="6629400" y="4572000"/>
              <a:ext cx="360" cy="360"/>
            </p14:xfrm>
          </p:contentPart>
        </mc:Choice>
        <mc:Fallback xmlns="">
          <p:pic>
            <p:nvPicPr>
              <p:cNvPr id="40" name="Ink 39">
                <a:extLst>
                  <a:ext uri="{FF2B5EF4-FFF2-40B4-BE49-F238E27FC236}">
                    <a16:creationId xmlns:a16="http://schemas.microsoft.com/office/drawing/2014/main" id="{F2B9EDD9-8AFE-4BF7-8EA8-C72B4A3D6896}"/>
                  </a:ext>
                </a:extLst>
              </p:cNvPr>
              <p:cNvPicPr/>
              <p:nvPr/>
            </p:nvPicPr>
            <p:blipFill>
              <a:blip r:embed="rId3"/>
              <a:stretch>
                <a:fillRect/>
              </a:stretch>
            </p:blipFill>
            <p:spPr>
              <a:xfrm>
                <a:off x="6539400" y="4392000"/>
                <a:ext cx="180000" cy="360000"/>
              </a:xfrm>
              <a:prstGeom prst="rect">
                <a:avLst/>
              </a:prstGeom>
            </p:spPr>
          </p:pic>
        </mc:Fallback>
      </mc:AlternateContent>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lang="en-US" sz="4000" b="1" dirty="0">
                <a:solidFill>
                  <a:srgbClr val="0E659B"/>
                </a:solidFill>
                <a:latin typeface="Segoe UI" panose="020B0502040204020203" pitchFamily="34" charset="0"/>
                <a:ea typeface="+mn-ea"/>
                <a:cs typeface="Segoe UI" panose="020B0502040204020203" pitchFamily="34" charset="0"/>
              </a:rPr>
              <a:t>OUTLINE</a:t>
            </a:r>
            <a:endParaRPr lang="ru-RU" b="1"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7118AF0D-0E47-4A14-9D3A-F7DDD9599071}"/>
              </a:ext>
            </a:extLst>
          </p:cNvPr>
          <p:cNvPicPr>
            <a:picLocks noChangeAspect="1"/>
          </p:cNvPicPr>
          <p:nvPr/>
        </p:nvPicPr>
        <p:blipFill>
          <a:blip r:embed="rId6"/>
          <a:stretch>
            <a:fillRect/>
          </a:stretch>
        </p:blipFill>
        <p:spPr>
          <a:xfrm>
            <a:off x="994658" y="2215055"/>
            <a:ext cx="3395135" cy="3382200"/>
          </a:xfrm>
          <a:prstGeom prst="rect">
            <a:avLst/>
          </a:prstGeom>
        </p:spPr>
      </p:pic>
      <p:sp>
        <p:nvSpPr>
          <p:cNvPr id="11" name="TextBox 10">
            <a:extLst>
              <a:ext uri="{FF2B5EF4-FFF2-40B4-BE49-F238E27FC236}">
                <a16:creationId xmlns:a16="http://schemas.microsoft.com/office/drawing/2014/main" id="{57E147E8-F97E-4BB9-BDDC-36C270EAA48B}"/>
              </a:ext>
            </a:extLst>
          </p:cNvPr>
          <p:cNvSpPr txBox="1"/>
          <p:nvPr/>
        </p:nvSpPr>
        <p:spPr>
          <a:xfrm>
            <a:off x="990600" y="6362337"/>
            <a:ext cx="6056145" cy="307777"/>
          </a:xfrm>
          <a:prstGeom prst="rect">
            <a:avLst/>
          </a:prstGeom>
          <a:noFill/>
        </p:spPr>
        <p:txBody>
          <a:bodyPr wrap="none" rtlCol="0">
            <a:spAutoFit/>
          </a:bodyPr>
          <a:lstStyle/>
          <a:p>
            <a:r>
              <a:rPr lang="en-US" sz="1400" dirty="0">
                <a:solidFill>
                  <a:srgbClr val="0E659B"/>
                </a:solidFill>
                <a:latin typeface="Segoe UI" panose="020B0502040204020203" pitchFamily="34" charset="0"/>
                <a:cs typeface="Segoe UI" panose="020B0502040204020203" pitchFamily="34" charset="0"/>
              </a:rPr>
              <a:t>*Slides 5-9 outline the study's methodology. Skip if uninterested in details.</a:t>
            </a:r>
            <a:endParaRPr lang="ru-RU" sz="1400" dirty="0">
              <a:solidFill>
                <a:srgbClr val="0E659B"/>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64727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p:sp>
        <p:nvSpPr>
          <p:cNvPr id="37" name="Subtitle 2">
            <a:extLst>
              <a:ext uri="{FF2B5EF4-FFF2-40B4-BE49-F238E27FC236}">
                <a16:creationId xmlns:a16="http://schemas.microsoft.com/office/drawing/2014/main" id="{E561CC4F-5DC8-4451-8929-AB06F53B5D52}"/>
              </a:ext>
            </a:extLst>
          </p:cNvPr>
          <p:cNvSpPr txBox="1">
            <a:spLocks/>
          </p:cNvSpPr>
          <p:nvPr/>
        </p:nvSpPr>
        <p:spPr>
          <a:xfrm>
            <a:off x="4376541" y="1828800"/>
            <a:ext cx="6807549" cy="449580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just" defTabSz="914400" rtl="0" eaLnBrk="1" fontAlgn="auto" latinLnBrk="0" hangingPunct="1">
              <a:lnSpc>
                <a:spcPct val="120000"/>
              </a:lnSpc>
              <a:spcBef>
                <a:spcPts val="1000"/>
              </a:spcBef>
              <a:spcAft>
                <a:spcPts val="0"/>
              </a:spcAft>
              <a:buClrTx/>
              <a:buSzTx/>
              <a:buFont typeface="Arial"/>
              <a:buNone/>
              <a:tabLst/>
              <a:defRPr/>
            </a:pPr>
            <a:r>
              <a:rPr lang="en-US" dirty="0">
                <a:solidFill>
                  <a:srgbClr val="0E659B"/>
                </a:solidFill>
                <a:latin typeface="Segoe UI" panose="020B0502040204020203" pitchFamily="34" charset="0"/>
                <a:cs typeface="Segoe UI" panose="020B0502040204020203" pitchFamily="34" charset="0"/>
              </a:rPr>
              <a:t>Determining the best country is a complex question that depends on the data used, the criteria for comparison, and personal priorities. </a:t>
            </a:r>
          </a:p>
          <a:p>
            <a:pPr marL="0" marR="0" lvl="0" indent="0" algn="just" defTabSz="914400" rtl="0" eaLnBrk="1" fontAlgn="auto" latinLnBrk="0" hangingPunct="1">
              <a:lnSpc>
                <a:spcPct val="120000"/>
              </a:lnSpc>
              <a:spcBef>
                <a:spcPts val="1000"/>
              </a:spcBef>
              <a:spcAft>
                <a:spcPts val="0"/>
              </a:spcAft>
              <a:buClrTx/>
              <a:buSzTx/>
              <a:buFont typeface="Arial"/>
              <a:buNone/>
              <a:tabLst/>
              <a:defRPr/>
            </a:pPr>
            <a:r>
              <a:rPr lang="en-US" dirty="0">
                <a:solidFill>
                  <a:srgbClr val="0E659B"/>
                </a:solidFill>
                <a:latin typeface="Segoe UI" panose="020B0502040204020203" pitchFamily="34" charset="0"/>
                <a:cs typeface="Segoe UI" panose="020B0502040204020203" pitchFamily="34" charset="0"/>
              </a:rPr>
              <a:t>In this project, data has been collected that characterizes the level of development of countries across various aspects of human life. </a:t>
            </a:r>
          </a:p>
          <a:p>
            <a:pPr marL="0" marR="0" lvl="0" indent="0" algn="just" defTabSz="914400" rtl="0" eaLnBrk="1" fontAlgn="auto" latinLnBrk="0" hangingPunct="1">
              <a:lnSpc>
                <a:spcPct val="120000"/>
              </a:lnSpc>
              <a:spcBef>
                <a:spcPts val="1000"/>
              </a:spcBef>
              <a:spcAft>
                <a:spcPts val="0"/>
              </a:spcAft>
              <a:buClrTx/>
              <a:buSzTx/>
              <a:buFont typeface="Arial"/>
              <a:buNone/>
              <a:tabLst/>
              <a:defRPr/>
            </a:pPr>
            <a:r>
              <a:rPr lang="en-US" dirty="0">
                <a:solidFill>
                  <a:srgbClr val="0E659B"/>
                </a:solidFill>
                <a:latin typeface="Segoe UI" panose="020B0502040204020203" pitchFamily="34" charset="0"/>
                <a:cs typeface="Segoe UI" panose="020B0502040204020203" pitchFamily="34" charset="0"/>
              </a:rPr>
              <a:t>The data has been prepared for comparison and the construction of a corresponding ranking. </a:t>
            </a:r>
          </a:p>
          <a:p>
            <a:pPr marL="0" marR="0" lvl="0" indent="0" algn="just" defTabSz="914400" rtl="0" eaLnBrk="1" fontAlgn="auto" latinLnBrk="0" hangingPunct="1">
              <a:lnSpc>
                <a:spcPct val="120000"/>
              </a:lnSpc>
              <a:spcBef>
                <a:spcPts val="1000"/>
              </a:spcBef>
              <a:spcAft>
                <a:spcPts val="0"/>
              </a:spcAft>
              <a:buClrTx/>
              <a:buSzTx/>
              <a:buFont typeface="Arial"/>
              <a:buNone/>
              <a:tabLst/>
              <a:defRPr/>
            </a:pPr>
            <a:r>
              <a:rPr lang="en-US" dirty="0">
                <a:solidFill>
                  <a:srgbClr val="0E659B"/>
                </a:solidFill>
                <a:latin typeface="Segoe UI" panose="020B0502040204020203" pitchFamily="34" charset="0"/>
                <a:cs typeface="Segoe UI" panose="020B0502040204020203" pitchFamily="34" charset="0"/>
              </a:rPr>
              <a:t>Interactive dashboards have been generated as a result of the analysis, which allow for the exploration of a country's development across different aspects and can help identify the best country for an individual based on their preferences.</a:t>
            </a:r>
            <a:endParaRPr kumimoji="0" lang="en-US" sz="28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endParaRPr>
          </a:p>
        </p:txBody>
      </p:sp>
      <mc:AlternateContent xmlns:mc="http://schemas.openxmlformats.org/markup-compatibility/2006" xmlns:p14="http://schemas.microsoft.com/office/powerpoint/2010/main">
        <mc:Choice Requires="p14">
          <p:contentPart p14:bwMode="auto" r:id="rId2">
            <p14:nvContentPartPr>
              <p14:cNvPr id="38" name="Ink 37">
                <a:extLst>
                  <a:ext uri="{FF2B5EF4-FFF2-40B4-BE49-F238E27FC236}">
                    <a16:creationId xmlns:a16="http://schemas.microsoft.com/office/drawing/2014/main" id="{E9AC559C-C215-4676-A45B-E0EEA8A98127}"/>
                  </a:ext>
                </a:extLst>
              </p14:cNvPr>
              <p14:cNvContentPartPr/>
              <p14:nvPr/>
            </p14:nvContentPartPr>
            <p14:xfrm>
              <a:off x="7131960" y="2462616"/>
              <a:ext cx="360" cy="360"/>
            </p14:xfrm>
          </p:contentPart>
        </mc:Choice>
        <mc:Fallback xmlns="">
          <p:pic>
            <p:nvPicPr>
              <p:cNvPr id="38" name="Ink 37">
                <a:extLst>
                  <a:ext uri="{FF2B5EF4-FFF2-40B4-BE49-F238E27FC236}">
                    <a16:creationId xmlns:a16="http://schemas.microsoft.com/office/drawing/2014/main" id="{E9AC559C-C215-4676-A45B-E0EEA8A98127}"/>
                  </a:ext>
                </a:extLst>
              </p:cNvPr>
              <p:cNvPicPr/>
              <p:nvPr/>
            </p:nvPicPr>
            <p:blipFill>
              <a:blip r:embed="rId3"/>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9" name="Ink 38">
                <a:extLst>
                  <a:ext uri="{FF2B5EF4-FFF2-40B4-BE49-F238E27FC236}">
                    <a16:creationId xmlns:a16="http://schemas.microsoft.com/office/drawing/2014/main" id="{1C7D4803-17C5-4B2F-B7D4-E6094013BAE6}"/>
                  </a:ext>
                </a:extLst>
              </p14:cNvPr>
              <p14:cNvContentPartPr/>
              <p14:nvPr/>
            </p14:nvContentPartPr>
            <p14:xfrm>
              <a:off x="7131960" y="2510856"/>
              <a:ext cx="360" cy="360"/>
            </p14:xfrm>
          </p:contentPart>
        </mc:Choice>
        <mc:Fallback xmlns="">
          <p:pic>
            <p:nvPicPr>
              <p:cNvPr id="39" name="Ink 38">
                <a:extLst>
                  <a:ext uri="{FF2B5EF4-FFF2-40B4-BE49-F238E27FC236}">
                    <a16:creationId xmlns:a16="http://schemas.microsoft.com/office/drawing/2014/main" id="{1C7D4803-17C5-4B2F-B7D4-E6094013BAE6}"/>
                  </a:ext>
                </a:extLst>
              </p:cNvPr>
              <p:cNvPicPr/>
              <p:nvPr/>
            </p:nvPicPr>
            <p:blipFill>
              <a:blip r:embed="rId3"/>
              <a:stretch>
                <a:fillRect/>
              </a:stretch>
            </p:blipFill>
            <p:spPr>
              <a:xfrm>
                <a:off x="7041960" y="23308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0" name="Ink 39">
                <a:extLst>
                  <a:ext uri="{FF2B5EF4-FFF2-40B4-BE49-F238E27FC236}">
                    <a16:creationId xmlns:a16="http://schemas.microsoft.com/office/drawing/2014/main" id="{F2B9EDD9-8AFE-4BF7-8EA8-C72B4A3D6896}"/>
                  </a:ext>
                </a:extLst>
              </p14:cNvPr>
              <p14:cNvContentPartPr/>
              <p14:nvPr/>
            </p14:nvContentPartPr>
            <p14:xfrm>
              <a:off x="6644160" y="4559256"/>
              <a:ext cx="360" cy="360"/>
            </p14:xfrm>
          </p:contentPart>
        </mc:Choice>
        <mc:Fallback xmlns="">
          <p:pic>
            <p:nvPicPr>
              <p:cNvPr id="40" name="Ink 39">
                <a:extLst>
                  <a:ext uri="{FF2B5EF4-FFF2-40B4-BE49-F238E27FC236}">
                    <a16:creationId xmlns:a16="http://schemas.microsoft.com/office/drawing/2014/main" id="{F2B9EDD9-8AFE-4BF7-8EA8-C72B4A3D6896}"/>
                  </a:ext>
                </a:extLst>
              </p:cNvPr>
              <p:cNvPicPr/>
              <p:nvPr/>
            </p:nvPicPr>
            <p:blipFill>
              <a:blip r:embed="rId3"/>
              <a:stretch>
                <a:fillRect/>
              </a:stretch>
            </p:blipFill>
            <p:spPr>
              <a:xfrm>
                <a:off x="6554160" y="4379256"/>
                <a:ext cx="180000" cy="360000"/>
              </a:xfrm>
              <a:prstGeom prst="rect">
                <a:avLst/>
              </a:prstGeom>
            </p:spPr>
          </p:pic>
        </mc:Fallback>
      </mc:AlternateContent>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lang="en-US" sz="4000" b="1" dirty="0">
                <a:solidFill>
                  <a:srgbClr val="0E659B"/>
                </a:solidFill>
                <a:latin typeface="Segoe UI" panose="020B0502040204020203" pitchFamily="34" charset="0"/>
                <a:ea typeface="+mn-ea"/>
                <a:cs typeface="Segoe UI" panose="020B0502040204020203" pitchFamily="34" charset="0"/>
              </a:rPr>
              <a:t>EXECUTIVE SUMMARY</a:t>
            </a:r>
            <a:endParaRPr lang="ru-RU" b="1" dirty="0">
              <a:latin typeface="Segoe UI" panose="020B0502040204020203" pitchFamily="34" charset="0"/>
              <a:cs typeface="Segoe UI" panose="020B0502040204020203" pitchFamily="34" charset="0"/>
            </a:endParaRPr>
          </a:p>
        </p:txBody>
      </p:sp>
      <p:pic>
        <p:nvPicPr>
          <p:cNvPr id="10" name="Picture 9">
            <a:extLst>
              <a:ext uri="{FF2B5EF4-FFF2-40B4-BE49-F238E27FC236}">
                <a16:creationId xmlns:a16="http://schemas.microsoft.com/office/drawing/2014/main" id="{12A99832-226C-4653-90D5-DB8A828AA5AA}"/>
              </a:ext>
            </a:extLst>
          </p:cNvPr>
          <p:cNvPicPr>
            <a:picLocks noChangeAspect="1"/>
          </p:cNvPicPr>
          <p:nvPr/>
        </p:nvPicPr>
        <p:blipFill>
          <a:blip r:embed="rId6"/>
          <a:stretch>
            <a:fillRect/>
          </a:stretch>
        </p:blipFill>
        <p:spPr>
          <a:xfrm>
            <a:off x="994658" y="2209800"/>
            <a:ext cx="3395135" cy="3383280"/>
          </a:xfrm>
          <a:prstGeom prst="rect">
            <a:avLst/>
          </a:prstGeom>
        </p:spPr>
      </p:pic>
    </p:spTree>
    <p:extLst>
      <p:ext uri="{BB962C8B-B14F-4D97-AF65-F5344CB8AC3E}">
        <p14:creationId xmlns:p14="http://schemas.microsoft.com/office/powerpoint/2010/main" val="3765621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p:sp>
        <p:nvSpPr>
          <p:cNvPr id="37" name="Subtitle 2">
            <a:extLst>
              <a:ext uri="{FF2B5EF4-FFF2-40B4-BE49-F238E27FC236}">
                <a16:creationId xmlns:a16="http://schemas.microsoft.com/office/drawing/2014/main" id="{E561CC4F-5DC8-4451-8929-AB06F53B5D52}"/>
              </a:ext>
            </a:extLst>
          </p:cNvPr>
          <p:cNvSpPr txBox="1">
            <a:spLocks/>
          </p:cNvSpPr>
          <p:nvPr/>
        </p:nvSpPr>
        <p:spPr>
          <a:xfrm>
            <a:off x="4389433" y="1828800"/>
            <a:ext cx="6807549" cy="4410116"/>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lnSpc>
                <a:spcPct val="120000"/>
              </a:lnSpc>
              <a:spcBef>
                <a:spcPts val="600"/>
              </a:spcBef>
            </a:pPr>
            <a:r>
              <a:rPr lang="en-US" sz="5600" b="1" dirty="0">
                <a:solidFill>
                  <a:srgbClr val="0E659B"/>
                </a:solidFill>
                <a:latin typeface="Segoe UI" panose="020B0502040204020203" pitchFamily="34" charset="0"/>
                <a:cs typeface="Segoe UI" panose="020B0502040204020203" pitchFamily="34" charset="0"/>
              </a:rPr>
              <a:t>Data Collection: </a:t>
            </a:r>
            <a:r>
              <a:rPr lang="en-US" sz="5600" dirty="0">
                <a:solidFill>
                  <a:srgbClr val="0E659B"/>
                </a:solidFill>
                <a:latin typeface="Segoe UI" panose="020B0502040204020203" pitchFamily="34" charset="0"/>
                <a:cs typeface="Segoe UI" panose="020B0502040204020203" pitchFamily="34" charset="0"/>
              </a:rPr>
              <a:t>The data for this project was sourced from the OECD’s* </a:t>
            </a:r>
            <a:r>
              <a:rPr lang="en-US" sz="5600" dirty="0">
                <a:solidFill>
                  <a:srgbClr val="0E659B"/>
                </a:solidFill>
                <a:latin typeface="Segoe UI" panose="020B0502040204020203" pitchFamily="34" charset="0"/>
                <a:cs typeface="Segoe UI" panose="020B0502040204020203" pitchFamily="34" charset="0"/>
                <a:hlinkClick r:id="rId2">
                  <a:extLst>
                    <a:ext uri="{A12FA001-AC4F-418D-AE19-62706E023703}">
                      <ahyp:hlinkClr xmlns:ahyp="http://schemas.microsoft.com/office/drawing/2018/hyperlinkcolor" val="tx"/>
                    </a:ext>
                  </a:extLst>
                </a:hlinkClick>
              </a:rPr>
              <a:t>"How's Life?“</a:t>
            </a:r>
            <a:r>
              <a:rPr lang="en-US" sz="5600" dirty="0">
                <a:solidFill>
                  <a:srgbClr val="0E659B"/>
                </a:solidFill>
                <a:latin typeface="Segoe UI" panose="020B0502040204020203" pitchFamily="34" charset="0"/>
                <a:cs typeface="Segoe UI" panose="020B0502040204020203" pitchFamily="34" charset="0"/>
              </a:rPr>
              <a:t> study, with relevant information selected based on the Better Life Index that focuses on key areas of societal well-being. </a:t>
            </a:r>
          </a:p>
          <a:p>
            <a:pPr algn="just">
              <a:lnSpc>
                <a:spcPct val="120000"/>
              </a:lnSpc>
              <a:spcBef>
                <a:spcPts val="600"/>
              </a:spcBef>
            </a:pPr>
            <a:r>
              <a:rPr lang="en-US" sz="5600" b="1" dirty="0">
                <a:solidFill>
                  <a:srgbClr val="0E659B"/>
                </a:solidFill>
                <a:latin typeface="Segoe UI" panose="020B0502040204020203" pitchFamily="34" charset="0"/>
                <a:cs typeface="Segoe UI" panose="020B0502040204020203" pitchFamily="34" charset="0"/>
              </a:rPr>
              <a:t>Data Exploration: </a:t>
            </a:r>
            <a:r>
              <a:rPr lang="en-US" sz="5600" dirty="0">
                <a:solidFill>
                  <a:srgbClr val="0E659B"/>
                </a:solidFill>
                <a:latin typeface="Segoe UI" panose="020B0502040204020203" pitchFamily="34" charset="0"/>
                <a:cs typeface="Segoe UI" panose="020B0502040204020203" pitchFamily="34" charset="0"/>
              </a:rPr>
              <a:t>The dataset was explored to identify data types, missing values, data distributions, outliers, and correlations.</a:t>
            </a:r>
          </a:p>
          <a:p>
            <a:pPr algn="just">
              <a:lnSpc>
                <a:spcPct val="120000"/>
              </a:lnSpc>
              <a:spcBef>
                <a:spcPts val="600"/>
              </a:spcBef>
            </a:pPr>
            <a:r>
              <a:rPr lang="en-US" sz="5600" b="1" dirty="0">
                <a:solidFill>
                  <a:srgbClr val="0E659B"/>
                </a:solidFill>
                <a:latin typeface="Segoe UI" panose="020B0502040204020203" pitchFamily="34" charset="0"/>
                <a:cs typeface="Segoe UI" panose="020B0502040204020203" pitchFamily="34" charset="0"/>
              </a:rPr>
              <a:t>Data Wrangling: </a:t>
            </a:r>
            <a:r>
              <a:rPr lang="en-US" sz="5600" dirty="0">
                <a:solidFill>
                  <a:srgbClr val="0E659B"/>
                </a:solidFill>
                <a:latin typeface="Segoe UI" panose="020B0502040204020203" pitchFamily="34" charset="0"/>
                <a:cs typeface="Segoe UI" panose="020B0502040204020203" pitchFamily="34" charset="0"/>
              </a:rPr>
              <a:t>Missing values were imputed using linear regression models and nearest neighbor methods. Overall Features and a Total Score parameter were created for comparing countries.</a:t>
            </a:r>
          </a:p>
          <a:p>
            <a:pPr algn="just">
              <a:lnSpc>
                <a:spcPct val="120000"/>
              </a:lnSpc>
              <a:spcBef>
                <a:spcPts val="600"/>
              </a:spcBef>
            </a:pPr>
            <a:r>
              <a:rPr lang="en-US" sz="5600" b="1" dirty="0">
                <a:solidFill>
                  <a:srgbClr val="0E659B"/>
                </a:solidFill>
                <a:latin typeface="Segoe UI" panose="020B0502040204020203" pitchFamily="34" charset="0"/>
                <a:cs typeface="Segoe UI" panose="020B0502040204020203" pitchFamily="34" charset="0"/>
              </a:rPr>
              <a:t>Data Visualization and Analysis: </a:t>
            </a:r>
            <a:r>
              <a:rPr lang="en-US" sz="5600" dirty="0">
                <a:solidFill>
                  <a:srgbClr val="0E659B"/>
                </a:solidFill>
                <a:latin typeface="Segoe UI" panose="020B0502040204020203" pitchFamily="34" charset="0"/>
                <a:cs typeface="Segoe UI" panose="020B0502040204020203" pitchFamily="34" charset="0"/>
              </a:rPr>
              <a:t>The results of the study were visualized and analyzed, including overall country rankings and rankings based on overall and specific features. </a:t>
            </a:r>
          </a:p>
          <a:p>
            <a:pPr algn="just">
              <a:lnSpc>
                <a:spcPct val="120000"/>
              </a:lnSpc>
              <a:spcBef>
                <a:spcPts val="600"/>
              </a:spcBef>
            </a:pPr>
            <a:r>
              <a:rPr lang="en-US" sz="5600" b="1" dirty="0">
                <a:solidFill>
                  <a:srgbClr val="0E659B"/>
                </a:solidFill>
                <a:latin typeface="Segoe UI" panose="020B0502040204020203" pitchFamily="34" charset="0"/>
                <a:cs typeface="Segoe UI" panose="020B0502040204020203" pitchFamily="34" charset="0"/>
              </a:rPr>
              <a:t>Building Dashboard: </a:t>
            </a:r>
            <a:r>
              <a:rPr lang="en-US" sz="5600" dirty="0">
                <a:solidFill>
                  <a:srgbClr val="0E659B"/>
                </a:solidFill>
                <a:latin typeface="Segoe UI" panose="020B0502040204020203" pitchFamily="34" charset="0"/>
                <a:cs typeface="Segoe UI" panose="020B0502040204020203" pitchFamily="34" charset="0"/>
              </a:rPr>
              <a:t>Dashboards were created to explore overall country rankings, overall and specific features, specific countries, and country comparisons. </a:t>
            </a:r>
          </a:p>
          <a:p>
            <a:pPr marL="0" indent="0" algn="just">
              <a:lnSpc>
                <a:spcPct val="120000"/>
              </a:lnSpc>
              <a:spcBef>
                <a:spcPts val="600"/>
              </a:spcBef>
              <a:buNone/>
            </a:pPr>
            <a:endParaRPr lang="en-US" sz="5600" b="1" dirty="0">
              <a:solidFill>
                <a:srgbClr val="0E659B"/>
              </a:solidFill>
              <a:latin typeface="Segoe UI" panose="020B0502040204020203" pitchFamily="34" charset="0"/>
              <a:cs typeface="Segoe UI" panose="020B0502040204020203" pitchFamily="34" charset="0"/>
            </a:endParaRPr>
          </a:p>
          <a:p>
            <a:pPr marL="0" indent="0" algn="just">
              <a:lnSpc>
                <a:spcPct val="120000"/>
              </a:lnSpc>
              <a:spcBef>
                <a:spcPts val="600"/>
              </a:spcBef>
              <a:buNone/>
            </a:pPr>
            <a:r>
              <a:rPr lang="en-US" sz="5600" b="1" dirty="0">
                <a:solidFill>
                  <a:srgbClr val="0E659B"/>
                </a:solidFill>
                <a:latin typeface="Segoe UI" panose="020B0502040204020203" pitchFamily="34" charset="0"/>
                <a:cs typeface="Segoe UI" panose="020B0502040204020203" pitchFamily="34" charset="0"/>
              </a:rPr>
              <a:t>Tools: </a:t>
            </a:r>
            <a:r>
              <a:rPr lang="en-US" sz="5600" dirty="0">
                <a:solidFill>
                  <a:srgbClr val="0E659B"/>
                </a:solidFill>
                <a:latin typeface="Segoe UI" panose="020B0502040204020203" pitchFamily="34" charset="0"/>
                <a:cs typeface="Segoe UI" panose="020B0502040204020203" pitchFamily="34" charset="0"/>
              </a:rPr>
              <a:t>Jupiter Notebook.</a:t>
            </a:r>
            <a:r>
              <a:rPr lang="ru-RU" sz="5600" dirty="0">
                <a:solidFill>
                  <a:srgbClr val="0E659B"/>
                </a:solidFill>
                <a:latin typeface="Segoe UI" panose="020B0502040204020203" pitchFamily="34" charset="0"/>
                <a:cs typeface="Segoe UI" panose="020B0502040204020203" pitchFamily="34" charset="0"/>
              </a:rPr>
              <a:t> </a:t>
            </a:r>
            <a:r>
              <a:rPr lang="en-US" sz="5600" u="sng" dirty="0">
                <a:solidFill>
                  <a:srgbClr val="0E659B"/>
                </a:solidFill>
                <a:latin typeface="Segoe UI" panose="020B0502040204020203" pitchFamily="34" charset="0"/>
                <a:cs typeface="Segoe UI" panose="020B0502040204020203" pitchFamily="34" charset="0"/>
              </a:rPr>
              <a:t>Python</a:t>
            </a:r>
            <a:r>
              <a:rPr lang="en-US" sz="5600" dirty="0">
                <a:solidFill>
                  <a:srgbClr val="0E659B"/>
                </a:solidFill>
                <a:latin typeface="Segoe UI" panose="020B0502040204020203" pitchFamily="34" charset="0"/>
                <a:cs typeface="Segoe UI" panose="020B0502040204020203" pitchFamily="34" charset="0"/>
              </a:rPr>
              <a:t>: Pandas, </a:t>
            </a:r>
            <a:r>
              <a:rPr lang="en-US" sz="5600" dirty="0" err="1">
                <a:solidFill>
                  <a:srgbClr val="0E659B"/>
                </a:solidFill>
                <a:latin typeface="Segoe UI" panose="020B0502040204020203" pitchFamily="34" charset="0"/>
                <a:cs typeface="Segoe UI" panose="020B0502040204020203" pitchFamily="34" charset="0"/>
              </a:rPr>
              <a:t>Numpy</a:t>
            </a:r>
            <a:r>
              <a:rPr lang="en-US" sz="5600" dirty="0">
                <a:solidFill>
                  <a:srgbClr val="0E659B"/>
                </a:solidFill>
                <a:latin typeface="Segoe UI" panose="020B0502040204020203" pitchFamily="34" charset="0"/>
                <a:cs typeface="Segoe UI" panose="020B0502040204020203" pitchFamily="34" charset="0"/>
              </a:rPr>
              <a:t>, Plotly, </a:t>
            </a:r>
            <a:r>
              <a:rPr lang="en-US" sz="5600" dirty="0" err="1">
                <a:solidFill>
                  <a:srgbClr val="0E659B"/>
                </a:solidFill>
                <a:latin typeface="Segoe UI" panose="020B0502040204020203" pitchFamily="34" charset="0"/>
                <a:cs typeface="Segoe UI" panose="020B0502040204020203" pitchFamily="34" charset="0"/>
              </a:rPr>
              <a:t>Sklearn</a:t>
            </a:r>
            <a:r>
              <a:rPr lang="en-US" sz="5600" dirty="0">
                <a:solidFill>
                  <a:srgbClr val="0E659B"/>
                </a:solidFill>
                <a:latin typeface="Segoe UI" panose="020B0502040204020203" pitchFamily="34" charset="0"/>
                <a:cs typeface="Segoe UI" panose="020B0502040204020203" pitchFamily="34" charset="0"/>
              </a:rPr>
              <a:t>. </a:t>
            </a:r>
            <a:r>
              <a:rPr lang="en-US" sz="5600" u="sng" dirty="0">
                <a:solidFill>
                  <a:srgbClr val="0E659B"/>
                </a:solidFill>
                <a:latin typeface="Segoe UI" panose="020B0502040204020203" pitchFamily="34" charset="0"/>
                <a:cs typeface="Segoe UI" panose="020B0502040204020203" pitchFamily="34" charset="0"/>
              </a:rPr>
              <a:t>Power BI</a:t>
            </a:r>
            <a:r>
              <a:rPr lang="en-US" sz="5600" dirty="0">
                <a:solidFill>
                  <a:srgbClr val="0E659B"/>
                </a:solidFill>
                <a:latin typeface="Segoe UI" panose="020B0502040204020203" pitchFamily="34" charset="0"/>
                <a:cs typeface="Segoe UI" panose="020B0502040204020203" pitchFamily="34" charset="0"/>
              </a:rPr>
              <a:t>: charts, buttons, slicers, sliders, bookmarks, selections, parameters, measures, DAX.</a:t>
            </a:r>
            <a:endParaRPr lang="ru-RU" sz="5200" dirty="0">
              <a:solidFill>
                <a:srgbClr val="0E659B"/>
              </a:solidFill>
              <a:latin typeface="Segoe UI" panose="020B0502040204020203" pitchFamily="34" charset="0"/>
              <a:cs typeface="Segoe UI" panose="020B0502040204020203" pitchFamily="34" charset="0"/>
            </a:endParaRPr>
          </a:p>
          <a:p>
            <a:pPr marL="0" indent="0" algn="just">
              <a:buNone/>
            </a:pPr>
            <a:endParaRPr lang="en-US" sz="2800" dirty="0">
              <a:solidFill>
                <a:srgbClr val="0E659B"/>
              </a:solidFill>
              <a:latin typeface="Segoe UI" panose="020B0502040204020203" pitchFamily="34" charset="0"/>
              <a:cs typeface="Segoe UI" panose="020B0502040204020203" pitchFamily="34" charset="0"/>
            </a:endParaRPr>
          </a:p>
        </p:txBody>
      </p:sp>
      <mc:AlternateContent xmlns:mc="http://schemas.openxmlformats.org/markup-compatibility/2006" xmlns:p14="http://schemas.microsoft.com/office/powerpoint/2010/main">
        <mc:Choice Requires="p14">
          <p:contentPart p14:bwMode="auto" r:id="rId3">
            <p14:nvContentPartPr>
              <p14:cNvPr id="38" name="Ink 37">
                <a:extLst>
                  <a:ext uri="{FF2B5EF4-FFF2-40B4-BE49-F238E27FC236}">
                    <a16:creationId xmlns:a16="http://schemas.microsoft.com/office/drawing/2014/main" id="{E9AC559C-C215-4676-A45B-E0EEA8A98127}"/>
                  </a:ext>
                </a:extLst>
              </p14:cNvPr>
              <p14:cNvContentPartPr/>
              <p14:nvPr/>
            </p14:nvContentPartPr>
            <p14:xfrm>
              <a:off x="7131960" y="2462616"/>
              <a:ext cx="360" cy="360"/>
            </p14:xfrm>
          </p:contentPart>
        </mc:Choice>
        <mc:Fallback xmlns="">
          <p:pic>
            <p:nvPicPr>
              <p:cNvPr id="38" name="Ink 37">
                <a:extLst>
                  <a:ext uri="{FF2B5EF4-FFF2-40B4-BE49-F238E27FC236}">
                    <a16:creationId xmlns:a16="http://schemas.microsoft.com/office/drawing/2014/main" id="{E9AC559C-C215-4676-A45B-E0EEA8A98127}"/>
                  </a:ext>
                </a:extLst>
              </p:cNvPr>
              <p:cNvPicPr/>
              <p:nvPr/>
            </p:nvPicPr>
            <p:blipFill>
              <a:blip r:embed="rId4"/>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9" name="Ink 38">
                <a:extLst>
                  <a:ext uri="{FF2B5EF4-FFF2-40B4-BE49-F238E27FC236}">
                    <a16:creationId xmlns:a16="http://schemas.microsoft.com/office/drawing/2014/main" id="{1C7D4803-17C5-4B2F-B7D4-E6094013BAE6}"/>
                  </a:ext>
                </a:extLst>
              </p14:cNvPr>
              <p14:cNvContentPartPr/>
              <p14:nvPr/>
            </p14:nvContentPartPr>
            <p14:xfrm>
              <a:off x="7131600" y="2462616"/>
              <a:ext cx="360" cy="360"/>
            </p14:xfrm>
          </p:contentPart>
        </mc:Choice>
        <mc:Fallback xmlns="">
          <p:pic>
            <p:nvPicPr>
              <p:cNvPr id="39" name="Ink 38">
                <a:extLst>
                  <a:ext uri="{FF2B5EF4-FFF2-40B4-BE49-F238E27FC236}">
                    <a16:creationId xmlns:a16="http://schemas.microsoft.com/office/drawing/2014/main" id="{1C7D4803-17C5-4B2F-B7D4-E6094013BAE6}"/>
                  </a:ext>
                </a:extLst>
              </p:cNvPr>
              <p:cNvPicPr/>
              <p:nvPr/>
            </p:nvPicPr>
            <p:blipFill>
              <a:blip r:embed="rId4"/>
              <a:stretch>
                <a:fillRect/>
              </a:stretch>
            </p:blipFill>
            <p:spPr>
              <a:xfrm>
                <a:off x="704160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0" name="Ink 39">
                <a:extLst>
                  <a:ext uri="{FF2B5EF4-FFF2-40B4-BE49-F238E27FC236}">
                    <a16:creationId xmlns:a16="http://schemas.microsoft.com/office/drawing/2014/main" id="{F2B9EDD9-8AFE-4BF7-8EA8-C72B4A3D6896}"/>
                  </a:ext>
                </a:extLst>
              </p14:cNvPr>
              <p14:cNvContentPartPr/>
              <p14:nvPr/>
            </p14:nvContentPartPr>
            <p14:xfrm>
              <a:off x="6644160" y="4559256"/>
              <a:ext cx="360" cy="360"/>
            </p14:xfrm>
          </p:contentPart>
        </mc:Choice>
        <mc:Fallback xmlns="">
          <p:pic>
            <p:nvPicPr>
              <p:cNvPr id="40" name="Ink 39">
                <a:extLst>
                  <a:ext uri="{FF2B5EF4-FFF2-40B4-BE49-F238E27FC236}">
                    <a16:creationId xmlns:a16="http://schemas.microsoft.com/office/drawing/2014/main" id="{F2B9EDD9-8AFE-4BF7-8EA8-C72B4A3D6896}"/>
                  </a:ext>
                </a:extLst>
              </p:cNvPr>
              <p:cNvPicPr/>
              <p:nvPr/>
            </p:nvPicPr>
            <p:blipFill>
              <a:blip r:embed="rId4"/>
              <a:stretch>
                <a:fillRect/>
              </a:stretch>
            </p:blipFill>
            <p:spPr>
              <a:xfrm>
                <a:off x="6554160" y="4379256"/>
                <a:ext cx="180000" cy="360000"/>
              </a:xfrm>
              <a:prstGeom prst="rect">
                <a:avLst/>
              </a:prstGeom>
            </p:spPr>
          </p:pic>
        </mc:Fallback>
      </mc:AlternateContent>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lang="en-US" sz="4000" b="1" dirty="0">
                <a:solidFill>
                  <a:srgbClr val="0E659B"/>
                </a:solidFill>
                <a:latin typeface="Segoe UI" panose="020B0502040204020203" pitchFamily="34" charset="0"/>
                <a:ea typeface="+mn-ea"/>
                <a:cs typeface="Segoe UI" panose="020B0502040204020203" pitchFamily="34" charset="0"/>
              </a:rPr>
              <a:t>METHODOLOGY</a:t>
            </a:r>
            <a:endParaRPr lang="ru-RU" sz="2000" b="1" dirty="0">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32CEE65B-9A09-45A1-BB55-5B68DDDD4E1E}"/>
              </a:ext>
            </a:extLst>
          </p:cNvPr>
          <p:cNvPicPr>
            <a:picLocks noChangeAspect="1"/>
          </p:cNvPicPr>
          <p:nvPr/>
        </p:nvPicPr>
        <p:blipFill>
          <a:blip r:embed="rId7"/>
          <a:stretch>
            <a:fillRect/>
          </a:stretch>
        </p:blipFill>
        <p:spPr>
          <a:xfrm>
            <a:off x="994299" y="2209800"/>
            <a:ext cx="3395134" cy="3383273"/>
          </a:xfrm>
          <a:prstGeom prst="rect">
            <a:avLst/>
          </a:prstGeom>
        </p:spPr>
      </p:pic>
      <p:sp>
        <p:nvSpPr>
          <p:cNvPr id="12" name="TextBox 11">
            <a:extLst>
              <a:ext uri="{FF2B5EF4-FFF2-40B4-BE49-F238E27FC236}">
                <a16:creationId xmlns:a16="http://schemas.microsoft.com/office/drawing/2014/main" id="{1071C663-211C-4E23-A8F8-D41C238EB454}"/>
              </a:ext>
            </a:extLst>
          </p:cNvPr>
          <p:cNvSpPr txBox="1"/>
          <p:nvPr/>
        </p:nvSpPr>
        <p:spPr>
          <a:xfrm>
            <a:off x="983974" y="6439179"/>
            <a:ext cx="5157438" cy="276999"/>
          </a:xfrm>
          <a:prstGeom prst="rect">
            <a:avLst/>
          </a:prstGeom>
          <a:noFill/>
        </p:spPr>
        <p:txBody>
          <a:bodyPr wrap="none" rtlCol="0">
            <a:spAutoFit/>
          </a:bodyPr>
          <a:lstStyle/>
          <a:p>
            <a:r>
              <a:rPr lang="en-US" sz="1200" dirty="0">
                <a:solidFill>
                  <a:srgbClr val="0E659B"/>
                </a:solidFill>
                <a:latin typeface="Segoe UI" panose="020B0502040204020203" pitchFamily="34" charset="0"/>
                <a:cs typeface="Segoe UI" panose="020B0502040204020203" pitchFamily="34" charset="0"/>
              </a:rPr>
              <a:t>*OCED -</a:t>
            </a:r>
            <a:r>
              <a:rPr lang="ru-RU" sz="1200" dirty="0">
                <a:solidFill>
                  <a:srgbClr val="0E659B"/>
                </a:solidFill>
                <a:latin typeface="Segoe UI" panose="020B0502040204020203" pitchFamily="34" charset="0"/>
                <a:cs typeface="Segoe UI" panose="020B0502040204020203" pitchFamily="34" charset="0"/>
              </a:rPr>
              <a:t> </a:t>
            </a:r>
            <a:r>
              <a:rPr lang="en-US" sz="1200" dirty="0">
                <a:solidFill>
                  <a:srgbClr val="0E659B"/>
                </a:solidFill>
                <a:latin typeface="Segoe UI" panose="020B0502040204020203" pitchFamily="34" charset="0"/>
                <a:cs typeface="Segoe UI" panose="020B0502040204020203" pitchFamily="34" charset="0"/>
                <a:hlinkClick r:id="rId8"/>
              </a:rPr>
              <a:t>The Organization for Economic Co-operation and Development</a:t>
            </a:r>
            <a:r>
              <a:rPr lang="en-US" sz="1200" dirty="0">
                <a:solidFill>
                  <a:srgbClr val="0E659B"/>
                </a:solidFill>
                <a:latin typeface="Segoe UI" panose="020B0502040204020203" pitchFamily="34" charset="0"/>
                <a:cs typeface="Segoe UI" panose="020B0502040204020203" pitchFamily="34" charset="0"/>
              </a:rPr>
              <a:t>.</a:t>
            </a:r>
            <a:endParaRPr lang="ru-RU" sz="1200" dirty="0">
              <a:solidFill>
                <a:srgbClr val="0E659B"/>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15053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p:sp>
        <p:nvSpPr>
          <p:cNvPr id="37" name="Subtitle 2">
            <a:extLst>
              <a:ext uri="{FF2B5EF4-FFF2-40B4-BE49-F238E27FC236}">
                <a16:creationId xmlns:a16="http://schemas.microsoft.com/office/drawing/2014/main" id="{E561CC4F-5DC8-4451-8929-AB06F53B5D52}"/>
              </a:ext>
            </a:extLst>
          </p:cNvPr>
          <p:cNvSpPr txBox="1">
            <a:spLocks/>
          </p:cNvSpPr>
          <p:nvPr/>
        </p:nvSpPr>
        <p:spPr>
          <a:xfrm>
            <a:off x="990601" y="2209802"/>
            <a:ext cx="10206742" cy="41147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00000"/>
              </a:lnSpc>
              <a:buNone/>
            </a:pPr>
            <a:endParaRPr lang="en-US" sz="800" dirty="0">
              <a:solidFill>
                <a:srgbClr val="0E659B"/>
              </a:solidFill>
              <a:latin typeface="Segoe UI" panose="020B0502040204020203" pitchFamily="34" charset="0"/>
              <a:cs typeface="Segoe UI" panose="020B0502040204020203" pitchFamily="34" charset="0"/>
            </a:endParaRPr>
          </a:p>
          <a:p>
            <a:pPr algn="just">
              <a:lnSpc>
                <a:spcPct val="100000"/>
              </a:lnSpc>
            </a:pPr>
            <a:r>
              <a:rPr lang="en-US" sz="1400" dirty="0">
                <a:solidFill>
                  <a:srgbClr val="0E659B"/>
                </a:solidFill>
                <a:latin typeface="Segoe UI" panose="020B0502040204020203" pitchFamily="34" charset="0"/>
                <a:cs typeface="Segoe UI" panose="020B0502040204020203" pitchFamily="34" charset="0"/>
              </a:rPr>
              <a:t>For this research, specific indicators of a country's development were selected from the OECD's "How's Life?" study, which allows for clear comparisons of the main spheres of societal life and has been formulated by the OECD as the </a:t>
            </a:r>
            <a:r>
              <a:rPr lang="en-US" sz="1400" b="1" dirty="0">
                <a:solidFill>
                  <a:srgbClr val="0E659B"/>
                </a:solidFill>
                <a:latin typeface="Segoe UI" panose="020B0502040204020203" pitchFamily="34" charset="0"/>
                <a:cs typeface="Segoe UI" panose="020B0502040204020203" pitchFamily="34" charset="0"/>
              </a:rPr>
              <a:t>"Better Life Index“</a:t>
            </a:r>
            <a:r>
              <a:rPr lang="en-US" sz="1400" dirty="0">
                <a:solidFill>
                  <a:srgbClr val="0E659B"/>
                </a:solidFill>
                <a:latin typeface="Segoe UI" panose="020B0502040204020203" pitchFamily="34" charset="0"/>
                <a:cs typeface="Segoe UI" panose="020B0502040204020203" pitchFamily="34" charset="0"/>
              </a:rPr>
              <a:t>. These indicators form the basis of our research and have been grouped by the OECD into the following categories: 'Housing', 'Income', 'Jobs', 'Community', 'Education', 'Environment', 'Civic engagement’, 'Health', 'Life satisfaction', 'Safety', and 'Work-life balance’. Countries are compared based on these categories.</a:t>
            </a:r>
            <a:r>
              <a:rPr lang="ru-RU" sz="1400" dirty="0">
                <a:solidFill>
                  <a:srgbClr val="0E659B"/>
                </a:solidFill>
                <a:latin typeface="Segoe UI" panose="020B0502040204020203" pitchFamily="34" charset="0"/>
                <a:cs typeface="Segoe UI" panose="020B0502040204020203" pitchFamily="34" charset="0"/>
              </a:rPr>
              <a:t> </a:t>
            </a:r>
            <a:r>
              <a:rPr lang="en-US" sz="1400" dirty="0">
                <a:solidFill>
                  <a:srgbClr val="0E659B"/>
                </a:solidFill>
                <a:latin typeface="Segoe UI" panose="020B0502040204020203" pitchFamily="34" charset="0"/>
                <a:cs typeface="Segoe UI" panose="020B0502040204020203" pitchFamily="34" charset="0"/>
              </a:rPr>
              <a:t>More information about these categories, including the specific indicators, can be found </a:t>
            </a:r>
            <a:r>
              <a:rPr lang="en-US" sz="1400" b="1" dirty="0">
                <a:solidFill>
                  <a:srgbClr val="0E659B"/>
                </a:solidFill>
                <a:highlight>
                  <a:srgbClr val="FFFF00"/>
                </a:highlight>
                <a:latin typeface="Segoe UI" panose="020B0502040204020203" pitchFamily="34" charset="0"/>
                <a:cs typeface="Segoe UI" panose="020B0502040204020203" pitchFamily="34" charset="0"/>
              </a:rPr>
              <a:t>here</a:t>
            </a:r>
            <a:r>
              <a:rPr lang="en-US" sz="1400" b="1" dirty="0">
                <a:solidFill>
                  <a:srgbClr val="0E659B"/>
                </a:solidFill>
                <a:latin typeface="Segoe UI" panose="020B0502040204020203" pitchFamily="34" charset="0"/>
                <a:cs typeface="Segoe UI" panose="020B0502040204020203" pitchFamily="34" charset="0"/>
              </a:rPr>
              <a:t>.</a:t>
            </a:r>
            <a:endParaRPr lang="ru-RU" sz="1400" b="1" dirty="0">
              <a:solidFill>
                <a:srgbClr val="0E659B"/>
              </a:solidFill>
              <a:latin typeface="Segoe UI" panose="020B0502040204020203" pitchFamily="34" charset="0"/>
              <a:cs typeface="Segoe UI" panose="020B0502040204020203" pitchFamily="34" charset="0"/>
            </a:endParaRPr>
          </a:p>
          <a:p>
            <a:pPr algn="just">
              <a:lnSpc>
                <a:spcPct val="100000"/>
              </a:lnSpc>
            </a:pPr>
            <a:r>
              <a:rPr lang="en-US" sz="1400" dirty="0">
                <a:solidFill>
                  <a:srgbClr val="0E659B"/>
                </a:solidFill>
                <a:latin typeface="Segoe UI" panose="020B0502040204020203" pitchFamily="34" charset="0"/>
                <a:cs typeface="Segoe UI" panose="020B0502040204020203" pitchFamily="34" charset="0"/>
              </a:rPr>
              <a:t>The dataset containing the Better Life Index data has been loaded as a .csv file at this </a:t>
            </a:r>
            <a:r>
              <a:rPr lang="en-US" sz="1400" b="1" dirty="0">
                <a:solidFill>
                  <a:srgbClr val="0E659B"/>
                </a:solidFill>
                <a:latin typeface="Segoe UI" panose="020B0502040204020203" pitchFamily="34" charset="0"/>
                <a:cs typeface="Segoe UI" panose="020B0502040204020203" pitchFamily="34" charset="0"/>
                <a:hlinkClick r:id="rId2">
                  <a:extLst>
                    <a:ext uri="{A12FA001-AC4F-418D-AE19-62706E023703}">
                      <ahyp:hlinkClr xmlns:ahyp="http://schemas.microsoft.com/office/drawing/2018/hyperlinkcolor" val="tx"/>
                    </a:ext>
                  </a:extLst>
                </a:hlinkClick>
              </a:rPr>
              <a:t>link</a:t>
            </a:r>
            <a:r>
              <a:rPr lang="en-US" sz="1400" b="1" dirty="0">
                <a:solidFill>
                  <a:srgbClr val="0E659B"/>
                </a:solidFill>
                <a:latin typeface="Segoe UI" panose="020B0502040204020203" pitchFamily="34" charset="0"/>
                <a:cs typeface="Segoe UI" panose="020B0502040204020203" pitchFamily="34" charset="0"/>
              </a:rPr>
              <a:t>.</a:t>
            </a:r>
          </a:p>
          <a:p>
            <a:pPr algn="just">
              <a:lnSpc>
                <a:spcPct val="100000"/>
              </a:lnSpc>
            </a:pPr>
            <a:r>
              <a:rPr lang="en-US" sz="1400" b="1" dirty="0">
                <a:solidFill>
                  <a:srgbClr val="0E659B"/>
                </a:solidFill>
                <a:latin typeface="Segoe UI" panose="020B0502040204020203" pitchFamily="34" charset="0"/>
                <a:cs typeface="Segoe UI" panose="020B0502040204020203" pitchFamily="34" charset="0"/>
              </a:rPr>
              <a:t>The ranking includes countries </a:t>
            </a:r>
            <a:r>
              <a:rPr lang="en-US" sz="1400" dirty="0">
                <a:solidFill>
                  <a:srgbClr val="0E659B"/>
                </a:solidFill>
                <a:latin typeface="Segoe UI" panose="020B0502040204020203" pitchFamily="34" charset="0"/>
                <a:cs typeface="Segoe UI" panose="020B0502040204020203" pitchFamily="34" charset="0"/>
              </a:rPr>
              <a:t>that are members of the OECD or OECD partner countries: Australia, Austria, Belgium, Brazil, Canada, Chile, Colombia, Costa Rica, Czech Republic, Denmark, Estonia, Finland, France, Germany, Greece, Hungary, Iceland, Ireland, Israel, Italy, Japan, Korea, Latvia, Lithuania, Luxembourg, Mexico, Netherlands, New Zealand, Norway, Poland, Portugal, Russia, Slovak Republic, Slovenia, South Africa, Spain, Sweden, Switzerland, </a:t>
            </a:r>
            <a:r>
              <a:rPr lang="en-US" sz="1400" dirty="0">
                <a:solidFill>
                  <a:srgbClr val="0E659B"/>
                </a:solidFill>
                <a:latin typeface="Segoe UI" panose="020B0502040204020203" pitchFamily="34" charset="0"/>
                <a:ea typeface="+mn-ea"/>
                <a:cs typeface="Segoe UI" panose="020B0502040204020203" pitchFamily="34" charset="0"/>
              </a:rPr>
              <a:t>Turkey</a:t>
            </a:r>
            <a:r>
              <a:rPr lang="en-US" sz="1400" dirty="0">
                <a:solidFill>
                  <a:srgbClr val="0E659B"/>
                </a:solidFill>
                <a:latin typeface="Segoe UI" panose="020B0502040204020203" pitchFamily="34" charset="0"/>
                <a:cs typeface="Segoe UI" panose="020B0502040204020203" pitchFamily="34" charset="0"/>
              </a:rPr>
              <a:t>, United Kingdom, United States.</a:t>
            </a:r>
            <a:endParaRPr lang="en-US" sz="1400" b="1" dirty="0">
              <a:solidFill>
                <a:srgbClr val="0E659B"/>
              </a:solidFill>
              <a:latin typeface="Segoe UI" panose="020B0502040204020203" pitchFamily="34" charset="0"/>
              <a:cs typeface="Segoe UI" panose="020B0502040204020203" pitchFamily="34" charset="0"/>
            </a:endParaRPr>
          </a:p>
          <a:p>
            <a:pPr algn="just">
              <a:lnSpc>
                <a:spcPct val="100000"/>
              </a:lnSpc>
            </a:pPr>
            <a:r>
              <a:rPr lang="en-US" sz="1400" dirty="0">
                <a:solidFill>
                  <a:srgbClr val="0E659B"/>
                </a:solidFill>
                <a:latin typeface="Segoe UI" panose="020B0502040204020203" pitchFamily="34" charset="0"/>
                <a:cs typeface="Segoe UI" panose="020B0502040204020203" pitchFamily="34" charset="0"/>
              </a:rPr>
              <a:t>For ease of further manipulation, the dataset has been imported into a </a:t>
            </a:r>
            <a:r>
              <a:rPr lang="en-US" sz="1400" dirty="0" err="1">
                <a:solidFill>
                  <a:srgbClr val="0E659B"/>
                </a:solidFill>
                <a:latin typeface="Segoe UI" panose="020B0502040204020203" pitchFamily="34" charset="0"/>
                <a:cs typeface="Segoe UI" panose="020B0502040204020203" pitchFamily="34" charset="0"/>
              </a:rPr>
              <a:t>Jupyter</a:t>
            </a:r>
            <a:r>
              <a:rPr lang="en-US" sz="1400" dirty="0">
                <a:solidFill>
                  <a:srgbClr val="0E659B"/>
                </a:solidFill>
                <a:latin typeface="Segoe UI" panose="020B0502040204020203" pitchFamily="34" charset="0"/>
                <a:cs typeface="Segoe UI" panose="020B0502040204020203" pitchFamily="34" charset="0"/>
              </a:rPr>
              <a:t> Notebook and transformed into a </a:t>
            </a:r>
            <a:r>
              <a:rPr lang="en-US" sz="1400" b="1" dirty="0">
                <a:solidFill>
                  <a:srgbClr val="0E659B"/>
                </a:solidFill>
                <a:latin typeface="Segoe UI" panose="020B0502040204020203" pitchFamily="34" charset="0"/>
                <a:cs typeface="Segoe UI" panose="020B0502040204020203" pitchFamily="34" charset="0"/>
              </a:rPr>
              <a:t>Pandas </a:t>
            </a:r>
            <a:r>
              <a:rPr lang="en-US" sz="1400" b="1" dirty="0" err="1">
                <a:solidFill>
                  <a:srgbClr val="0E659B"/>
                </a:solidFill>
                <a:latin typeface="Segoe UI" panose="020B0502040204020203" pitchFamily="34" charset="0"/>
                <a:cs typeface="Segoe UI" panose="020B0502040204020203" pitchFamily="34" charset="0"/>
              </a:rPr>
              <a:t>dataframe</a:t>
            </a:r>
            <a:r>
              <a:rPr lang="en-US" sz="1400" dirty="0">
                <a:solidFill>
                  <a:srgbClr val="0E659B"/>
                </a:solidFill>
                <a:latin typeface="Segoe UI" panose="020B0502040204020203" pitchFamily="34" charset="0"/>
                <a:cs typeface="Segoe UI" panose="020B0502040204020203" pitchFamily="34" charset="0"/>
              </a:rPr>
              <a:t>.</a:t>
            </a:r>
          </a:p>
          <a:p>
            <a:pPr marL="0" indent="0" algn="just">
              <a:lnSpc>
                <a:spcPct val="100000"/>
              </a:lnSpc>
              <a:buNone/>
            </a:pPr>
            <a:r>
              <a:rPr lang="en-US" sz="1400" b="1" dirty="0">
                <a:solidFill>
                  <a:srgbClr val="0E659B"/>
                </a:solidFill>
                <a:latin typeface="Segoe UI" panose="020B0502040204020203" pitchFamily="34" charset="0"/>
                <a:cs typeface="Segoe UI" panose="020B0502040204020203" pitchFamily="34" charset="0"/>
              </a:rPr>
              <a:t>Tools: </a:t>
            </a:r>
            <a:r>
              <a:rPr lang="en-US" sz="1400" dirty="0" err="1">
                <a:solidFill>
                  <a:srgbClr val="0E659B"/>
                </a:solidFill>
                <a:latin typeface="Segoe UI" panose="020B0502040204020203" pitchFamily="34" charset="0"/>
                <a:cs typeface="Segoe UI" panose="020B0502040204020203" pitchFamily="34" charset="0"/>
              </a:rPr>
              <a:t>Jupyter</a:t>
            </a:r>
            <a:r>
              <a:rPr lang="en-US" sz="1400" dirty="0">
                <a:solidFill>
                  <a:srgbClr val="0E659B"/>
                </a:solidFill>
                <a:latin typeface="Segoe UI" panose="020B0502040204020203" pitchFamily="34" charset="0"/>
                <a:cs typeface="Segoe UI" panose="020B0502040204020203" pitchFamily="34" charset="0"/>
              </a:rPr>
              <a:t> Notebook. Python: </a:t>
            </a:r>
            <a:r>
              <a:rPr lang="en-US" sz="1400" u="sng" dirty="0">
                <a:solidFill>
                  <a:srgbClr val="0E659B"/>
                </a:solidFill>
                <a:latin typeface="Segoe UI" panose="020B0502040204020203" pitchFamily="34" charset="0"/>
                <a:cs typeface="Segoe UI" panose="020B0502040204020203" pitchFamily="34" charset="0"/>
              </a:rPr>
              <a:t>Pandas</a:t>
            </a:r>
            <a:r>
              <a:rPr lang="en-US" sz="1400" dirty="0">
                <a:solidFill>
                  <a:srgbClr val="0E659B"/>
                </a:solidFill>
                <a:latin typeface="Segoe UI" panose="020B0502040204020203" pitchFamily="34" charset="0"/>
                <a:cs typeface="Segoe UI" panose="020B0502040204020203" pitchFamily="34" charset="0"/>
              </a:rPr>
              <a:t>: .</a:t>
            </a:r>
            <a:r>
              <a:rPr lang="en-US" sz="1400" dirty="0" err="1">
                <a:solidFill>
                  <a:srgbClr val="0E659B"/>
                </a:solidFill>
                <a:latin typeface="Segoe UI" panose="020B0502040204020203" pitchFamily="34" charset="0"/>
                <a:cs typeface="Segoe UI" panose="020B0502040204020203" pitchFamily="34" charset="0"/>
              </a:rPr>
              <a:t>read_csv</a:t>
            </a:r>
            <a:r>
              <a:rPr lang="en-US" sz="1400" dirty="0">
                <a:solidFill>
                  <a:srgbClr val="0E659B"/>
                </a:solidFill>
                <a:latin typeface="Segoe UI" panose="020B0502040204020203" pitchFamily="34" charset="0"/>
                <a:cs typeface="Segoe UI" panose="020B0502040204020203" pitchFamily="34" charset="0"/>
              </a:rPr>
              <a:t>().</a:t>
            </a:r>
            <a:endParaRPr lang="en-US" sz="1400" b="1" dirty="0">
              <a:solidFill>
                <a:srgbClr val="0E659B"/>
              </a:solidFill>
              <a:latin typeface="Segoe UI" panose="020B0502040204020203" pitchFamily="34" charset="0"/>
              <a:cs typeface="Segoe UI" panose="020B0502040204020203" pitchFamily="34" charset="0"/>
            </a:endParaRPr>
          </a:p>
        </p:txBody>
      </p:sp>
      <mc:AlternateContent xmlns:mc="http://schemas.openxmlformats.org/markup-compatibility/2006" xmlns:p14="http://schemas.microsoft.com/office/powerpoint/2010/main">
        <mc:Choice Requires="p14">
          <p:contentPart p14:bwMode="auto" r:id="rId3">
            <p14:nvContentPartPr>
              <p14:cNvPr id="38" name="Ink 37">
                <a:extLst>
                  <a:ext uri="{FF2B5EF4-FFF2-40B4-BE49-F238E27FC236}">
                    <a16:creationId xmlns:a16="http://schemas.microsoft.com/office/drawing/2014/main" id="{E9AC559C-C215-4676-A45B-E0EEA8A98127}"/>
                  </a:ext>
                </a:extLst>
              </p14:cNvPr>
              <p14:cNvContentPartPr/>
              <p14:nvPr/>
            </p14:nvContentPartPr>
            <p14:xfrm>
              <a:off x="7131960" y="2462616"/>
              <a:ext cx="360" cy="360"/>
            </p14:xfrm>
          </p:contentPart>
        </mc:Choice>
        <mc:Fallback xmlns="">
          <p:pic>
            <p:nvPicPr>
              <p:cNvPr id="38" name="Ink 37">
                <a:extLst>
                  <a:ext uri="{FF2B5EF4-FFF2-40B4-BE49-F238E27FC236}">
                    <a16:creationId xmlns:a16="http://schemas.microsoft.com/office/drawing/2014/main" id="{E9AC559C-C215-4676-A45B-E0EEA8A98127}"/>
                  </a:ext>
                </a:extLst>
              </p:cNvPr>
              <p:cNvPicPr/>
              <p:nvPr/>
            </p:nvPicPr>
            <p:blipFill>
              <a:blip r:embed="rId4"/>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9" name="Ink 38">
                <a:extLst>
                  <a:ext uri="{FF2B5EF4-FFF2-40B4-BE49-F238E27FC236}">
                    <a16:creationId xmlns:a16="http://schemas.microsoft.com/office/drawing/2014/main" id="{1C7D4803-17C5-4B2F-B7D4-E6094013BAE6}"/>
                  </a:ext>
                </a:extLst>
              </p14:cNvPr>
              <p14:cNvContentPartPr/>
              <p14:nvPr/>
            </p14:nvContentPartPr>
            <p14:xfrm>
              <a:off x="7131600" y="2462616"/>
              <a:ext cx="360" cy="360"/>
            </p14:xfrm>
          </p:contentPart>
        </mc:Choice>
        <mc:Fallback xmlns="">
          <p:pic>
            <p:nvPicPr>
              <p:cNvPr id="39" name="Ink 38">
                <a:extLst>
                  <a:ext uri="{FF2B5EF4-FFF2-40B4-BE49-F238E27FC236}">
                    <a16:creationId xmlns:a16="http://schemas.microsoft.com/office/drawing/2014/main" id="{1C7D4803-17C5-4B2F-B7D4-E6094013BAE6}"/>
                  </a:ext>
                </a:extLst>
              </p:cNvPr>
              <p:cNvPicPr/>
              <p:nvPr/>
            </p:nvPicPr>
            <p:blipFill>
              <a:blip r:embed="rId4"/>
              <a:stretch>
                <a:fillRect/>
              </a:stretch>
            </p:blipFill>
            <p:spPr>
              <a:xfrm>
                <a:off x="704160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0" name="Ink 39">
                <a:extLst>
                  <a:ext uri="{FF2B5EF4-FFF2-40B4-BE49-F238E27FC236}">
                    <a16:creationId xmlns:a16="http://schemas.microsoft.com/office/drawing/2014/main" id="{F2B9EDD9-8AFE-4BF7-8EA8-C72B4A3D6896}"/>
                  </a:ext>
                </a:extLst>
              </p14:cNvPr>
              <p14:cNvContentPartPr/>
              <p14:nvPr/>
            </p14:nvContentPartPr>
            <p14:xfrm>
              <a:off x="6644160" y="4559256"/>
              <a:ext cx="360" cy="360"/>
            </p14:xfrm>
          </p:contentPart>
        </mc:Choice>
        <mc:Fallback xmlns="">
          <p:pic>
            <p:nvPicPr>
              <p:cNvPr id="40" name="Ink 39">
                <a:extLst>
                  <a:ext uri="{FF2B5EF4-FFF2-40B4-BE49-F238E27FC236}">
                    <a16:creationId xmlns:a16="http://schemas.microsoft.com/office/drawing/2014/main" id="{F2B9EDD9-8AFE-4BF7-8EA8-C72B4A3D6896}"/>
                  </a:ext>
                </a:extLst>
              </p:cNvPr>
              <p:cNvPicPr/>
              <p:nvPr/>
            </p:nvPicPr>
            <p:blipFill>
              <a:blip r:embed="rId4"/>
              <a:stretch>
                <a:fillRect/>
              </a:stretch>
            </p:blipFill>
            <p:spPr>
              <a:xfrm>
                <a:off x="6554160" y="4379256"/>
                <a:ext cx="180000" cy="360000"/>
              </a:xfrm>
              <a:prstGeom prst="rect">
                <a:avLst/>
              </a:prstGeom>
            </p:spPr>
          </p:pic>
        </mc:Fallback>
      </mc:AlternateContent>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lang="en-US" sz="4000" b="1" dirty="0">
                <a:solidFill>
                  <a:srgbClr val="0E659B"/>
                </a:solidFill>
                <a:latin typeface="Segoe UI" panose="020B0502040204020203" pitchFamily="34" charset="0"/>
                <a:ea typeface="+mn-ea"/>
                <a:cs typeface="Segoe UI" panose="020B0502040204020203" pitchFamily="34" charset="0"/>
              </a:rPr>
              <a:t>METHODOLOGY</a:t>
            </a:r>
            <a:r>
              <a:rPr lang="ru-RU" sz="4000" b="1" dirty="0">
                <a:solidFill>
                  <a:srgbClr val="0E659B"/>
                </a:solidFill>
                <a:latin typeface="Segoe UI" panose="020B0502040204020203" pitchFamily="34" charset="0"/>
                <a:ea typeface="+mn-ea"/>
                <a:cs typeface="Segoe UI" panose="020B0502040204020203" pitchFamily="34" charset="0"/>
              </a:rPr>
              <a:t> </a:t>
            </a:r>
            <a:r>
              <a:rPr kumimoji="0" lang="en-US" sz="2000" b="1"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in detail</a:t>
            </a:r>
            <a:endParaRPr lang="ru-RU" sz="2000" b="1" dirty="0">
              <a:solidFill>
                <a:srgbClr val="0E659B"/>
              </a:solidFill>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CE9635FC-099E-46F9-927A-725F34C2E010}"/>
              </a:ext>
            </a:extLst>
          </p:cNvPr>
          <p:cNvSpPr txBox="1"/>
          <p:nvPr/>
        </p:nvSpPr>
        <p:spPr>
          <a:xfrm>
            <a:off x="990600" y="6374524"/>
            <a:ext cx="9469515" cy="276999"/>
          </a:xfrm>
          <a:prstGeom prst="rect">
            <a:avLst/>
          </a:prstGeom>
          <a:noFill/>
        </p:spPr>
        <p:txBody>
          <a:bodyPr wrap="none" rtlCol="0">
            <a:spAutoFit/>
          </a:bodyPr>
          <a:lstStyle/>
          <a:p>
            <a:r>
              <a:rPr lang="ru-RU" sz="1200" dirty="0">
                <a:solidFill>
                  <a:srgbClr val="0E659B"/>
                </a:solidFill>
                <a:latin typeface="Segoe UI" panose="020B0502040204020203" pitchFamily="34" charset="0"/>
                <a:cs typeface="Segoe UI" panose="020B0502040204020203" pitchFamily="34" charset="0"/>
              </a:rPr>
              <a:t>*</a:t>
            </a:r>
            <a:r>
              <a:rPr lang="en-US" sz="1200" dirty="0">
                <a:solidFill>
                  <a:srgbClr val="0E659B"/>
                </a:solidFill>
                <a:latin typeface="Segoe UI" panose="020B0502040204020203" pitchFamily="34" charset="0"/>
                <a:cs typeface="Segoe UI" panose="020B0502040204020203" pitchFamily="34" charset="0"/>
              </a:rPr>
              <a:t>For more detailed information, including the code and graphs, please refer to the </a:t>
            </a:r>
            <a:r>
              <a:rPr lang="en-US" sz="1200" dirty="0" err="1">
                <a:solidFill>
                  <a:srgbClr val="0E659B"/>
                </a:solidFill>
                <a:latin typeface="Segoe UI" panose="020B0502040204020203" pitchFamily="34" charset="0"/>
                <a:cs typeface="Segoe UI" panose="020B0502040204020203" pitchFamily="34" charset="0"/>
              </a:rPr>
              <a:t>Jupyter</a:t>
            </a:r>
            <a:r>
              <a:rPr lang="en-US" sz="1200" dirty="0">
                <a:solidFill>
                  <a:srgbClr val="0E659B"/>
                </a:solidFill>
                <a:latin typeface="Segoe UI" panose="020B0502040204020203" pitchFamily="34" charset="0"/>
                <a:cs typeface="Segoe UI" panose="020B0502040204020203" pitchFamily="34" charset="0"/>
              </a:rPr>
              <a:t> Notebook. Available in </a:t>
            </a:r>
            <a:r>
              <a:rPr lang="en-US" sz="1200" dirty="0">
                <a:solidFill>
                  <a:srgbClr val="0E659B"/>
                </a:solidFill>
                <a:highlight>
                  <a:srgbClr val="FFFF00"/>
                </a:highlight>
                <a:latin typeface="Segoe UI" panose="020B0502040204020203" pitchFamily="34" charset="0"/>
                <a:cs typeface="Segoe UI" panose="020B0502040204020203" pitchFamily="34" charset="0"/>
              </a:rPr>
              <a:t>.</a:t>
            </a:r>
            <a:r>
              <a:rPr lang="en-US" sz="1200" dirty="0" err="1">
                <a:solidFill>
                  <a:srgbClr val="0E659B"/>
                </a:solidFill>
                <a:highlight>
                  <a:srgbClr val="FFFF00"/>
                </a:highlight>
                <a:latin typeface="Segoe UI" panose="020B0502040204020203" pitchFamily="34" charset="0"/>
                <a:cs typeface="Segoe UI" panose="020B0502040204020203" pitchFamily="34" charset="0"/>
              </a:rPr>
              <a:t>ipynb</a:t>
            </a:r>
            <a:r>
              <a:rPr lang="en-US" sz="1200" dirty="0">
                <a:solidFill>
                  <a:srgbClr val="0E659B"/>
                </a:solidFill>
                <a:highlight>
                  <a:srgbClr val="FFFF00"/>
                </a:highlight>
                <a:latin typeface="Segoe UI" panose="020B0502040204020203" pitchFamily="34" charset="0"/>
                <a:cs typeface="Segoe UI" panose="020B0502040204020203" pitchFamily="34" charset="0"/>
              </a:rPr>
              <a:t> and .pdf </a:t>
            </a:r>
            <a:r>
              <a:rPr lang="en-US" sz="1200" dirty="0">
                <a:solidFill>
                  <a:srgbClr val="0E659B"/>
                </a:solidFill>
                <a:latin typeface="Segoe UI" panose="020B0502040204020203" pitchFamily="34" charset="0"/>
                <a:cs typeface="Segoe UI" panose="020B0502040204020203" pitchFamily="34" charset="0"/>
              </a:rPr>
              <a:t>formats.</a:t>
            </a:r>
            <a:endParaRPr lang="ru-RU" sz="1200" dirty="0">
              <a:solidFill>
                <a:srgbClr val="0E659B"/>
              </a:solidFill>
              <a:latin typeface="Segoe UI" panose="020B0502040204020203" pitchFamily="34" charset="0"/>
              <a:cs typeface="Segoe UI" panose="020B0502040204020203" pitchFamily="34" charset="0"/>
            </a:endParaRPr>
          </a:p>
        </p:txBody>
      </p:sp>
      <p:sp>
        <p:nvSpPr>
          <p:cNvPr id="10" name="Title 45">
            <a:extLst>
              <a:ext uri="{FF2B5EF4-FFF2-40B4-BE49-F238E27FC236}">
                <a16:creationId xmlns:a16="http://schemas.microsoft.com/office/drawing/2014/main" id="{248ABF08-06B2-4C3A-80F5-7FA4592948EC}"/>
              </a:ext>
            </a:extLst>
          </p:cNvPr>
          <p:cNvSpPr txBox="1">
            <a:spLocks/>
          </p:cNvSpPr>
          <p:nvPr/>
        </p:nvSpPr>
        <p:spPr>
          <a:xfrm rot="10800000" flipV="1">
            <a:off x="988142" y="1600193"/>
            <a:ext cx="10212898" cy="609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indent="0" algn="just">
              <a:lnSpc>
                <a:spcPct val="120000"/>
              </a:lnSpc>
              <a:buNone/>
            </a:pPr>
            <a:r>
              <a:rPr lang="en-US" sz="2000" dirty="0">
                <a:solidFill>
                  <a:srgbClr val="0E659B"/>
                </a:solidFill>
                <a:latin typeface="Segoe UI" panose="020B0502040204020203" pitchFamily="34" charset="0"/>
                <a:cs typeface="Segoe UI" panose="020B0502040204020203" pitchFamily="34" charset="0"/>
              </a:rPr>
              <a:t>Data Collection:</a:t>
            </a:r>
            <a:r>
              <a:rPr lang="ru-RU" sz="2000" dirty="0">
                <a:solidFill>
                  <a:srgbClr val="0E659B"/>
                </a:solidFill>
                <a:latin typeface="Segoe UI" panose="020B0502040204020203" pitchFamily="34" charset="0"/>
                <a:cs typeface="Segoe UI" panose="020B0502040204020203" pitchFamily="34" charset="0"/>
              </a:rPr>
              <a:t>*</a:t>
            </a:r>
            <a:endParaRPr lang="en-US" sz="2000" dirty="0">
              <a:solidFill>
                <a:srgbClr val="0E659B"/>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40361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p:sp>
        <p:nvSpPr>
          <p:cNvPr id="37" name="Subtitle 2">
            <a:extLst>
              <a:ext uri="{FF2B5EF4-FFF2-40B4-BE49-F238E27FC236}">
                <a16:creationId xmlns:a16="http://schemas.microsoft.com/office/drawing/2014/main" id="{E561CC4F-5DC8-4451-8929-AB06F53B5D52}"/>
              </a:ext>
            </a:extLst>
          </p:cNvPr>
          <p:cNvSpPr txBox="1">
            <a:spLocks/>
          </p:cNvSpPr>
          <p:nvPr/>
        </p:nvSpPr>
        <p:spPr>
          <a:xfrm>
            <a:off x="990601" y="2209800"/>
            <a:ext cx="10206742" cy="41147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00000"/>
              </a:lnSpc>
              <a:spcBef>
                <a:spcPts val="600"/>
              </a:spcBef>
              <a:buNone/>
            </a:pPr>
            <a:endParaRPr lang="en-US" sz="800" b="1" dirty="0">
              <a:solidFill>
                <a:srgbClr val="0E659B"/>
              </a:solidFill>
              <a:latin typeface="Segoe UI" panose="020B0502040204020203" pitchFamily="34" charset="0"/>
              <a:cs typeface="Segoe UI" panose="020B0502040204020203" pitchFamily="34" charset="0"/>
            </a:endParaRPr>
          </a:p>
          <a:p>
            <a:pPr algn="just">
              <a:lnSpc>
                <a:spcPct val="100000"/>
              </a:lnSpc>
              <a:spcBef>
                <a:spcPts val="600"/>
              </a:spcBef>
            </a:pPr>
            <a:r>
              <a:rPr lang="en-US" sz="1400" b="1" dirty="0">
                <a:solidFill>
                  <a:srgbClr val="0E659B"/>
                </a:solidFill>
                <a:latin typeface="Segoe UI" panose="020B0502040204020203" pitchFamily="34" charset="0"/>
                <a:cs typeface="Segoe UI" panose="020B0502040204020203" pitchFamily="34" charset="0"/>
              </a:rPr>
              <a:t>The dataset </a:t>
            </a:r>
            <a:r>
              <a:rPr lang="en-US" sz="1400" dirty="0">
                <a:solidFill>
                  <a:srgbClr val="0E659B"/>
                </a:solidFill>
                <a:latin typeface="Segoe UI" panose="020B0502040204020203" pitchFamily="34" charset="0"/>
                <a:cs typeface="Segoe UI" panose="020B0502040204020203" pitchFamily="34" charset="0"/>
              </a:rPr>
              <a:t>consists of 2369 rows and 17 columns in its original form, which was transformed into 42 rows and 24 columns with 1008 values. Thus, the dataset contains 41 countries and 24 features (one row - mean value). </a:t>
            </a:r>
          </a:p>
          <a:p>
            <a:pPr algn="just">
              <a:lnSpc>
                <a:spcPct val="100000"/>
              </a:lnSpc>
              <a:spcBef>
                <a:spcPts val="600"/>
              </a:spcBef>
            </a:pPr>
            <a:r>
              <a:rPr lang="en-US" sz="1400" b="1" dirty="0">
                <a:solidFill>
                  <a:srgbClr val="0E659B"/>
                </a:solidFill>
                <a:latin typeface="Segoe UI" panose="020B0502040204020203" pitchFamily="34" charset="0"/>
                <a:cs typeface="Segoe UI" panose="020B0502040204020203" pitchFamily="34" charset="0"/>
              </a:rPr>
              <a:t>The data type </a:t>
            </a:r>
            <a:r>
              <a:rPr lang="en-US" sz="1400" dirty="0">
                <a:solidFill>
                  <a:srgbClr val="0E659B"/>
                </a:solidFill>
                <a:latin typeface="Segoe UI" panose="020B0502040204020203" pitchFamily="34" charset="0"/>
                <a:cs typeface="Segoe UI" panose="020B0502040204020203" pitchFamily="34" charset="0"/>
              </a:rPr>
              <a:t>of the dataset is float64.</a:t>
            </a:r>
          </a:p>
          <a:p>
            <a:pPr algn="just">
              <a:lnSpc>
                <a:spcPct val="100000"/>
              </a:lnSpc>
              <a:spcBef>
                <a:spcPts val="600"/>
              </a:spcBef>
            </a:pPr>
            <a:r>
              <a:rPr lang="en-US" sz="1400" b="1" dirty="0">
                <a:solidFill>
                  <a:srgbClr val="0E659B"/>
                </a:solidFill>
                <a:latin typeface="Segoe UI" panose="020B0502040204020203" pitchFamily="34" charset="0"/>
                <a:cs typeface="Segoe UI" panose="020B0502040204020203" pitchFamily="34" charset="0"/>
              </a:rPr>
              <a:t>Missing values </a:t>
            </a:r>
            <a:r>
              <a:rPr lang="en-US" sz="1400" dirty="0">
                <a:solidFill>
                  <a:srgbClr val="0E659B"/>
                </a:solidFill>
                <a:latin typeface="Segoe UI" panose="020B0502040204020203" pitchFamily="34" charset="0"/>
                <a:cs typeface="Segoe UI" panose="020B0502040204020203" pitchFamily="34" charset="0"/>
              </a:rPr>
              <a:t>were identified and counted for each country and feature. The dataset contains a total of 73 missing values, with the highest number of missing values found in the features "Time devoted to leisure and personal care“, "Household net wealth" and countries such as South Africa, Brazil, and Colombia.</a:t>
            </a:r>
          </a:p>
          <a:p>
            <a:pPr algn="just">
              <a:lnSpc>
                <a:spcPct val="100000"/>
              </a:lnSpc>
              <a:spcBef>
                <a:spcPts val="600"/>
              </a:spcBef>
            </a:pPr>
            <a:r>
              <a:rPr lang="en-US" sz="1400" b="1" dirty="0">
                <a:solidFill>
                  <a:srgbClr val="0E659B"/>
                </a:solidFill>
                <a:latin typeface="Segoe UI" panose="020B0502040204020203" pitchFamily="34" charset="0"/>
                <a:cs typeface="Segoe UI" panose="020B0502040204020203" pitchFamily="34" charset="0"/>
              </a:rPr>
              <a:t>Data distributions </a:t>
            </a:r>
            <a:r>
              <a:rPr lang="en-US" sz="1400" dirty="0">
                <a:solidFill>
                  <a:srgbClr val="0E659B"/>
                </a:solidFill>
                <a:latin typeface="Segoe UI" panose="020B0502040204020203" pitchFamily="34" charset="0"/>
                <a:cs typeface="Segoe UI" panose="020B0502040204020203" pitchFamily="34" charset="0"/>
              </a:rPr>
              <a:t>were explored by summary statistics and creating box plots for each feature. A total of 36 outliers were found in the dataset, with the highest number of outliers detected in the "Homicide rate" feature. A loop was created to generate corresponding graphs.</a:t>
            </a:r>
          </a:p>
          <a:p>
            <a:pPr algn="just">
              <a:lnSpc>
                <a:spcPct val="100000"/>
              </a:lnSpc>
              <a:spcBef>
                <a:spcPts val="600"/>
              </a:spcBef>
            </a:pPr>
            <a:r>
              <a:rPr lang="en-US" sz="1400" b="1" dirty="0">
                <a:solidFill>
                  <a:srgbClr val="0E659B"/>
                </a:solidFill>
                <a:latin typeface="Segoe UI" panose="020B0502040204020203" pitchFamily="34" charset="0"/>
                <a:cs typeface="Segoe UI" panose="020B0502040204020203" pitchFamily="34" charset="0"/>
              </a:rPr>
              <a:t>Feature correlations </a:t>
            </a:r>
            <a:r>
              <a:rPr lang="en-US" sz="1400" dirty="0">
                <a:solidFill>
                  <a:srgbClr val="0E659B"/>
                </a:solidFill>
                <a:latin typeface="Segoe UI" panose="020B0502040204020203" pitchFamily="34" charset="0"/>
                <a:cs typeface="Segoe UI" panose="020B0502040204020203" pitchFamily="34" charset="0"/>
              </a:rPr>
              <a:t>were studied using an interactive heatmap. Scatter plots with trend lines were created to examine the distribution of values for features whose correlation index was greater than 0.7 in absolute value. Features whose correlation index was greater than 0.7 were recorded in a dictionary. Loops were created to generate corresponding graphs and record feature correlations in a dictionary.</a:t>
            </a:r>
          </a:p>
          <a:p>
            <a:pPr marL="0" indent="0" algn="just">
              <a:lnSpc>
                <a:spcPct val="100000"/>
              </a:lnSpc>
              <a:spcBef>
                <a:spcPts val="600"/>
              </a:spcBef>
              <a:buNone/>
            </a:pPr>
            <a:endParaRPr lang="en-US" sz="800" b="1" dirty="0">
              <a:solidFill>
                <a:srgbClr val="0E659B"/>
              </a:solidFill>
              <a:latin typeface="Segoe UI" panose="020B0502040204020203" pitchFamily="34" charset="0"/>
              <a:cs typeface="Segoe UI" panose="020B0502040204020203" pitchFamily="34" charset="0"/>
            </a:endParaRPr>
          </a:p>
          <a:p>
            <a:pPr marL="0" indent="0" algn="just">
              <a:lnSpc>
                <a:spcPct val="100000"/>
              </a:lnSpc>
              <a:spcBef>
                <a:spcPts val="600"/>
              </a:spcBef>
              <a:buNone/>
            </a:pPr>
            <a:r>
              <a:rPr lang="en-US" sz="1400" b="1" dirty="0">
                <a:solidFill>
                  <a:srgbClr val="0E659B"/>
                </a:solidFill>
                <a:latin typeface="Segoe UI" panose="020B0502040204020203" pitchFamily="34" charset="0"/>
                <a:cs typeface="Segoe UI" panose="020B0502040204020203" pitchFamily="34" charset="0"/>
              </a:rPr>
              <a:t>Tools: </a:t>
            </a:r>
            <a:r>
              <a:rPr lang="en-US" sz="1400" dirty="0" err="1">
                <a:solidFill>
                  <a:srgbClr val="0E659B"/>
                </a:solidFill>
                <a:latin typeface="Segoe UI" panose="020B0502040204020203" pitchFamily="34" charset="0"/>
                <a:cs typeface="Segoe UI" panose="020B0502040204020203" pitchFamily="34" charset="0"/>
              </a:rPr>
              <a:t>Jupyter</a:t>
            </a:r>
            <a:r>
              <a:rPr lang="en-US" sz="1400" dirty="0">
                <a:solidFill>
                  <a:srgbClr val="0E659B"/>
                </a:solidFill>
                <a:latin typeface="Segoe UI" panose="020B0502040204020203" pitchFamily="34" charset="0"/>
                <a:cs typeface="Segoe UI" panose="020B0502040204020203" pitchFamily="34" charset="0"/>
              </a:rPr>
              <a:t> Notebook. Python: for. </a:t>
            </a:r>
            <a:r>
              <a:rPr lang="en-US" sz="1400" u="sng" dirty="0">
                <a:solidFill>
                  <a:srgbClr val="0E659B"/>
                </a:solidFill>
                <a:latin typeface="Segoe UI" panose="020B0502040204020203" pitchFamily="34" charset="0"/>
                <a:cs typeface="Segoe UI" panose="020B0502040204020203" pitchFamily="34" charset="0"/>
              </a:rPr>
              <a:t>Pandas</a:t>
            </a:r>
            <a:r>
              <a:rPr lang="en-US" sz="1400" dirty="0">
                <a:solidFill>
                  <a:srgbClr val="0E659B"/>
                </a:solidFill>
                <a:latin typeface="Segoe UI" panose="020B0502040204020203" pitchFamily="34" charset="0"/>
                <a:cs typeface="Segoe UI" panose="020B0502040204020203" pitchFamily="34" charset="0"/>
              </a:rPr>
              <a:t>: .shape, .head(), .pivot(), .info(), .</a:t>
            </a:r>
            <a:r>
              <a:rPr lang="en-US" sz="1400" dirty="0" err="1">
                <a:solidFill>
                  <a:srgbClr val="0E659B"/>
                </a:solidFill>
                <a:latin typeface="Segoe UI" panose="020B0502040204020203" pitchFamily="34" charset="0"/>
                <a:cs typeface="Segoe UI" panose="020B0502040204020203" pitchFamily="34" charset="0"/>
              </a:rPr>
              <a:t>isna</a:t>
            </a:r>
            <a:r>
              <a:rPr lang="en-US" sz="1400" dirty="0">
                <a:solidFill>
                  <a:srgbClr val="0E659B"/>
                </a:solidFill>
                <a:latin typeface="Segoe UI" panose="020B0502040204020203" pitchFamily="34" charset="0"/>
                <a:cs typeface="Segoe UI" panose="020B0502040204020203" pitchFamily="34" charset="0"/>
              </a:rPr>
              <a:t>(), .sum(), .</a:t>
            </a:r>
            <a:r>
              <a:rPr lang="en-US" sz="1400" dirty="0" err="1">
                <a:solidFill>
                  <a:srgbClr val="0E659B"/>
                </a:solidFill>
                <a:latin typeface="Segoe UI" panose="020B0502040204020203" pitchFamily="34" charset="0"/>
                <a:cs typeface="Segoe UI" panose="020B0502040204020203" pitchFamily="34" charset="0"/>
              </a:rPr>
              <a:t>sort_values</a:t>
            </a:r>
            <a:r>
              <a:rPr lang="en-US" sz="1400" dirty="0">
                <a:solidFill>
                  <a:srgbClr val="0E659B"/>
                </a:solidFill>
                <a:latin typeface="Segoe UI" panose="020B0502040204020203" pitchFamily="34" charset="0"/>
                <a:cs typeface="Segoe UI" panose="020B0502040204020203" pitchFamily="34" charset="0"/>
              </a:rPr>
              <a:t>(), .describe() .columns, .</a:t>
            </a:r>
            <a:r>
              <a:rPr lang="en-US" sz="1400" dirty="0" err="1">
                <a:solidFill>
                  <a:srgbClr val="0E659B"/>
                </a:solidFill>
                <a:latin typeface="Segoe UI" panose="020B0502040204020203" pitchFamily="34" charset="0"/>
                <a:cs typeface="Segoe UI" panose="020B0502040204020203" pitchFamily="34" charset="0"/>
              </a:rPr>
              <a:t>corr</a:t>
            </a:r>
            <a:r>
              <a:rPr lang="en-US" sz="1400" dirty="0">
                <a:solidFill>
                  <a:srgbClr val="0E659B"/>
                </a:solidFill>
                <a:latin typeface="Segoe UI" panose="020B0502040204020203" pitchFamily="34" charset="0"/>
                <a:cs typeface="Segoe UI" panose="020B0502040204020203" pitchFamily="34" charset="0"/>
              </a:rPr>
              <a:t>(), .loc[]. </a:t>
            </a:r>
            <a:r>
              <a:rPr lang="en-US" sz="1400" u="sng" dirty="0">
                <a:solidFill>
                  <a:srgbClr val="0E659B"/>
                </a:solidFill>
                <a:latin typeface="Segoe UI" panose="020B0502040204020203" pitchFamily="34" charset="0"/>
                <a:cs typeface="Segoe UI" panose="020B0502040204020203" pitchFamily="34" charset="0"/>
              </a:rPr>
              <a:t>Plotly</a:t>
            </a:r>
            <a:r>
              <a:rPr lang="en-US" sz="1400" dirty="0">
                <a:solidFill>
                  <a:srgbClr val="0E659B"/>
                </a:solidFill>
                <a:latin typeface="Segoe UI" panose="020B0502040204020203" pitchFamily="34" charset="0"/>
                <a:cs typeface="Segoe UI" panose="020B0502040204020203" pitchFamily="34" charset="0"/>
              </a:rPr>
              <a:t>: .box(), .</a:t>
            </a:r>
            <a:r>
              <a:rPr lang="en-US" sz="1400" dirty="0" err="1">
                <a:solidFill>
                  <a:srgbClr val="0E659B"/>
                </a:solidFill>
                <a:latin typeface="Segoe UI" panose="020B0502040204020203" pitchFamily="34" charset="0"/>
                <a:cs typeface="Segoe UI" panose="020B0502040204020203" pitchFamily="34" charset="0"/>
              </a:rPr>
              <a:t>imshow</a:t>
            </a:r>
            <a:r>
              <a:rPr lang="en-US" sz="1400" dirty="0">
                <a:solidFill>
                  <a:srgbClr val="0E659B"/>
                </a:solidFill>
                <a:latin typeface="Segoe UI" panose="020B0502040204020203" pitchFamily="34" charset="0"/>
                <a:cs typeface="Segoe UI" panose="020B0502040204020203" pitchFamily="34" charset="0"/>
              </a:rPr>
              <a:t>(), .scatter(). </a:t>
            </a:r>
            <a:endParaRPr lang="ru-RU" sz="1400" dirty="0">
              <a:solidFill>
                <a:srgbClr val="0E659B"/>
              </a:solidFill>
              <a:latin typeface="Segoe UI" panose="020B0502040204020203" pitchFamily="34" charset="0"/>
              <a:cs typeface="Segoe UI" panose="020B0502040204020203" pitchFamily="34" charset="0"/>
            </a:endParaRPr>
          </a:p>
        </p:txBody>
      </p:sp>
      <mc:AlternateContent xmlns:mc="http://schemas.openxmlformats.org/markup-compatibility/2006" xmlns:p14="http://schemas.microsoft.com/office/powerpoint/2010/main">
        <mc:Choice Requires="p14">
          <p:contentPart p14:bwMode="auto" r:id="rId2">
            <p14:nvContentPartPr>
              <p14:cNvPr id="38" name="Ink 37">
                <a:extLst>
                  <a:ext uri="{FF2B5EF4-FFF2-40B4-BE49-F238E27FC236}">
                    <a16:creationId xmlns:a16="http://schemas.microsoft.com/office/drawing/2014/main" id="{E9AC559C-C215-4676-A45B-E0EEA8A98127}"/>
                  </a:ext>
                </a:extLst>
              </p14:cNvPr>
              <p14:cNvContentPartPr/>
              <p14:nvPr/>
            </p14:nvContentPartPr>
            <p14:xfrm>
              <a:off x="7131960" y="2462616"/>
              <a:ext cx="360" cy="360"/>
            </p14:xfrm>
          </p:contentPart>
        </mc:Choice>
        <mc:Fallback xmlns="">
          <p:pic>
            <p:nvPicPr>
              <p:cNvPr id="38" name="Ink 37">
                <a:extLst>
                  <a:ext uri="{FF2B5EF4-FFF2-40B4-BE49-F238E27FC236}">
                    <a16:creationId xmlns:a16="http://schemas.microsoft.com/office/drawing/2014/main" id="{E9AC559C-C215-4676-A45B-E0EEA8A98127}"/>
                  </a:ext>
                </a:extLst>
              </p:cNvPr>
              <p:cNvPicPr/>
              <p:nvPr/>
            </p:nvPicPr>
            <p:blipFill>
              <a:blip r:embed="rId3"/>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9" name="Ink 38">
                <a:extLst>
                  <a:ext uri="{FF2B5EF4-FFF2-40B4-BE49-F238E27FC236}">
                    <a16:creationId xmlns:a16="http://schemas.microsoft.com/office/drawing/2014/main" id="{1C7D4803-17C5-4B2F-B7D4-E6094013BAE6}"/>
                  </a:ext>
                </a:extLst>
              </p14:cNvPr>
              <p14:cNvContentPartPr/>
              <p14:nvPr/>
            </p14:nvContentPartPr>
            <p14:xfrm>
              <a:off x="7131600" y="2462616"/>
              <a:ext cx="360" cy="360"/>
            </p14:xfrm>
          </p:contentPart>
        </mc:Choice>
        <mc:Fallback xmlns="">
          <p:pic>
            <p:nvPicPr>
              <p:cNvPr id="39" name="Ink 38">
                <a:extLst>
                  <a:ext uri="{FF2B5EF4-FFF2-40B4-BE49-F238E27FC236}">
                    <a16:creationId xmlns:a16="http://schemas.microsoft.com/office/drawing/2014/main" id="{1C7D4803-17C5-4B2F-B7D4-E6094013BAE6}"/>
                  </a:ext>
                </a:extLst>
              </p:cNvPr>
              <p:cNvPicPr/>
              <p:nvPr/>
            </p:nvPicPr>
            <p:blipFill>
              <a:blip r:embed="rId3"/>
              <a:stretch>
                <a:fillRect/>
              </a:stretch>
            </p:blipFill>
            <p:spPr>
              <a:xfrm>
                <a:off x="704160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0" name="Ink 39">
                <a:extLst>
                  <a:ext uri="{FF2B5EF4-FFF2-40B4-BE49-F238E27FC236}">
                    <a16:creationId xmlns:a16="http://schemas.microsoft.com/office/drawing/2014/main" id="{F2B9EDD9-8AFE-4BF7-8EA8-C72B4A3D6896}"/>
                  </a:ext>
                </a:extLst>
              </p14:cNvPr>
              <p14:cNvContentPartPr/>
              <p14:nvPr/>
            </p14:nvContentPartPr>
            <p14:xfrm>
              <a:off x="6644160" y="4559256"/>
              <a:ext cx="360" cy="360"/>
            </p14:xfrm>
          </p:contentPart>
        </mc:Choice>
        <mc:Fallback xmlns="">
          <p:pic>
            <p:nvPicPr>
              <p:cNvPr id="40" name="Ink 39">
                <a:extLst>
                  <a:ext uri="{FF2B5EF4-FFF2-40B4-BE49-F238E27FC236}">
                    <a16:creationId xmlns:a16="http://schemas.microsoft.com/office/drawing/2014/main" id="{F2B9EDD9-8AFE-4BF7-8EA8-C72B4A3D6896}"/>
                  </a:ext>
                </a:extLst>
              </p:cNvPr>
              <p:cNvPicPr/>
              <p:nvPr/>
            </p:nvPicPr>
            <p:blipFill>
              <a:blip r:embed="rId3"/>
              <a:stretch>
                <a:fillRect/>
              </a:stretch>
            </p:blipFill>
            <p:spPr>
              <a:xfrm>
                <a:off x="6554160" y="4379256"/>
                <a:ext cx="180000" cy="360000"/>
              </a:xfrm>
              <a:prstGeom prst="rect">
                <a:avLst/>
              </a:prstGeom>
            </p:spPr>
          </p:pic>
        </mc:Fallback>
      </mc:AlternateContent>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lang="en-US" sz="4000" b="1" dirty="0">
                <a:solidFill>
                  <a:srgbClr val="0E659B"/>
                </a:solidFill>
                <a:latin typeface="Segoe UI" panose="020B0502040204020203" pitchFamily="34" charset="0"/>
                <a:ea typeface="+mn-ea"/>
                <a:cs typeface="Segoe UI" panose="020B0502040204020203" pitchFamily="34" charset="0"/>
              </a:rPr>
              <a:t>METHODOLOGY</a:t>
            </a:r>
            <a:r>
              <a:rPr lang="ru-RU" sz="4000" b="1" dirty="0">
                <a:solidFill>
                  <a:srgbClr val="0E659B"/>
                </a:solidFill>
                <a:latin typeface="Segoe UI" panose="020B0502040204020203" pitchFamily="34" charset="0"/>
                <a:ea typeface="+mn-ea"/>
                <a:cs typeface="Segoe UI" panose="020B0502040204020203" pitchFamily="34" charset="0"/>
              </a:rPr>
              <a:t> </a:t>
            </a:r>
            <a:r>
              <a:rPr lang="en-US" sz="2000" b="1" dirty="0">
                <a:solidFill>
                  <a:srgbClr val="0E659B"/>
                </a:solidFill>
                <a:latin typeface="Segoe UI" panose="020B0502040204020203" pitchFamily="34" charset="0"/>
                <a:ea typeface="+mn-ea"/>
                <a:cs typeface="Segoe UI" panose="020B0502040204020203" pitchFamily="34" charset="0"/>
              </a:rPr>
              <a:t>in detail</a:t>
            </a:r>
            <a:endParaRPr lang="ru-RU" sz="2000" b="1" dirty="0">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93F91AB1-4392-4C1F-A2E7-D1FD6E2D4DCA}"/>
              </a:ext>
            </a:extLst>
          </p:cNvPr>
          <p:cNvSpPr txBox="1"/>
          <p:nvPr/>
        </p:nvSpPr>
        <p:spPr>
          <a:xfrm>
            <a:off x="990600" y="6374524"/>
            <a:ext cx="9469515" cy="276999"/>
          </a:xfrm>
          <a:prstGeom prst="rect">
            <a:avLst/>
          </a:prstGeom>
          <a:noFill/>
        </p:spPr>
        <p:txBody>
          <a:bodyPr wrap="none" rtlCol="0">
            <a:spAutoFit/>
          </a:bodyPr>
          <a:lstStyle/>
          <a:p>
            <a:r>
              <a:rPr lang="ru-RU" sz="1200" dirty="0">
                <a:solidFill>
                  <a:srgbClr val="0E659B"/>
                </a:solidFill>
                <a:latin typeface="Segoe UI" panose="020B0502040204020203" pitchFamily="34" charset="0"/>
                <a:cs typeface="Segoe UI" panose="020B0502040204020203" pitchFamily="34" charset="0"/>
              </a:rPr>
              <a:t>*</a:t>
            </a:r>
            <a:r>
              <a:rPr lang="en-US" sz="1200" dirty="0">
                <a:solidFill>
                  <a:srgbClr val="0E659B"/>
                </a:solidFill>
                <a:latin typeface="Segoe UI" panose="020B0502040204020203" pitchFamily="34" charset="0"/>
                <a:cs typeface="Segoe UI" panose="020B0502040204020203" pitchFamily="34" charset="0"/>
              </a:rPr>
              <a:t>For more detailed information, including the code and graphs, please refer to the </a:t>
            </a:r>
            <a:r>
              <a:rPr lang="en-US" sz="1200" dirty="0" err="1">
                <a:solidFill>
                  <a:srgbClr val="0E659B"/>
                </a:solidFill>
                <a:latin typeface="Segoe UI" panose="020B0502040204020203" pitchFamily="34" charset="0"/>
                <a:cs typeface="Segoe UI" panose="020B0502040204020203" pitchFamily="34" charset="0"/>
              </a:rPr>
              <a:t>Jupyter</a:t>
            </a:r>
            <a:r>
              <a:rPr lang="en-US" sz="1200" dirty="0">
                <a:solidFill>
                  <a:srgbClr val="0E659B"/>
                </a:solidFill>
                <a:latin typeface="Segoe UI" panose="020B0502040204020203" pitchFamily="34" charset="0"/>
                <a:cs typeface="Segoe UI" panose="020B0502040204020203" pitchFamily="34" charset="0"/>
              </a:rPr>
              <a:t> Notebook. Available in </a:t>
            </a:r>
            <a:r>
              <a:rPr lang="en-US" sz="1200" dirty="0">
                <a:solidFill>
                  <a:srgbClr val="0E659B"/>
                </a:solidFill>
                <a:highlight>
                  <a:srgbClr val="FFFF00"/>
                </a:highlight>
                <a:latin typeface="Segoe UI" panose="020B0502040204020203" pitchFamily="34" charset="0"/>
                <a:cs typeface="Segoe UI" panose="020B0502040204020203" pitchFamily="34" charset="0"/>
              </a:rPr>
              <a:t>.</a:t>
            </a:r>
            <a:r>
              <a:rPr lang="en-US" sz="1200" dirty="0" err="1">
                <a:solidFill>
                  <a:srgbClr val="0E659B"/>
                </a:solidFill>
                <a:highlight>
                  <a:srgbClr val="FFFF00"/>
                </a:highlight>
                <a:latin typeface="Segoe UI" panose="020B0502040204020203" pitchFamily="34" charset="0"/>
                <a:cs typeface="Segoe UI" panose="020B0502040204020203" pitchFamily="34" charset="0"/>
              </a:rPr>
              <a:t>ipynb</a:t>
            </a:r>
            <a:r>
              <a:rPr lang="en-US" sz="1200" dirty="0">
                <a:solidFill>
                  <a:srgbClr val="0E659B"/>
                </a:solidFill>
                <a:highlight>
                  <a:srgbClr val="FFFF00"/>
                </a:highlight>
                <a:latin typeface="Segoe UI" panose="020B0502040204020203" pitchFamily="34" charset="0"/>
                <a:cs typeface="Segoe UI" panose="020B0502040204020203" pitchFamily="34" charset="0"/>
              </a:rPr>
              <a:t> and .pdf </a:t>
            </a:r>
            <a:r>
              <a:rPr lang="en-US" sz="1200" dirty="0">
                <a:solidFill>
                  <a:srgbClr val="0E659B"/>
                </a:solidFill>
                <a:latin typeface="Segoe UI" panose="020B0502040204020203" pitchFamily="34" charset="0"/>
                <a:cs typeface="Segoe UI" panose="020B0502040204020203" pitchFamily="34" charset="0"/>
              </a:rPr>
              <a:t>formats.</a:t>
            </a:r>
            <a:endParaRPr lang="ru-RU" sz="1200" dirty="0">
              <a:solidFill>
                <a:srgbClr val="0E659B"/>
              </a:solidFill>
              <a:latin typeface="Segoe UI" panose="020B0502040204020203" pitchFamily="34" charset="0"/>
              <a:cs typeface="Segoe UI" panose="020B0502040204020203" pitchFamily="34" charset="0"/>
            </a:endParaRPr>
          </a:p>
        </p:txBody>
      </p:sp>
      <p:sp>
        <p:nvSpPr>
          <p:cNvPr id="12" name="Title 45">
            <a:extLst>
              <a:ext uri="{FF2B5EF4-FFF2-40B4-BE49-F238E27FC236}">
                <a16:creationId xmlns:a16="http://schemas.microsoft.com/office/drawing/2014/main" id="{79517CC9-5B1E-4323-9155-F2A4C95E846B}"/>
              </a:ext>
            </a:extLst>
          </p:cNvPr>
          <p:cNvSpPr txBox="1">
            <a:spLocks/>
          </p:cNvSpPr>
          <p:nvPr/>
        </p:nvSpPr>
        <p:spPr>
          <a:xfrm rot="10800000" flipV="1">
            <a:off x="988142" y="1600193"/>
            <a:ext cx="10212898" cy="609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indent="0" algn="just">
              <a:lnSpc>
                <a:spcPct val="120000"/>
              </a:lnSpc>
              <a:buNone/>
            </a:pPr>
            <a:r>
              <a:rPr lang="en-US" sz="2000" dirty="0">
                <a:solidFill>
                  <a:srgbClr val="0E659B"/>
                </a:solidFill>
                <a:latin typeface="Segoe UI" panose="020B0502040204020203" pitchFamily="34" charset="0"/>
                <a:cs typeface="Segoe UI" panose="020B0502040204020203" pitchFamily="34" charset="0"/>
              </a:rPr>
              <a:t>Data Exploration:* </a:t>
            </a:r>
          </a:p>
        </p:txBody>
      </p:sp>
    </p:spTree>
    <p:extLst>
      <p:ext uri="{BB962C8B-B14F-4D97-AF65-F5344CB8AC3E}">
        <p14:creationId xmlns:p14="http://schemas.microsoft.com/office/powerpoint/2010/main" val="3809312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p:sp>
        <p:nvSpPr>
          <p:cNvPr id="37" name="Subtitle 2">
            <a:extLst>
              <a:ext uri="{FF2B5EF4-FFF2-40B4-BE49-F238E27FC236}">
                <a16:creationId xmlns:a16="http://schemas.microsoft.com/office/drawing/2014/main" id="{E561CC4F-5DC8-4451-8929-AB06F53B5D52}"/>
              </a:ext>
            </a:extLst>
          </p:cNvPr>
          <p:cNvSpPr txBox="1">
            <a:spLocks/>
          </p:cNvSpPr>
          <p:nvPr/>
        </p:nvSpPr>
        <p:spPr>
          <a:xfrm>
            <a:off x="975741" y="2209800"/>
            <a:ext cx="10206742" cy="41147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00000"/>
              </a:lnSpc>
              <a:buNone/>
            </a:pPr>
            <a:endParaRPr lang="en-US" sz="800" b="1" dirty="0">
              <a:solidFill>
                <a:srgbClr val="0E659B"/>
              </a:solidFill>
              <a:latin typeface="Segoe UI" panose="020B0502040204020203" pitchFamily="34" charset="0"/>
              <a:cs typeface="Segoe UI" panose="020B0502040204020203" pitchFamily="34" charset="0"/>
            </a:endParaRPr>
          </a:p>
          <a:p>
            <a:pPr algn="just">
              <a:lnSpc>
                <a:spcPct val="100000"/>
              </a:lnSpc>
            </a:pPr>
            <a:r>
              <a:rPr lang="en-US" sz="1400" b="1" dirty="0">
                <a:solidFill>
                  <a:srgbClr val="0E659B"/>
                </a:solidFill>
                <a:latin typeface="Segoe UI" panose="020B0502040204020203" pitchFamily="34" charset="0"/>
                <a:cs typeface="Segoe UI" panose="020B0502040204020203" pitchFamily="34" charset="0"/>
              </a:rPr>
              <a:t>The missing values were handled </a:t>
            </a:r>
            <a:r>
              <a:rPr lang="en-US" sz="1400" dirty="0">
                <a:solidFill>
                  <a:srgbClr val="0E659B"/>
                </a:solidFill>
                <a:latin typeface="Segoe UI" panose="020B0502040204020203" pitchFamily="34" charset="0"/>
                <a:cs typeface="Segoe UI" panose="020B0502040204020203" pitchFamily="34" charset="0"/>
              </a:rPr>
              <a:t>using linear regression models based on features with a correlation index of absolute value greater than 0.7. Each missing value was filled individually based on the not null corresponding features. After filling the missing values, there were only 14 missing values left in columns that did not exhibit significant correlation with other columns or where the corresponding values in columns with significant correlation were absent. To fill the remaining missing values, the method of nearest neighbors was used after normalizing the necessary data using the min-max normalization method. A loop was created to train the linear regression models individually for each missing value, predict the values, and fill them in the dataset. This approach can be applied to any dataset in the future.</a:t>
            </a:r>
          </a:p>
          <a:p>
            <a:pPr algn="just">
              <a:lnSpc>
                <a:spcPct val="100000"/>
              </a:lnSpc>
            </a:pPr>
            <a:r>
              <a:rPr lang="en-US" sz="1400" b="1" dirty="0">
                <a:solidFill>
                  <a:srgbClr val="0E659B"/>
                </a:solidFill>
                <a:latin typeface="Segoe UI" panose="020B0502040204020203" pitchFamily="34" charset="0"/>
                <a:cs typeface="Segoe UI" panose="020B0502040204020203" pitchFamily="34" charset="0"/>
              </a:rPr>
              <a:t>To prepare the data</a:t>
            </a:r>
            <a:r>
              <a:rPr lang="en-US" sz="1400" dirty="0">
                <a:solidFill>
                  <a:srgbClr val="0E659B"/>
                </a:solidFill>
                <a:latin typeface="Segoe UI" panose="020B0502040204020203" pitchFamily="34" charset="0"/>
                <a:cs typeface="Segoe UI" panose="020B0502040204020203" pitchFamily="34" charset="0"/>
              </a:rPr>
              <a:t>, overall features were created for the comparative analysis of countries based on the following features: 'Housing', 'Income', 'Jobs', 'Community', 'Education', 'Environment', 'Civic engagement', 'Health', 'Life satisfaction’, 'Safety', and 'Work-life balance'. The normalized values of these features were summed up to create a total score that was then normalized to eliminate any unequal influence of the individual features on the final ranking. </a:t>
            </a:r>
          </a:p>
          <a:p>
            <a:pPr marL="0" indent="0" algn="just">
              <a:lnSpc>
                <a:spcPct val="100000"/>
              </a:lnSpc>
              <a:buNone/>
            </a:pPr>
            <a:endParaRPr lang="en-US" sz="800" b="1" dirty="0">
              <a:solidFill>
                <a:srgbClr val="0E659B"/>
              </a:solidFill>
              <a:latin typeface="Segoe UI" panose="020B0502040204020203" pitchFamily="34" charset="0"/>
              <a:cs typeface="Segoe UI" panose="020B0502040204020203" pitchFamily="34" charset="0"/>
            </a:endParaRPr>
          </a:p>
          <a:p>
            <a:pPr marL="0" indent="0" algn="just">
              <a:lnSpc>
                <a:spcPct val="100000"/>
              </a:lnSpc>
              <a:buNone/>
            </a:pPr>
            <a:r>
              <a:rPr lang="en-US" sz="1400" b="1" dirty="0">
                <a:solidFill>
                  <a:srgbClr val="0E659B"/>
                </a:solidFill>
                <a:latin typeface="Segoe UI" panose="020B0502040204020203" pitchFamily="34" charset="0"/>
                <a:cs typeface="Segoe UI" panose="020B0502040204020203" pitchFamily="34" charset="0"/>
              </a:rPr>
              <a:t>Tools: </a:t>
            </a:r>
            <a:r>
              <a:rPr lang="en-US" sz="1400" dirty="0" err="1">
                <a:solidFill>
                  <a:srgbClr val="0E659B"/>
                </a:solidFill>
                <a:latin typeface="Segoe UI" panose="020B0502040204020203" pitchFamily="34" charset="0"/>
                <a:cs typeface="Segoe UI" panose="020B0502040204020203" pitchFamily="34" charset="0"/>
              </a:rPr>
              <a:t>Jupyter</a:t>
            </a:r>
            <a:r>
              <a:rPr lang="en-US" sz="1400" dirty="0">
                <a:solidFill>
                  <a:srgbClr val="0E659B"/>
                </a:solidFill>
                <a:latin typeface="Segoe UI" panose="020B0502040204020203" pitchFamily="34" charset="0"/>
                <a:cs typeface="Segoe UI" panose="020B0502040204020203" pitchFamily="34" charset="0"/>
              </a:rPr>
              <a:t> Notebook. Python: for, .items() range(), </a:t>
            </a:r>
            <a:r>
              <a:rPr lang="en-US" sz="1400" dirty="0" err="1">
                <a:solidFill>
                  <a:srgbClr val="0E659B"/>
                </a:solidFill>
                <a:latin typeface="Segoe UI" panose="020B0502040204020203" pitchFamily="34" charset="0"/>
                <a:cs typeface="Segoe UI" panose="020B0502040204020203" pitchFamily="34" charset="0"/>
              </a:rPr>
              <a:t>len</a:t>
            </a:r>
            <a:r>
              <a:rPr lang="en-US" sz="1400" dirty="0">
                <a:solidFill>
                  <a:srgbClr val="0E659B"/>
                </a:solidFill>
                <a:latin typeface="Segoe UI" panose="020B0502040204020203" pitchFamily="34" charset="0"/>
                <a:cs typeface="Segoe UI" panose="020B0502040204020203" pitchFamily="34" charset="0"/>
              </a:rPr>
              <a:t>(), </a:t>
            </a:r>
            <a:r>
              <a:rPr lang="en-US" sz="1400" u="sng" dirty="0">
                <a:solidFill>
                  <a:srgbClr val="0E659B"/>
                </a:solidFill>
                <a:latin typeface="Segoe UI" panose="020B0502040204020203" pitchFamily="34" charset="0"/>
                <a:cs typeface="Segoe UI" panose="020B0502040204020203" pitchFamily="34" charset="0"/>
              </a:rPr>
              <a:t>Pandas:</a:t>
            </a:r>
            <a:r>
              <a:rPr lang="en-US" sz="1400" dirty="0">
                <a:solidFill>
                  <a:srgbClr val="0E659B"/>
                </a:solidFill>
                <a:latin typeface="Segoe UI" panose="020B0502040204020203" pitchFamily="34" charset="0"/>
                <a:cs typeface="Segoe UI" panose="020B0502040204020203" pitchFamily="34" charset="0"/>
              </a:rPr>
              <a:t> .</a:t>
            </a:r>
            <a:r>
              <a:rPr lang="en-US" sz="1400" dirty="0" err="1">
                <a:solidFill>
                  <a:srgbClr val="0E659B"/>
                </a:solidFill>
                <a:latin typeface="Segoe UI" panose="020B0502040204020203" pitchFamily="34" charset="0"/>
                <a:cs typeface="Segoe UI" panose="020B0502040204020203" pitchFamily="34" charset="0"/>
              </a:rPr>
              <a:t>isna</a:t>
            </a:r>
            <a:r>
              <a:rPr lang="en-US" sz="1400" dirty="0">
                <a:solidFill>
                  <a:srgbClr val="0E659B"/>
                </a:solidFill>
                <a:latin typeface="Segoe UI" panose="020B0502040204020203" pitchFamily="34" charset="0"/>
                <a:cs typeface="Segoe UI" panose="020B0502040204020203" pitchFamily="34" charset="0"/>
              </a:rPr>
              <a:t>(), .any(), .loc[], .</a:t>
            </a:r>
            <a:r>
              <a:rPr lang="en-US" sz="1400" dirty="0" err="1">
                <a:solidFill>
                  <a:srgbClr val="0E659B"/>
                </a:solidFill>
                <a:latin typeface="Segoe UI" panose="020B0502040204020203" pitchFamily="34" charset="0"/>
                <a:cs typeface="Segoe UI" panose="020B0502040204020203" pitchFamily="34" charset="0"/>
              </a:rPr>
              <a:t>dropna</a:t>
            </a:r>
            <a:r>
              <a:rPr lang="en-US" sz="1400" dirty="0">
                <a:solidFill>
                  <a:srgbClr val="0E659B"/>
                </a:solidFill>
                <a:latin typeface="Segoe UI" panose="020B0502040204020203" pitchFamily="34" charset="0"/>
                <a:cs typeface="Segoe UI" panose="020B0502040204020203" pitchFamily="34" charset="0"/>
              </a:rPr>
              <a:t>(), .</a:t>
            </a:r>
            <a:r>
              <a:rPr lang="en-US" sz="1400" dirty="0" err="1">
                <a:solidFill>
                  <a:srgbClr val="0E659B"/>
                </a:solidFill>
                <a:latin typeface="Segoe UI" panose="020B0502040204020203" pitchFamily="34" charset="0"/>
                <a:cs typeface="Segoe UI" panose="020B0502040204020203" pitchFamily="34" charset="0"/>
              </a:rPr>
              <a:t>to_frame</a:t>
            </a:r>
            <a:r>
              <a:rPr lang="en-US" sz="1400" dirty="0">
                <a:solidFill>
                  <a:srgbClr val="0E659B"/>
                </a:solidFill>
                <a:latin typeface="Segoe UI" panose="020B0502040204020203" pitchFamily="34" charset="0"/>
                <a:cs typeface="Segoe UI" panose="020B0502040204020203" pitchFamily="34" charset="0"/>
              </a:rPr>
              <a:t>(), .transpose(), .empty, .</a:t>
            </a:r>
            <a:r>
              <a:rPr lang="en-US" sz="1400" dirty="0" err="1">
                <a:solidFill>
                  <a:srgbClr val="0E659B"/>
                </a:solidFill>
                <a:latin typeface="Segoe UI" panose="020B0502040204020203" pitchFamily="34" charset="0"/>
                <a:cs typeface="Segoe UI" panose="020B0502040204020203" pitchFamily="34" charset="0"/>
              </a:rPr>
              <a:t>tolist</a:t>
            </a:r>
            <a:r>
              <a:rPr lang="en-US" sz="1400" dirty="0">
                <a:solidFill>
                  <a:srgbClr val="0E659B"/>
                </a:solidFill>
                <a:latin typeface="Segoe UI" panose="020B0502040204020203" pitchFamily="34" charset="0"/>
                <a:cs typeface="Segoe UI" panose="020B0502040204020203" pitchFamily="34" charset="0"/>
              </a:rPr>
              <a:t>(), .sum(), .</a:t>
            </a:r>
            <a:r>
              <a:rPr lang="en-US" sz="1400" dirty="0" err="1">
                <a:solidFill>
                  <a:srgbClr val="0E659B"/>
                </a:solidFill>
                <a:latin typeface="Segoe UI" panose="020B0502040204020203" pitchFamily="34" charset="0"/>
                <a:cs typeface="Segoe UI" panose="020B0502040204020203" pitchFamily="34" charset="0"/>
              </a:rPr>
              <a:t>sort_values</a:t>
            </a:r>
            <a:r>
              <a:rPr lang="en-US" sz="1400" dirty="0">
                <a:solidFill>
                  <a:srgbClr val="0E659B"/>
                </a:solidFill>
                <a:latin typeface="Segoe UI" panose="020B0502040204020203" pitchFamily="34" charset="0"/>
                <a:cs typeface="Segoe UI" panose="020B0502040204020203" pitchFamily="34" charset="0"/>
              </a:rPr>
              <a:t>, .merge(). </a:t>
            </a:r>
            <a:r>
              <a:rPr lang="en-US" sz="1400" u="sng" dirty="0" err="1">
                <a:solidFill>
                  <a:srgbClr val="0E659B"/>
                </a:solidFill>
                <a:latin typeface="Segoe UI" panose="020B0502040204020203" pitchFamily="34" charset="0"/>
                <a:cs typeface="Segoe UI" panose="020B0502040204020203" pitchFamily="34" charset="0"/>
              </a:rPr>
              <a:t>Numpy</a:t>
            </a:r>
            <a:r>
              <a:rPr lang="en-US" sz="1400" dirty="0">
                <a:solidFill>
                  <a:srgbClr val="0E659B"/>
                </a:solidFill>
                <a:latin typeface="Segoe UI" panose="020B0502040204020203" pitchFamily="34" charset="0"/>
                <a:cs typeface="Segoe UI" panose="020B0502040204020203" pitchFamily="34" charset="0"/>
              </a:rPr>
              <a:t>: </a:t>
            </a:r>
            <a:r>
              <a:rPr lang="en-US" sz="1400" dirty="0" err="1">
                <a:solidFill>
                  <a:srgbClr val="0E659B"/>
                </a:solidFill>
                <a:latin typeface="Segoe UI" panose="020B0502040204020203" pitchFamily="34" charset="0"/>
                <a:cs typeface="Segoe UI" panose="020B0502040204020203" pitchFamily="34" charset="0"/>
              </a:rPr>
              <a:t>np.around</a:t>
            </a:r>
            <a:r>
              <a:rPr lang="en-US" sz="1400" dirty="0">
                <a:solidFill>
                  <a:srgbClr val="0E659B"/>
                </a:solidFill>
                <a:latin typeface="Segoe UI" panose="020B0502040204020203" pitchFamily="34" charset="0"/>
                <a:cs typeface="Segoe UI" panose="020B0502040204020203" pitchFamily="34" charset="0"/>
              </a:rPr>
              <a:t>(). </a:t>
            </a:r>
            <a:r>
              <a:rPr lang="en-US" sz="1400" u="sng" dirty="0" err="1">
                <a:solidFill>
                  <a:srgbClr val="0E659B"/>
                </a:solidFill>
                <a:latin typeface="Segoe UI" panose="020B0502040204020203" pitchFamily="34" charset="0"/>
                <a:cs typeface="Segoe UI" panose="020B0502040204020203" pitchFamily="34" charset="0"/>
              </a:rPr>
              <a:t>Sklearn</a:t>
            </a:r>
            <a:r>
              <a:rPr lang="en-US" sz="1400" u="sng" dirty="0">
                <a:solidFill>
                  <a:srgbClr val="0E659B"/>
                </a:solidFill>
                <a:latin typeface="Segoe UI" panose="020B0502040204020203" pitchFamily="34" charset="0"/>
                <a:cs typeface="Segoe UI" panose="020B0502040204020203" pitchFamily="34" charset="0"/>
              </a:rPr>
              <a:t>:</a:t>
            </a:r>
            <a:r>
              <a:rPr lang="en-US" sz="1400" dirty="0">
                <a:solidFill>
                  <a:srgbClr val="0E659B"/>
                </a:solidFill>
                <a:latin typeface="Segoe UI" panose="020B0502040204020203" pitchFamily="34" charset="0"/>
                <a:cs typeface="Segoe UI" panose="020B0502040204020203" pitchFamily="34" charset="0"/>
              </a:rPr>
              <a:t> .</a:t>
            </a:r>
            <a:r>
              <a:rPr lang="en-US" sz="1400" dirty="0" err="1">
                <a:solidFill>
                  <a:srgbClr val="0E659B"/>
                </a:solidFill>
                <a:latin typeface="Segoe UI" panose="020B0502040204020203" pitchFamily="34" charset="0"/>
                <a:cs typeface="Segoe UI" panose="020B0502040204020203" pitchFamily="34" charset="0"/>
              </a:rPr>
              <a:t>LinearRegression</a:t>
            </a:r>
            <a:r>
              <a:rPr lang="en-US" sz="1400" dirty="0">
                <a:solidFill>
                  <a:srgbClr val="0E659B"/>
                </a:solidFill>
                <a:latin typeface="Segoe UI" panose="020B0502040204020203" pitchFamily="34" charset="0"/>
                <a:cs typeface="Segoe UI" panose="020B0502040204020203" pitchFamily="34" charset="0"/>
              </a:rPr>
              <a:t>(), .fit(), .predict(), </a:t>
            </a:r>
            <a:r>
              <a:rPr lang="en-US" sz="1400" dirty="0" err="1">
                <a:solidFill>
                  <a:srgbClr val="0E659B"/>
                </a:solidFill>
                <a:latin typeface="Segoe UI" panose="020B0502040204020203" pitchFamily="34" charset="0"/>
                <a:cs typeface="Segoe UI" panose="020B0502040204020203" pitchFamily="34" charset="0"/>
              </a:rPr>
              <a:t>MinMaxScaler</a:t>
            </a:r>
            <a:r>
              <a:rPr lang="en-US" sz="1400" dirty="0">
                <a:solidFill>
                  <a:srgbClr val="0E659B"/>
                </a:solidFill>
                <a:latin typeface="Segoe UI" panose="020B0502040204020203" pitchFamily="34" charset="0"/>
                <a:cs typeface="Segoe UI" panose="020B0502040204020203" pitchFamily="34" charset="0"/>
              </a:rPr>
              <a:t>(), .</a:t>
            </a:r>
            <a:r>
              <a:rPr lang="en-US" sz="1400" dirty="0" err="1">
                <a:solidFill>
                  <a:srgbClr val="0E659B"/>
                </a:solidFill>
                <a:latin typeface="Segoe UI" panose="020B0502040204020203" pitchFamily="34" charset="0"/>
                <a:cs typeface="Segoe UI" panose="020B0502040204020203" pitchFamily="34" charset="0"/>
              </a:rPr>
              <a:t>fit_transform</a:t>
            </a:r>
            <a:r>
              <a:rPr lang="en-US" sz="1400" dirty="0">
                <a:solidFill>
                  <a:srgbClr val="0E659B"/>
                </a:solidFill>
                <a:latin typeface="Segoe UI" panose="020B0502040204020203" pitchFamily="34" charset="0"/>
                <a:cs typeface="Segoe UI" panose="020B0502040204020203" pitchFamily="34" charset="0"/>
              </a:rPr>
              <a:t>(), </a:t>
            </a:r>
            <a:r>
              <a:rPr lang="en-US" sz="1400" dirty="0" err="1">
                <a:solidFill>
                  <a:srgbClr val="0E659B"/>
                </a:solidFill>
                <a:latin typeface="Segoe UI" panose="020B0502040204020203" pitchFamily="34" charset="0"/>
                <a:cs typeface="Segoe UI" panose="020B0502040204020203" pitchFamily="34" charset="0"/>
              </a:rPr>
              <a:t>KNNImputer</a:t>
            </a:r>
            <a:r>
              <a:rPr lang="en-US" sz="1400" dirty="0">
                <a:solidFill>
                  <a:srgbClr val="0E659B"/>
                </a:solidFill>
                <a:latin typeface="Segoe UI" panose="020B0502040204020203" pitchFamily="34" charset="0"/>
                <a:cs typeface="Segoe UI" panose="020B0502040204020203" pitchFamily="34" charset="0"/>
              </a:rPr>
              <a:t>(), .</a:t>
            </a:r>
            <a:r>
              <a:rPr lang="en-US" sz="1400" dirty="0" err="1">
                <a:solidFill>
                  <a:srgbClr val="0E659B"/>
                </a:solidFill>
                <a:latin typeface="Segoe UI" panose="020B0502040204020203" pitchFamily="34" charset="0"/>
                <a:cs typeface="Segoe UI" panose="020B0502040204020203" pitchFamily="34" charset="0"/>
              </a:rPr>
              <a:t>inverse_transform</a:t>
            </a:r>
            <a:r>
              <a:rPr lang="en-US" sz="1400" dirty="0">
                <a:solidFill>
                  <a:srgbClr val="0E659B"/>
                </a:solidFill>
                <a:latin typeface="Segoe UI" panose="020B0502040204020203" pitchFamily="34" charset="0"/>
                <a:cs typeface="Segoe UI" panose="020B0502040204020203" pitchFamily="34" charset="0"/>
              </a:rPr>
              <a:t>(). </a:t>
            </a:r>
          </a:p>
        </p:txBody>
      </p:sp>
      <mc:AlternateContent xmlns:mc="http://schemas.openxmlformats.org/markup-compatibility/2006" xmlns:p14="http://schemas.microsoft.com/office/powerpoint/2010/main">
        <mc:Choice Requires="p14">
          <p:contentPart p14:bwMode="auto" r:id="rId2">
            <p14:nvContentPartPr>
              <p14:cNvPr id="38" name="Ink 37">
                <a:extLst>
                  <a:ext uri="{FF2B5EF4-FFF2-40B4-BE49-F238E27FC236}">
                    <a16:creationId xmlns:a16="http://schemas.microsoft.com/office/drawing/2014/main" id="{E9AC559C-C215-4676-A45B-E0EEA8A98127}"/>
                  </a:ext>
                </a:extLst>
              </p14:cNvPr>
              <p14:cNvContentPartPr/>
              <p14:nvPr/>
            </p14:nvContentPartPr>
            <p14:xfrm>
              <a:off x="7131960" y="2462616"/>
              <a:ext cx="360" cy="360"/>
            </p14:xfrm>
          </p:contentPart>
        </mc:Choice>
        <mc:Fallback xmlns="">
          <p:pic>
            <p:nvPicPr>
              <p:cNvPr id="38" name="Ink 37">
                <a:extLst>
                  <a:ext uri="{FF2B5EF4-FFF2-40B4-BE49-F238E27FC236}">
                    <a16:creationId xmlns:a16="http://schemas.microsoft.com/office/drawing/2014/main" id="{E9AC559C-C215-4676-A45B-E0EEA8A98127}"/>
                  </a:ext>
                </a:extLst>
              </p:cNvPr>
              <p:cNvPicPr/>
              <p:nvPr/>
            </p:nvPicPr>
            <p:blipFill>
              <a:blip r:embed="rId3"/>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9" name="Ink 38">
                <a:extLst>
                  <a:ext uri="{FF2B5EF4-FFF2-40B4-BE49-F238E27FC236}">
                    <a16:creationId xmlns:a16="http://schemas.microsoft.com/office/drawing/2014/main" id="{1C7D4803-17C5-4B2F-B7D4-E6094013BAE6}"/>
                  </a:ext>
                </a:extLst>
              </p14:cNvPr>
              <p14:cNvContentPartPr/>
              <p14:nvPr/>
            </p14:nvContentPartPr>
            <p14:xfrm>
              <a:off x="7131600" y="2462616"/>
              <a:ext cx="360" cy="360"/>
            </p14:xfrm>
          </p:contentPart>
        </mc:Choice>
        <mc:Fallback xmlns="">
          <p:pic>
            <p:nvPicPr>
              <p:cNvPr id="39" name="Ink 38">
                <a:extLst>
                  <a:ext uri="{FF2B5EF4-FFF2-40B4-BE49-F238E27FC236}">
                    <a16:creationId xmlns:a16="http://schemas.microsoft.com/office/drawing/2014/main" id="{1C7D4803-17C5-4B2F-B7D4-E6094013BAE6}"/>
                  </a:ext>
                </a:extLst>
              </p:cNvPr>
              <p:cNvPicPr/>
              <p:nvPr/>
            </p:nvPicPr>
            <p:blipFill>
              <a:blip r:embed="rId3"/>
              <a:stretch>
                <a:fillRect/>
              </a:stretch>
            </p:blipFill>
            <p:spPr>
              <a:xfrm>
                <a:off x="704160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0" name="Ink 39">
                <a:extLst>
                  <a:ext uri="{FF2B5EF4-FFF2-40B4-BE49-F238E27FC236}">
                    <a16:creationId xmlns:a16="http://schemas.microsoft.com/office/drawing/2014/main" id="{F2B9EDD9-8AFE-4BF7-8EA8-C72B4A3D6896}"/>
                  </a:ext>
                </a:extLst>
              </p14:cNvPr>
              <p14:cNvContentPartPr/>
              <p14:nvPr/>
            </p14:nvContentPartPr>
            <p14:xfrm>
              <a:off x="6644160" y="4559256"/>
              <a:ext cx="360" cy="360"/>
            </p14:xfrm>
          </p:contentPart>
        </mc:Choice>
        <mc:Fallback xmlns="">
          <p:pic>
            <p:nvPicPr>
              <p:cNvPr id="40" name="Ink 39">
                <a:extLst>
                  <a:ext uri="{FF2B5EF4-FFF2-40B4-BE49-F238E27FC236}">
                    <a16:creationId xmlns:a16="http://schemas.microsoft.com/office/drawing/2014/main" id="{F2B9EDD9-8AFE-4BF7-8EA8-C72B4A3D6896}"/>
                  </a:ext>
                </a:extLst>
              </p:cNvPr>
              <p:cNvPicPr/>
              <p:nvPr/>
            </p:nvPicPr>
            <p:blipFill>
              <a:blip r:embed="rId3"/>
              <a:stretch>
                <a:fillRect/>
              </a:stretch>
            </p:blipFill>
            <p:spPr>
              <a:xfrm>
                <a:off x="6554160" y="4379256"/>
                <a:ext cx="180000" cy="360000"/>
              </a:xfrm>
              <a:prstGeom prst="rect">
                <a:avLst/>
              </a:prstGeom>
            </p:spPr>
          </p:pic>
        </mc:Fallback>
      </mc:AlternateContent>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lang="en-US" sz="4000" b="1" dirty="0">
                <a:solidFill>
                  <a:srgbClr val="0E659B"/>
                </a:solidFill>
                <a:latin typeface="Segoe UI" panose="020B0502040204020203" pitchFamily="34" charset="0"/>
                <a:ea typeface="+mn-ea"/>
                <a:cs typeface="Segoe UI" panose="020B0502040204020203" pitchFamily="34" charset="0"/>
              </a:rPr>
              <a:t>METHODOLOGY</a:t>
            </a:r>
            <a:r>
              <a:rPr lang="ru-RU" sz="4000" b="1" dirty="0">
                <a:solidFill>
                  <a:srgbClr val="0E659B"/>
                </a:solidFill>
                <a:latin typeface="Segoe UI" panose="020B0502040204020203" pitchFamily="34" charset="0"/>
                <a:ea typeface="+mn-ea"/>
                <a:cs typeface="Segoe UI" panose="020B0502040204020203" pitchFamily="34" charset="0"/>
              </a:rPr>
              <a:t> </a:t>
            </a:r>
            <a:r>
              <a:rPr lang="en-US" sz="2000" b="1" dirty="0">
                <a:solidFill>
                  <a:srgbClr val="0E659B"/>
                </a:solidFill>
                <a:latin typeface="Segoe UI" panose="020B0502040204020203" pitchFamily="34" charset="0"/>
                <a:ea typeface="+mn-ea"/>
                <a:cs typeface="Segoe UI" panose="020B0502040204020203" pitchFamily="34" charset="0"/>
              </a:rPr>
              <a:t>in detail</a:t>
            </a:r>
            <a:endParaRPr lang="ru-RU" sz="2000" b="1" dirty="0">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742AD99B-1059-4347-AFEC-AF371627EA25}"/>
              </a:ext>
            </a:extLst>
          </p:cNvPr>
          <p:cNvSpPr txBox="1"/>
          <p:nvPr/>
        </p:nvSpPr>
        <p:spPr>
          <a:xfrm>
            <a:off x="990600" y="6374524"/>
            <a:ext cx="9469515" cy="276999"/>
          </a:xfrm>
          <a:prstGeom prst="rect">
            <a:avLst/>
          </a:prstGeom>
          <a:noFill/>
        </p:spPr>
        <p:txBody>
          <a:bodyPr wrap="none" rtlCol="0">
            <a:spAutoFit/>
          </a:bodyPr>
          <a:lstStyle/>
          <a:p>
            <a:r>
              <a:rPr lang="ru-RU" sz="1200" dirty="0">
                <a:solidFill>
                  <a:srgbClr val="0E659B"/>
                </a:solidFill>
                <a:latin typeface="Segoe UI" panose="020B0502040204020203" pitchFamily="34" charset="0"/>
                <a:cs typeface="Segoe UI" panose="020B0502040204020203" pitchFamily="34" charset="0"/>
              </a:rPr>
              <a:t>*</a:t>
            </a:r>
            <a:r>
              <a:rPr lang="en-US" sz="1200" dirty="0">
                <a:solidFill>
                  <a:srgbClr val="0E659B"/>
                </a:solidFill>
                <a:latin typeface="Segoe UI" panose="020B0502040204020203" pitchFamily="34" charset="0"/>
                <a:cs typeface="Segoe UI" panose="020B0502040204020203" pitchFamily="34" charset="0"/>
              </a:rPr>
              <a:t>For more detailed information, including the code and graphs, please refer to the </a:t>
            </a:r>
            <a:r>
              <a:rPr lang="en-US" sz="1200" dirty="0" err="1">
                <a:solidFill>
                  <a:srgbClr val="0E659B"/>
                </a:solidFill>
                <a:latin typeface="Segoe UI" panose="020B0502040204020203" pitchFamily="34" charset="0"/>
                <a:cs typeface="Segoe UI" panose="020B0502040204020203" pitchFamily="34" charset="0"/>
              </a:rPr>
              <a:t>Jupyter</a:t>
            </a:r>
            <a:r>
              <a:rPr lang="en-US" sz="1200" dirty="0">
                <a:solidFill>
                  <a:srgbClr val="0E659B"/>
                </a:solidFill>
                <a:latin typeface="Segoe UI" panose="020B0502040204020203" pitchFamily="34" charset="0"/>
                <a:cs typeface="Segoe UI" panose="020B0502040204020203" pitchFamily="34" charset="0"/>
              </a:rPr>
              <a:t> Notebook. Available in </a:t>
            </a:r>
            <a:r>
              <a:rPr lang="en-US" sz="1200" dirty="0">
                <a:solidFill>
                  <a:srgbClr val="0E659B"/>
                </a:solidFill>
                <a:highlight>
                  <a:srgbClr val="FFFF00"/>
                </a:highlight>
                <a:latin typeface="Segoe UI" panose="020B0502040204020203" pitchFamily="34" charset="0"/>
                <a:cs typeface="Segoe UI" panose="020B0502040204020203" pitchFamily="34" charset="0"/>
              </a:rPr>
              <a:t>.</a:t>
            </a:r>
            <a:r>
              <a:rPr lang="en-US" sz="1200" dirty="0" err="1">
                <a:solidFill>
                  <a:srgbClr val="0E659B"/>
                </a:solidFill>
                <a:highlight>
                  <a:srgbClr val="FFFF00"/>
                </a:highlight>
                <a:latin typeface="Segoe UI" panose="020B0502040204020203" pitchFamily="34" charset="0"/>
                <a:cs typeface="Segoe UI" panose="020B0502040204020203" pitchFamily="34" charset="0"/>
              </a:rPr>
              <a:t>ipynb</a:t>
            </a:r>
            <a:r>
              <a:rPr lang="en-US" sz="1200" dirty="0">
                <a:solidFill>
                  <a:srgbClr val="0E659B"/>
                </a:solidFill>
                <a:highlight>
                  <a:srgbClr val="FFFF00"/>
                </a:highlight>
                <a:latin typeface="Segoe UI" panose="020B0502040204020203" pitchFamily="34" charset="0"/>
                <a:cs typeface="Segoe UI" panose="020B0502040204020203" pitchFamily="34" charset="0"/>
              </a:rPr>
              <a:t> and .pdf </a:t>
            </a:r>
            <a:r>
              <a:rPr lang="en-US" sz="1200" dirty="0">
                <a:solidFill>
                  <a:srgbClr val="0E659B"/>
                </a:solidFill>
                <a:latin typeface="Segoe UI" panose="020B0502040204020203" pitchFamily="34" charset="0"/>
                <a:cs typeface="Segoe UI" panose="020B0502040204020203" pitchFamily="34" charset="0"/>
              </a:rPr>
              <a:t>formats.</a:t>
            </a:r>
            <a:endParaRPr lang="ru-RU" sz="1200" dirty="0">
              <a:solidFill>
                <a:srgbClr val="0E659B"/>
              </a:solidFill>
              <a:latin typeface="Segoe UI" panose="020B0502040204020203" pitchFamily="34" charset="0"/>
              <a:cs typeface="Segoe UI" panose="020B0502040204020203" pitchFamily="34" charset="0"/>
            </a:endParaRPr>
          </a:p>
        </p:txBody>
      </p:sp>
      <p:sp>
        <p:nvSpPr>
          <p:cNvPr id="12" name="Title 45">
            <a:extLst>
              <a:ext uri="{FF2B5EF4-FFF2-40B4-BE49-F238E27FC236}">
                <a16:creationId xmlns:a16="http://schemas.microsoft.com/office/drawing/2014/main" id="{B9A8484E-9F3C-4E4B-933A-7BDEB5AE3861}"/>
              </a:ext>
            </a:extLst>
          </p:cNvPr>
          <p:cNvSpPr txBox="1">
            <a:spLocks/>
          </p:cNvSpPr>
          <p:nvPr/>
        </p:nvSpPr>
        <p:spPr>
          <a:xfrm rot="10800000" flipV="1">
            <a:off x="988142" y="1600193"/>
            <a:ext cx="10212898" cy="609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indent="0" algn="just">
              <a:lnSpc>
                <a:spcPct val="120000"/>
              </a:lnSpc>
              <a:buNone/>
            </a:pPr>
            <a:r>
              <a:rPr lang="en-US" sz="2000" dirty="0">
                <a:solidFill>
                  <a:srgbClr val="0E659B"/>
                </a:solidFill>
                <a:latin typeface="Segoe UI" panose="020B0502040204020203" pitchFamily="34" charset="0"/>
                <a:cs typeface="Segoe UI" panose="020B0502040204020203" pitchFamily="34" charset="0"/>
              </a:rPr>
              <a:t>Data Wrangling:* </a:t>
            </a:r>
          </a:p>
        </p:txBody>
      </p:sp>
    </p:spTree>
    <p:extLst>
      <p:ext uri="{BB962C8B-B14F-4D97-AF65-F5344CB8AC3E}">
        <p14:creationId xmlns:p14="http://schemas.microsoft.com/office/powerpoint/2010/main" val="3034783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38" name="Ink 37">
                <a:extLst>
                  <a:ext uri="{FF2B5EF4-FFF2-40B4-BE49-F238E27FC236}">
                    <a16:creationId xmlns:a16="http://schemas.microsoft.com/office/drawing/2014/main" id="{E9AC559C-C215-4676-A45B-E0EEA8A98127}"/>
                  </a:ext>
                </a:extLst>
              </p14:cNvPr>
              <p14:cNvContentPartPr/>
              <p14:nvPr/>
            </p14:nvContentPartPr>
            <p14:xfrm>
              <a:off x="7131960" y="2462616"/>
              <a:ext cx="360" cy="360"/>
            </p14:xfrm>
          </p:contentPart>
        </mc:Choice>
        <mc:Fallback xmlns="">
          <p:pic>
            <p:nvPicPr>
              <p:cNvPr id="38" name="Ink 37">
                <a:extLst>
                  <a:ext uri="{FF2B5EF4-FFF2-40B4-BE49-F238E27FC236}">
                    <a16:creationId xmlns:a16="http://schemas.microsoft.com/office/drawing/2014/main" id="{E9AC559C-C215-4676-A45B-E0EEA8A98127}"/>
                  </a:ext>
                </a:extLst>
              </p:cNvPr>
              <p:cNvPicPr/>
              <p:nvPr/>
            </p:nvPicPr>
            <p:blipFill>
              <a:blip r:embed="rId3"/>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9" name="Ink 38">
                <a:extLst>
                  <a:ext uri="{FF2B5EF4-FFF2-40B4-BE49-F238E27FC236}">
                    <a16:creationId xmlns:a16="http://schemas.microsoft.com/office/drawing/2014/main" id="{1C7D4803-17C5-4B2F-B7D4-E6094013BAE6}"/>
                  </a:ext>
                </a:extLst>
              </p14:cNvPr>
              <p14:cNvContentPartPr/>
              <p14:nvPr/>
            </p14:nvContentPartPr>
            <p14:xfrm>
              <a:off x="7131600" y="2462616"/>
              <a:ext cx="360" cy="360"/>
            </p14:xfrm>
          </p:contentPart>
        </mc:Choice>
        <mc:Fallback xmlns="">
          <p:pic>
            <p:nvPicPr>
              <p:cNvPr id="39" name="Ink 38">
                <a:extLst>
                  <a:ext uri="{FF2B5EF4-FFF2-40B4-BE49-F238E27FC236}">
                    <a16:creationId xmlns:a16="http://schemas.microsoft.com/office/drawing/2014/main" id="{1C7D4803-17C5-4B2F-B7D4-E6094013BAE6}"/>
                  </a:ext>
                </a:extLst>
              </p:cNvPr>
              <p:cNvPicPr/>
              <p:nvPr/>
            </p:nvPicPr>
            <p:blipFill>
              <a:blip r:embed="rId3"/>
              <a:stretch>
                <a:fillRect/>
              </a:stretch>
            </p:blipFill>
            <p:spPr>
              <a:xfrm>
                <a:off x="704160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0" name="Ink 39">
                <a:extLst>
                  <a:ext uri="{FF2B5EF4-FFF2-40B4-BE49-F238E27FC236}">
                    <a16:creationId xmlns:a16="http://schemas.microsoft.com/office/drawing/2014/main" id="{F2B9EDD9-8AFE-4BF7-8EA8-C72B4A3D6896}"/>
                  </a:ext>
                </a:extLst>
              </p14:cNvPr>
              <p14:cNvContentPartPr/>
              <p14:nvPr/>
            </p14:nvContentPartPr>
            <p14:xfrm>
              <a:off x="6644160" y="4559256"/>
              <a:ext cx="360" cy="360"/>
            </p14:xfrm>
          </p:contentPart>
        </mc:Choice>
        <mc:Fallback xmlns="">
          <p:pic>
            <p:nvPicPr>
              <p:cNvPr id="40" name="Ink 39">
                <a:extLst>
                  <a:ext uri="{FF2B5EF4-FFF2-40B4-BE49-F238E27FC236}">
                    <a16:creationId xmlns:a16="http://schemas.microsoft.com/office/drawing/2014/main" id="{F2B9EDD9-8AFE-4BF7-8EA8-C72B4A3D6896}"/>
                  </a:ext>
                </a:extLst>
              </p:cNvPr>
              <p:cNvPicPr/>
              <p:nvPr/>
            </p:nvPicPr>
            <p:blipFill>
              <a:blip r:embed="rId3"/>
              <a:stretch>
                <a:fillRect/>
              </a:stretch>
            </p:blipFill>
            <p:spPr>
              <a:xfrm>
                <a:off x="6554160" y="4379256"/>
                <a:ext cx="180000" cy="360000"/>
              </a:xfrm>
              <a:prstGeom prst="rect">
                <a:avLst/>
              </a:prstGeom>
            </p:spPr>
          </p:pic>
        </mc:Fallback>
      </mc:AlternateContent>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lang="en-US" sz="4000" b="1" dirty="0">
                <a:solidFill>
                  <a:srgbClr val="0E659B"/>
                </a:solidFill>
                <a:latin typeface="Segoe UI" panose="020B0502040204020203" pitchFamily="34" charset="0"/>
                <a:ea typeface="+mn-ea"/>
                <a:cs typeface="Segoe UI" panose="020B0502040204020203" pitchFamily="34" charset="0"/>
              </a:rPr>
              <a:t>METHODOLOGY</a:t>
            </a:r>
            <a:r>
              <a:rPr lang="ru-RU" sz="4000" b="1" dirty="0">
                <a:solidFill>
                  <a:srgbClr val="0E659B"/>
                </a:solidFill>
                <a:latin typeface="Segoe UI" panose="020B0502040204020203" pitchFamily="34" charset="0"/>
                <a:ea typeface="+mn-ea"/>
                <a:cs typeface="Segoe UI" panose="020B0502040204020203" pitchFamily="34" charset="0"/>
              </a:rPr>
              <a:t> </a:t>
            </a:r>
            <a:r>
              <a:rPr lang="en-US" sz="2000" b="1" dirty="0">
                <a:solidFill>
                  <a:srgbClr val="0E659B"/>
                </a:solidFill>
                <a:latin typeface="Segoe UI" panose="020B0502040204020203" pitchFamily="34" charset="0"/>
                <a:ea typeface="+mn-ea"/>
                <a:cs typeface="Segoe UI" panose="020B0502040204020203" pitchFamily="34" charset="0"/>
              </a:rPr>
              <a:t>in detail</a:t>
            </a:r>
            <a:endParaRPr lang="ru-RU" sz="2000" b="1" dirty="0">
              <a:latin typeface="Segoe UI" panose="020B0502040204020203" pitchFamily="34" charset="0"/>
              <a:cs typeface="Segoe UI" panose="020B0502040204020203" pitchFamily="34" charset="0"/>
            </a:endParaRPr>
          </a:p>
        </p:txBody>
      </p:sp>
      <p:sp>
        <p:nvSpPr>
          <p:cNvPr id="9" name="Subtitle 2">
            <a:extLst>
              <a:ext uri="{FF2B5EF4-FFF2-40B4-BE49-F238E27FC236}">
                <a16:creationId xmlns:a16="http://schemas.microsoft.com/office/drawing/2014/main" id="{4345E036-7167-4CCF-94F2-E4F80015C5D6}"/>
              </a:ext>
            </a:extLst>
          </p:cNvPr>
          <p:cNvSpPr txBox="1">
            <a:spLocks/>
          </p:cNvSpPr>
          <p:nvPr/>
        </p:nvSpPr>
        <p:spPr>
          <a:xfrm>
            <a:off x="990600" y="2209800"/>
            <a:ext cx="10206742" cy="41148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00000"/>
              </a:lnSpc>
              <a:buNone/>
            </a:pPr>
            <a:endParaRPr lang="en-US" sz="800" dirty="0">
              <a:solidFill>
                <a:srgbClr val="0E659B"/>
              </a:solidFill>
              <a:latin typeface="Segoe UI" panose="020B0502040204020203" pitchFamily="34" charset="0"/>
              <a:cs typeface="Segoe UI" panose="020B0502040204020203" pitchFamily="34" charset="0"/>
            </a:endParaRPr>
          </a:p>
          <a:p>
            <a:pPr algn="just">
              <a:lnSpc>
                <a:spcPct val="100000"/>
              </a:lnSpc>
            </a:pPr>
            <a:r>
              <a:rPr lang="en-US" sz="1400" b="1" dirty="0">
                <a:solidFill>
                  <a:srgbClr val="0E659B"/>
                </a:solidFill>
                <a:latin typeface="Segoe UI" panose="020B0502040204020203" pitchFamily="34" charset="0"/>
                <a:cs typeface="Segoe UI" panose="020B0502040204020203" pitchFamily="34" charset="0"/>
              </a:rPr>
              <a:t>To examine the total rankings of countries</a:t>
            </a:r>
            <a:r>
              <a:rPr lang="en-US" sz="1400" dirty="0">
                <a:solidFill>
                  <a:srgbClr val="0E659B"/>
                </a:solidFill>
                <a:latin typeface="Segoe UI" panose="020B0502040204020203" pitchFamily="34" charset="0"/>
                <a:cs typeface="Segoe UI" panose="020B0502040204020203" pitchFamily="34" charset="0"/>
              </a:rPr>
              <a:t>, a bar chart was generated for identifying the top-performing and underperforming countries based on their ratings. The countries with unexpected ratings were further examined by showcasing their overall </a:t>
            </a:r>
            <a:r>
              <a:rPr lang="en-US" sz="1400" dirty="0">
                <a:solidFill>
                  <a:srgbClr val="0E659B"/>
                </a:solidFill>
                <a:latin typeface="Segoe UI" panose="020B0502040204020203" pitchFamily="34" charset="0"/>
                <a:ea typeface="+mn-ea"/>
                <a:cs typeface="Segoe UI" panose="020B0502040204020203" pitchFamily="34" charset="0"/>
              </a:rPr>
              <a:t>features</a:t>
            </a:r>
            <a:r>
              <a:rPr lang="en-US" sz="1400" dirty="0">
                <a:solidFill>
                  <a:srgbClr val="0E659B"/>
                </a:solidFill>
                <a:latin typeface="Segoe UI" panose="020B0502040204020203" pitchFamily="34" charset="0"/>
                <a:cs typeface="Segoe UI" panose="020B0502040204020203" pitchFamily="34" charset="0"/>
              </a:rPr>
              <a:t> in the bar chart. This analysis was performed to discern the areas in which these countries should focus on to enhance the quality of life for their citizens.</a:t>
            </a:r>
          </a:p>
          <a:p>
            <a:pPr algn="just">
              <a:lnSpc>
                <a:spcPct val="100000"/>
              </a:lnSpc>
            </a:pPr>
            <a:r>
              <a:rPr lang="en-US" sz="1400" b="1" dirty="0">
                <a:solidFill>
                  <a:srgbClr val="0E659B"/>
                </a:solidFill>
                <a:latin typeface="Segoe UI" panose="020B0502040204020203" pitchFamily="34" charset="0"/>
                <a:cs typeface="Segoe UI" panose="020B0502040204020203" pitchFamily="34" charset="0"/>
              </a:rPr>
              <a:t>To compare countries </a:t>
            </a:r>
            <a:r>
              <a:rPr lang="en-US" sz="1400" dirty="0">
                <a:solidFill>
                  <a:srgbClr val="0E659B"/>
                </a:solidFill>
                <a:latin typeface="Segoe UI" panose="020B0502040204020203" pitchFamily="34" charset="0"/>
                <a:cs typeface="Segoe UI" panose="020B0502040204020203" pitchFamily="34" charset="0"/>
              </a:rPr>
              <a:t>with similar overall features, a stacked bar chart was created. By comparing such countries, their distinct attributes and characteristics that need improvement were identified.</a:t>
            </a:r>
          </a:p>
          <a:p>
            <a:pPr algn="just">
              <a:lnSpc>
                <a:spcPct val="100000"/>
              </a:lnSpc>
            </a:pPr>
            <a:r>
              <a:rPr lang="en-US" sz="1400" b="1" dirty="0">
                <a:solidFill>
                  <a:srgbClr val="0E659B"/>
                </a:solidFill>
                <a:latin typeface="Segoe UI" panose="020B0502040204020203" pitchFamily="34" charset="0"/>
                <a:cs typeface="Segoe UI" panose="020B0502040204020203" pitchFamily="34" charset="0"/>
              </a:rPr>
              <a:t>To investigate the specific features </a:t>
            </a:r>
            <a:r>
              <a:rPr lang="en-US" sz="1400" dirty="0">
                <a:solidFill>
                  <a:srgbClr val="0E659B"/>
                </a:solidFill>
                <a:latin typeface="Segoe UI" panose="020B0502040204020203" pitchFamily="34" charset="0"/>
                <a:cs typeface="Segoe UI" panose="020B0502040204020203" pitchFamily="34" charset="0"/>
              </a:rPr>
              <a:t>of interest, a bar chart was created to represent the relevant data. This provided a detailed understanding of the factors that contribute to the high or low rating of a particular country, thereby highlighting areas that require improvement.</a:t>
            </a:r>
          </a:p>
          <a:p>
            <a:pPr algn="just">
              <a:lnSpc>
                <a:spcPct val="100000"/>
              </a:lnSpc>
            </a:pPr>
            <a:r>
              <a:rPr lang="en-US" sz="1400" dirty="0">
                <a:solidFill>
                  <a:srgbClr val="0E659B"/>
                </a:solidFill>
                <a:latin typeface="Segoe UI" panose="020B0502040204020203" pitchFamily="34" charset="0"/>
                <a:cs typeface="Segoe UI" panose="020B0502040204020203" pitchFamily="34" charset="0"/>
              </a:rPr>
              <a:t>The final dataset was stored in a .csv format and is available for viewing </a:t>
            </a:r>
            <a:r>
              <a:rPr lang="en-US" sz="1400" b="1" dirty="0">
                <a:solidFill>
                  <a:srgbClr val="0E659B"/>
                </a:solidFill>
                <a:highlight>
                  <a:srgbClr val="FFFF00"/>
                </a:highlight>
                <a:latin typeface="Segoe UI" panose="020B0502040204020203" pitchFamily="34" charset="0"/>
                <a:cs typeface="Segoe UI" panose="020B0502040204020203" pitchFamily="34" charset="0"/>
              </a:rPr>
              <a:t>here</a:t>
            </a:r>
            <a:r>
              <a:rPr lang="en-US" sz="1400" dirty="0">
                <a:solidFill>
                  <a:srgbClr val="0E659B"/>
                </a:solidFill>
                <a:highlight>
                  <a:srgbClr val="FFFF00"/>
                </a:highlight>
                <a:latin typeface="Segoe UI" panose="020B0502040204020203" pitchFamily="34" charset="0"/>
                <a:cs typeface="Segoe UI" panose="020B0502040204020203" pitchFamily="34" charset="0"/>
              </a:rPr>
              <a:t>.</a:t>
            </a:r>
            <a:r>
              <a:rPr lang="en-US" sz="1400" dirty="0">
                <a:solidFill>
                  <a:srgbClr val="0E659B"/>
                </a:solidFill>
                <a:latin typeface="Segoe UI" panose="020B0502040204020203" pitchFamily="34" charset="0"/>
                <a:cs typeface="Segoe UI" panose="020B0502040204020203" pitchFamily="34" charset="0"/>
              </a:rPr>
              <a:t> </a:t>
            </a:r>
          </a:p>
          <a:p>
            <a:pPr marL="0" indent="0" algn="just">
              <a:lnSpc>
                <a:spcPct val="100000"/>
              </a:lnSpc>
              <a:buNone/>
            </a:pPr>
            <a:endParaRPr lang="en-US" sz="1400" dirty="0">
              <a:solidFill>
                <a:srgbClr val="0E659B"/>
              </a:solidFill>
              <a:latin typeface="Segoe UI" panose="020B0502040204020203" pitchFamily="34" charset="0"/>
              <a:cs typeface="Segoe UI" panose="020B0502040204020203" pitchFamily="34" charset="0"/>
            </a:endParaRPr>
          </a:p>
          <a:p>
            <a:pPr marL="0" indent="0" algn="just">
              <a:lnSpc>
                <a:spcPct val="100000"/>
              </a:lnSpc>
              <a:buNone/>
            </a:pPr>
            <a:r>
              <a:rPr lang="en-US" sz="1400" b="1" dirty="0">
                <a:solidFill>
                  <a:srgbClr val="0E659B"/>
                </a:solidFill>
                <a:latin typeface="Segoe UI" panose="020B0502040204020203" pitchFamily="34" charset="0"/>
                <a:cs typeface="Segoe UI" panose="020B0502040204020203" pitchFamily="34" charset="0"/>
              </a:rPr>
              <a:t>Tools: </a:t>
            </a:r>
            <a:r>
              <a:rPr lang="en-US" sz="1400" dirty="0" err="1">
                <a:solidFill>
                  <a:srgbClr val="0E659B"/>
                </a:solidFill>
                <a:latin typeface="Segoe UI" panose="020B0502040204020203" pitchFamily="34" charset="0"/>
                <a:cs typeface="Segoe UI" panose="020B0502040204020203" pitchFamily="34" charset="0"/>
              </a:rPr>
              <a:t>Jupyter</a:t>
            </a:r>
            <a:r>
              <a:rPr lang="en-US" sz="1400" dirty="0">
                <a:solidFill>
                  <a:srgbClr val="0E659B"/>
                </a:solidFill>
                <a:latin typeface="Segoe UI" panose="020B0502040204020203" pitchFamily="34" charset="0"/>
                <a:cs typeface="Segoe UI" panose="020B0502040204020203" pitchFamily="34" charset="0"/>
              </a:rPr>
              <a:t> Notebook. Python: for. </a:t>
            </a:r>
            <a:r>
              <a:rPr lang="en-US" sz="1400" u="sng" dirty="0">
                <a:solidFill>
                  <a:srgbClr val="0E659B"/>
                </a:solidFill>
                <a:latin typeface="Segoe UI" panose="020B0502040204020203" pitchFamily="34" charset="0"/>
                <a:cs typeface="Segoe UI" panose="020B0502040204020203" pitchFamily="34" charset="0"/>
              </a:rPr>
              <a:t>Plotly</a:t>
            </a:r>
            <a:r>
              <a:rPr lang="en-US" sz="1400" dirty="0">
                <a:solidFill>
                  <a:srgbClr val="0E659B"/>
                </a:solidFill>
                <a:latin typeface="Segoe UI" panose="020B0502040204020203" pitchFamily="34" charset="0"/>
                <a:cs typeface="Segoe UI" panose="020B0502040204020203" pitchFamily="34" charset="0"/>
              </a:rPr>
              <a:t>: .bar(). </a:t>
            </a:r>
            <a:r>
              <a:rPr lang="en-US" sz="1400" u="sng" dirty="0">
                <a:solidFill>
                  <a:srgbClr val="0E659B"/>
                </a:solidFill>
                <a:latin typeface="Segoe UI" panose="020B0502040204020203" pitchFamily="34" charset="0"/>
                <a:cs typeface="Segoe UI" panose="020B0502040204020203" pitchFamily="34" charset="0"/>
              </a:rPr>
              <a:t>Pandas</a:t>
            </a:r>
            <a:r>
              <a:rPr lang="en-US" sz="1400" dirty="0">
                <a:solidFill>
                  <a:srgbClr val="0E659B"/>
                </a:solidFill>
                <a:latin typeface="Segoe UI" panose="020B0502040204020203" pitchFamily="34" charset="0"/>
                <a:cs typeface="Segoe UI" panose="020B0502040204020203" pitchFamily="34" charset="0"/>
              </a:rPr>
              <a:t>: .loc[], .</a:t>
            </a:r>
            <a:r>
              <a:rPr lang="en-US" sz="1400" dirty="0" err="1">
                <a:solidFill>
                  <a:srgbClr val="0E659B"/>
                </a:solidFill>
                <a:latin typeface="Segoe UI" panose="020B0502040204020203" pitchFamily="34" charset="0"/>
                <a:cs typeface="Segoe UI" panose="020B0502040204020203" pitchFamily="34" charset="0"/>
              </a:rPr>
              <a:t>sort_values</a:t>
            </a:r>
            <a:r>
              <a:rPr lang="en-US" sz="1400" dirty="0">
                <a:solidFill>
                  <a:srgbClr val="0E659B"/>
                </a:solidFill>
                <a:latin typeface="Segoe UI" panose="020B0502040204020203" pitchFamily="34" charset="0"/>
                <a:cs typeface="Segoe UI" panose="020B0502040204020203" pitchFamily="34" charset="0"/>
              </a:rPr>
              <a:t>(), and </a:t>
            </a:r>
            <a:r>
              <a:rPr lang="en-US" sz="1400" dirty="0" err="1">
                <a:solidFill>
                  <a:srgbClr val="0E659B"/>
                </a:solidFill>
                <a:latin typeface="Segoe UI" panose="020B0502040204020203" pitchFamily="34" charset="0"/>
                <a:cs typeface="Segoe UI" panose="020B0502040204020203" pitchFamily="34" charset="0"/>
              </a:rPr>
              <a:t>read_csv</a:t>
            </a:r>
            <a:r>
              <a:rPr lang="en-US" sz="1400" dirty="0">
                <a:solidFill>
                  <a:srgbClr val="0E659B"/>
                </a:solidFill>
                <a:latin typeface="Segoe UI" panose="020B0502040204020203" pitchFamily="34" charset="0"/>
                <a:cs typeface="Segoe UI" panose="020B0502040204020203" pitchFamily="34" charset="0"/>
              </a:rPr>
              <a:t>(). Loops were also created to generate the charts.</a:t>
            </a:r>
            <a:endParaRPr lang="ru-RU" sz="1400" dirty="0">
              <a:solidFill>
                <a:srgbClr val="0E659B"/>
              </a:solidFill>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662A57A4-26CD-411A-8F18-071A79D1F55A}"/>
              </a:ext>
            </a:extLst>
          </p:cNvPr>
          <p:cNvSpPr txBox="1"/>
          <p:nvPr/>
        </p:nvSpPr>
        <p:spPr>
          <a:xfrm>
            <a:off x="990600" y="6374524"/>
            <a:ext cx="9469515" cy="276999"/>
          </a:xfrm>
          <a:prstGeom prst="rect">
            <a:avLst/>
          </a:prstGeom>
          <a:noFill/>
        </p:spPr>
        <p:txBody>
          <a:bodyPr wrap="none" rtlCol="0">
            <a:spAutoFit/>
          </a:bodyPr>
          <a:lstStyle/>
          <a:p>
            <a:r>
              <a:rPr lang="ru-RU" sz="1200" dirty="0">
                <a:solidFill>
                  <a:srgbClr val="0E659B"/>
                </a:solidFill>
                <a:latin typeface="Segoe UI" panose="020B0502040204020203" pitchFamily="34" charset="0"/>
                <a:cs typeface="Segoe UI" panose="020B0502040204020203" pitchFamily="34" charset="0"/>
              </a:rPr>
              <a:t>*</a:t>
            </a:r>
            <a:r>
              <a:rPr lang="en-US" sz="1200" dirty="0">
                <a:solidFill>
                  <a:srgbClr val="0E659B"/>
                </a:solidFill>
                <a:latin typeface="Segoe UI" panose="020B0502040204020203" pitchFamily="34" charset="0"/>
                <a:cs typeface="Segoe UI" panose="020B0502040204020203" pitchFamily="34" charset="0"/>
              </a:rPr>
              <a:t>For more detailed information, including the code and graphs, please refer to the </a:t>
            </a:r>
            <a:r>
              <a:rPr lang="en-US" sz="1200" dirty="0" err="1">
                <a:solidFill>
                  <a:srgbClr val="0E659B"/>
                </a:solidFill>
                <a:latin typeface="Segoe UI" panose="020B0502040204020203" pitchFamily="34" charset="0"/>
                <a:cs typeface="Segoe UI" panose="020B0502040204020203" pitchFamily="34" charset="0"/>
              </a:rPr>
              <a:t>Jupyter</a:t>
            </a:r>
            <a:r>
              <a:rPr lang="en-US" sz="1200" dirty="0">
                <a:solidFill>
                  <a:srgbClr val="0E659B"/>
                </a:solidFill>
                <a:latin typeface="Segoe UI" panose="020B0502040204020203" pitchFamily="34" charset="0"/>
                <a:cs typeface="Segoe UI" panose="020B0502040204020203" pitchFamily="34" charset="0"/>
              </a:rPr>
              <a:t> Notebook. Available in </a:t>
            </a:r>
            <a:r>
              <a:rPr lang="en-US" sz="1200" dirty="0">
                <a:solidFill>
                  <a:srgbClr val="0E659B"/>
                </a:solidFill>
                <a:highlight>
                  <a:srgbClr val="FFFF00"/>
                </a:highlight>
                <a:latin typeface="Segoe UI" panose="020B0502040204020203" pitchFamily="34" charset="0"/>
                <a:cs typeface="Segoe UI" panose="020B0502040204020203" pitchFamily="34" charset="0"/>
              </a:rPr>
              <a:t>.</a:t>
            </a:r>
            <a:r>
              <a:rPr lang="en-US" sz="1200" dirty="0" err="1">
                <a:solidFill>
                  <a:srgbClr val="0E659B"/>
                </a:solidFill>
                <a:highlight>
                  <a:srgbClr val="FFFF00"/>
                </a:highlight>
                <a:latin typeface="Segoe UI" panose="020B0502040204020203" pitchFamily="34" charset="0"/>
                <a:cs typeface="Segoe UI" panose="020B0502040204020203" pitchFamily="34" charset="0"/>
              </a:rPr>
              <a:t>ipynb</a:t>
            </a:r>
            <a:r>
              <a:rPr lang="en-US" sz="1200" dirty="0">
                <a:solidFill>
                  <a:srgbClr val="0E659B"/>
                </a:solidFill>
                <a:highlight>
                  <a:srgbClr val="FFFF00"/>
                </a:highlight>
                <a:latin typeface="Segoe UI" panose="020B0502040204020203" pitchFamily="34" charset="0"/>
                <a:cs typeface="Segoe UI" panose="020B0502040204020203" pitchFamily="34" charset="0"/>
              </a:rPr>
              <a:t> and .pdf </a:t>
            </a:r>
            <a:r>
              <a:rPr lang="en-US" sz="1200" dirty="0">
                <a:solidFill>
                  <a:srgbClr val="0E659B"/>
                </a:solidFill>
                <a:latin typeface="Segoe UI" panose="020B0502040204020203" pitchFamily="34" charset="0"/>
                <a:cs typeface="Segoe UI" panose="020B0502040204020203" pitchFamily="34" charset="0"/>
              </a:rPr>
              <a:t>formats.</a:t>
            </a:r>
            <a:endParaRPr lang="ru-RU" sz="1200" dirty="0">
              <a:solidFill>
                <a:srgbClr val="0E659B"/>
              </a:solidFill>
              <a:latin typeface="Segoe UI" panose="020B0502040204020203" pitchFamily="34" charset="0"/>
              <a:cs typeface="Segoe UI" panose="020B0502040204020203" pitchFamily="34" charset="0"/>
            </a:endParaRPr>
          </a:p>
        </p:txBody>
      </p:sp>
      <p:sp>
        <p:nvSpPr>
          <p:cNvPr id="12" name="Title 45">
            <a:extLst>
              <a:ext uri="{FF2B5EF4-FFF2-40B4-BE49-F238E27FC236}">
                <a16:creationId xmlns:a16="http://schemas.microsoft.com/office/drawing/2014/main" id="{73D196DF-7982-467C-91CA-32D7B0A7265F}"/>
              </a:ext>
            </a:extLst>
          </p:cNvPr>
          <p:cNvSpPr txBox="1">
            <a:spLocks/>
          </p:cNvSpPr>
          <p:nvPr/>
        </p:nvSpPr>
        <p:spPr>
          <a:xfrm rot="10800000" flipV="1">
            <a:off x="988142" y="1600193"/>
            <a:ext cx="10212898" cy="609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indent="0" algn="just">
              <a:buNone/>
            </a:pPr>
            <a:r>
              <a:rPr lang="en-US" sz="2000" dirty="0">
                <a:solidFill>
                  <a:srgbClr val="0E659B"/>
                </a:solidFill>
                <a:latin typeface="Segoe UI" panose="020B0502040204020203" pitchFamily="34" charset="0"/>
                <a:cs typeface="Segoe UI" panose="020B0502040204020203" pitchFamily="34" charset="0"/>
              </a:rPr>
              <a:t>Data Visualization and Analysis:* </a:t>
            </a:r>
            <a:r>
              <a:rPr lang="ru-RU" sz="2000" dirty="0">
                <a:solidFill>
                  <a:srgbClr val="0E659B"/>
                </a:solidFill>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1415980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p:sp>
        <p:nvSpPr>
          <p:cNvPr id="37" name="Subtitle 2">
            <a:extLst>
              <a:ext uri="{FF2B5EF4-FFF2-40B4-BE49-F238E27FC236}">
                <a16:creationId xmlns:a16="http://schemas.microsoft.com/office/drawing/2014/main" id="{E561CC4F-5DC8-4451-8929-AB06F53B5D52}"/>
              </a:ext>
            </a:extLst>
          </p:cNvPr>
          <p:cNvSpPr txBox="1">
            <a:spLocks/>
          </p:cNvSpPr>
          <p:nvPr/>
        </p:nvSpPr>
        <p:spPr>
          <a:xfrm>
            <a:off x="990601" y="2209800"/>
            <a:ext cx="10206742" cy="4114800"/>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endParaRPr lang="ru-RU" sz="2500" dirty="0">
              <a:solidFill>
                <a:srgbClr val="0E659B"/>
              </a:solidFill>
              <a:latin typeface="Segoe UI" panose="020B0502040204020203" pitchFamily="34" charset="0"/>
              <a:cs typeface="Segoe UI" panose="020B0502040204020203" pitchFamily="34" charset="0"/>
            </a:endParaRPr>
          </a:p>
          <a:p>
            <a:pPr algn="just">
              <a:lnSpc>
                <a:spcPct val="120000"/>
              </a:lnSpc>
            </a:pPr>
            <a:r>
              <a:rPr lang="en-US" sz="5200" dirty="0">
                <a:solidFill>
                  <a:srgbClr val="0E659B"/>
                </a:solidFill>
                <a:latin typeface="Segoe UI" panose="020B0502040204020203" pitchFamily="34" charset="0"/>
                <a:cs typeface="Segoe UI" panose="020B0502040204020203" pitchFamily="34" charset="0"/>
              </a:rPr>
              <a:t>The data from the previously obtained .csv file was loaded into Power BI, and a dashboard with </a:t>
            </a:r>
            <a:r>
              <a:rPr lang="en-US" sz="5200" b="1" dirty="0">
                <a:solidFill>
                  <a:srgbClr val="0E659B"/>
                </a:solidFill>
                <a:latin typeface="Segoe UI" panose="020B0502040204020203" pitchFamily="34" charset="0"/>
                <a:cs typeface="Segoe UI" panose="020B0502040204020203" pitchFamily="34" charset="0"/>
              </a:rPr>
              <a:t>5 pages </a:t>
            </a:r>
            <a:r>
              <a:rPr lang="en-US" sz="5200" dirty="0">
                <a:solidFill>
                  <a:srgbClr val="0E659B"/>
                </a:solidFill>
                <a:latin typeface="Segoe UI" panose="020B0502040204020203" pitchFamily="34" charset="0"/>
                <a:cs typeface="Segoe UI" panose="020B0502040204020203" pitchFamily="34" charset="0"/>
              </a:rPr>
              <a:t>was created: overall country ranking, aggregated feature analysis, specific feature analysis, country-specific analysis, and country comparison. </a:t>
            </a:r>
            <a:r>
              <a:rPr lang="en-US" sz="5200" b="1" dirty="0">
                <a:solidFill>
                  <a:srgbClr val="0E659B"/>
                </a:solidFill>
                <a:latin typeface="Segoe UI" panose="020B0502040204020203" pitchFamily="34" charset="0"/>
                <a:cs typeface="Segoe UI" panose="020B0502040204020203" pitchFamily="34" charset="0"/>
              </a:rPr>
              <a:t>Navigation</a:t>
            </a:r>
            <a:r>
              <a:rPr lang="en-US" sz="5200" dirty="0">
                <a:solidFill>
                  <a:srgbClr val="0E659B"/>
                </a:solidFill>
                <a:latin typeface="Segoe UI" panose="020B0502040204020203" pitchFamily="34" charset="0"/>
                <a:cs typeface="Segoe UI" panose="020B0502040204020203" pitchFamily="34" charset="0"/>
              </a:rPr>
              <a:t> through the dashboard is achieved via created buttons, and a quick access button to feature values was also included.</a:t>
            </a:r>
          </a:p>
          <a:p>
            <a:pPr algn="just">
              <a:lnSpc>
                <a:spcPct val="120000"/>
              </a:lnSpc>
            </a:pPr>
            <a:r>
              <a:rPr lang="en-US" sz="5200" b="1" dirty="0">
                <a:solidFill>
                  <a:srgbClr val="0E659B"/>
                </a:solidFill>
                <a:latin typeface="Segoe UI" panose="020B0502040204020203" pitchFamily="34" charset="0"/>
                <a:cs typeface="Segoe UI" panose="020B0502040204020203" pitchFamily="34" charset="0"/>
              </a:rPr>
              <a:t>The first page </a:t>
            </a:r>
            <a:r>
              <a:rPr lang="en-US" sz="5200" dirty="0">
                <a:solidFill>
                  <a:srgbClr val="0E659B"/>
                </a:solidFill>
                <a:latin typeface="Segoe UI" panose="020B0502040204020203" pitchFamily="34" charset="0"/>
                <a:cs typeface="Segoe UI" panose="020B0502040204020203" pitchFamily="34" charset="0"/>
              </a:rPr>
              <a:t>displays the overall ranking. A slider allows for the selection of countries, which is saved for subsequent pages. Countries can be chosen at the user's discretion or by clicking on the provided country group buttons. A slider allows for the selection of the importance of a particular aggregated feature when calculating the country's ranking (using parameters, measures via DAX). The initial weight of each feature is set to 1. When a different weight is selected, the value of each feature is multiplied by the selected weight to calculate the Total Score.</a:t>
            </a:r>
          </a:p>
          <a:p>
            <a:pPr algn="just">
              <a:lnSpc>
                <a:spcPct val="120000"/>
              </a:lnSpc>
            </a:pPr>
            <a:r>
              <a:rPr lang="en-US" sz="5200" b="1" dirty="0">
                <a:solidFill>
                  <a:srgbClr val="0E659B"/>
                </a:solidFill>
                <a:latin typeface="Segoe UI" panose="020B0502040204020203" pitchFamily="34" charset="0"/>
                <a:cs typeface="Segoe UI" panose="020B0502040204020203" pitchFamily="34" charset="0"/>
              </a:rPr>
              <a:t>The second and third pages </a:t>
            </a:r>
            <a:r>
              <a:rPr lang="en-US" sz="5200" dirty="0">
                <a:solidFill>
                  <a:srgbClr val="0E659B"/>
                </a:solidFill>
                <a:latin typeface="Segoe UI" panose="020B0502040204020203" pitchFamily="34" charset="0"/>
                <a:cs typeface="Segoe UI" panose="020B0502040204020203" pitchFamily="34" charset="0"/>
              </a:rPr>
              <a:t>display the country ranking based on specific overall and specific features. Normalized values (0-1) are used for aggregated features, and raw values are used for specific features. Buttons allow for the exploration of specific features of interest.</a:t>
            </a:r>
          </a:p>
          <a:p>
            <a:pPr algn="just">
              <a:lnSpc>
                <a:spcPct val="120000"/>
              </a:lnSpc>
            </a:pPr>
            <a:r>
              <a:rPr lang="en-US" sz="5200" b="1" dirty="0">
                <a:solidFill>
                  <a:srgbClr val="0E659B"/>
                </a:solidFill>
                <a:latin typeface="Segoe UI" panose="020B0502040204020203" pitchFamily="34" charset="0"/>
                <a:cs typeface="Segoe UI" panose="020B0502040204020203" pitchFamily="34" charset="0"/>
              </a:rPr>
              <a:t>The third and fourth pages </a:t>
            </a:r>
            <a:r>
              <a:rPr lang="en-US" sz="5200" dirty="0">
                <a:solidFill>
                  <a:srgbClr val="0E659B"/>
                </a:solidFill>
                <a:latin typeface="Segoe UI" panose="020B0502040204020203" pitchFamily="34" charset="0"/>
                <a:cs typeface="Segoe UI" panose="020B0502040204020203" pitchFamily="34" charset="0"/>
              </a:rPr>
              <a:t>display the country-specific analysis and comparison. A slider allows for the selection of the country of interest. Buttons allow for toggling between the analysis of aggregated and specific features. Normalized values (0-1) are used, with negative specific features turned positive and higher values being better for all features.</a:t>
            </a:r>
          </a:p>
          <a:p>
            <a:pPr marL="0" indent="0" algn="just">
              <a:lnSpc>
                <a:spcPct val="120000"/>
              </a:lnSpc>
              <a:buNone/>
            </a:pPr>
            <a:r>
              <a:rPr lang="en-US" sz="5200" b="1" dirty="0">
                <a:solidFill>
                  <a:srgbClr val="0E659B"/>
                </a:solidFill>
                <a:latin typeface="Segoe UI" panose="020B0502040204020203" pitchFamily="34" charset="0"/>
                <a:cs typeface="Segoe UI" panose="020B0502040204020203" pitchFamily="34" charset="0"/>
              </a:rPr>
              <a:t>Tools: </a:t>
            </a:r>
            <a:r>
              <a:rPr lang="en-US" sz="5200" dirty="0">
                <a:solidFill>
                  <a:srgbClr val="0E659B"/>
                </a:solidFill>
                <a:latin typeface="Segoe UI" panose="020B0502040204020203" pitchFamily="34" charset="0"/>
                <a:cs typeface="Segoe UI" panose="020B0502040204020203" pitchFamily="34" charset="0"/>
              </a:rPr>
              <a:t>Power BI: stacked bar charts, clustered column charts, text boxes, buttons, slicers, sliders, bookmarks, selections, parameters, measures, DAX.</a:t>
            </a:r>
            <a:endParaRPr lang="ru-RU" sz="5200" dirty="0">
              <a:solidFill>
                <a:srgbClr val="0E659B"/>
              </a:solidFill>
              <a:latin typeface="Segoe UI" panose="020B0502040204020203" pitchFamily="34" charset="0"/>
              <a:cs typeface="Segoe UI" panose="020B0502040204020203" pitchFamily="34" charset="0"/>
            </a:endParaRPr>
          </a:p>
        </p:txBody>
      </p:sp>
      <mc:AlternateContent xmlns:mc="http://schemas.openxmlformats.org/markup-compatibility/2006" xmlns:p14="http://schemas.microsoft.com/office/powerpoint/2010/main">
        <mc:Choice Requires="p14">
          <p:contentPart p14:bwMode="auto" r:id="rId2">
            <p14:nvContentPartPr>
              <p14:cNvPr id="38" name="Ink 37">
                <a:extLst>
                  <a:ext uri="{FF2B5EF4-FFF2-40B4-BE49-F238E27FC236}">
                    <a16:creationId xmlns:a16="http://schemas.microsoft.com/office/drawing/2014/main" id="{E9AC559C-C215-4676-A45B-E0EEA8A98127}"/>
                  </a:ext>
                </a:extLst>
              </p14:cNvPr>
              <p14:cNvContentPartPr/>
              <p14:nvPr/>
            </p14:nvContentPartPr>
            <p14:xfrm>
              <a:off x="7131960" y="2462616"/>
              <a:ext cx="360" cy="360"/>
            </p14:xfrm>
          </p:contentPart>
        </mc:Choice>
        <mc:Fallback xmlns="">
          <p:pic>
            <p:nvPicPr>
              <p:cNvPr id="38" name="Ink 37">
                <a:extLst>
                  <a:ext uri="{FF2B5EF4-FFF2-40B4-BE49-F238E27FC236}">
                    <a16:creationId xmlns:a16="http://schemas.microsoft.com/office/drawing/2014/main" id="{E9AC559C-C215-4676-A45B-E0EEA8A98127}"/>
                  </a:ext>
                </a:extLst>
              </p:cNvPr>
              <p:cNvPicPr/>
              <p:nvPr/>
            </p:nvPicPr>
            <p:blipFill>
              <a:blip r:embed="rId3"/>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9" name="Ink 38">
                <a:extLst>
                  <a:ext uri="{FF2B5EF4-FFF2-40B4-BE49-F238E27FC236}">
                    <a16:creationId xmlns:a16="http://schemas.microsoft.com/office/drawing/2014/main" id="{1C7D4803-17C5-4B2F-B7D4-E6094013BAE6}"/>
                  </a:ext>
                </a:extLst>
              </p14:cNvPr>
              <p14:cNvContentPartPr/>
              <p14:nvPr/>
            </p14:nvContentPartPr>
            <p14:xfrm>
              <a:off x="7131600" y="2462616"/>
              <a:ext cx="360" cy="360"/>
            </p14:xfrm>
          </p:contentPart>
        </mc:Choice>
        <mc:Fallback xmlns="">
          <p:pic>
            <p:nvPicPr>
              <p:cNvPr id="39" name="Ink 38">
                <a:extLst>
                  <a:ext uri="{FF2B5EF4-FFF2-40B4-BE49-F238E27FC236}">
                    <a16:creationId xmlns:a16="http://schemas.microsoft.com/office/drawing/2014/main" id="{1C7D4803-17C5-4B2F-B7D4-E6094013BAE6}"/>
                  </a:ext>
                </a:extLst>
              </p:cNvPr>
              <p:cNvPicPr/>
              <p:nvPr/>
            </p:nvPicPr>
            <p:blipFill>
              <a:blip r:embed="rId3"/>
              <a:stretch>
                <a:fillRect/>
              </a:stretch>
            </p:blipFill>
            <p:spPr>
              <a:xfrm>
                <a:off x="704160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0" name="Ink 39">
                <a:extLst>
                  <a:ext uri="{FF2B5EF4-FFF2-40B4-BE49-F238E27FC236}">
                    <a16:creationId xmlns:a16="http://schemas.microsoft.com/office/drawing/2014/main" id="{F2B9EDD9-8AFE-4BF7-8EA8-C72B4A3D6896}"/>
                  </a:ext>
                </a:extLst>
              </p14:cNvPr>
              <p14:cNvContentPartPr/>
              <p14:nvPr/>
            </p14:nvContentPartPr>
            <p14:xfrm>
              <a:off x="6644160" y="4559256"/>
              <a:ext cx="360" cy="360"/>
            </p14:xfrm>
          </p:contentPart>
        </mc:Choice>
        <mc:Fallback xmlns="">
          <p:pic>
            <p:nvPicPr>
              <p:cNvPr id="40" name="Ink 39">
                <a:extLst>
                  <a:ext uri="{FF2B5EF4-FFF2-40B4-BE49-F238E27FC236}">
                    <a16:creationId xmlns:a16="http://schemas.microsoft.com/office/drawing/2014/main" id="{F2B9EDD9-8AFE-4BF7-8EA8-C72B4A3D6896}"/>
                  </a:ext>
                </a:extLst>
              </p:cNvPr>
              <p:cNvPicPr/>
              <p:nvPr/>
            </p:nvPicPr>
            <p:blipFill>
              <a:blip r:embed="rId3"/>
              <a:stretch>
                <a:fillRect/>
              </a:stretch>
            </p:blipFill>
            <p:spPr>
              <a:xfrm>
                <a:off x="6554160" y="4379256"/>
                <a:ext cx="180000" cy="360000"/>
              </a:xfrm>
              <a:prstGeom prst="rect">
                <a:avLst/>
              </a:prstGeom>
            </p:spPr>
          </p:pic>
        </mc:Fallback>
      </mc:AlternateContent>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lang="en-US" sz="4000" b="1" dirty="0">
                <a:solidFill>
                  <a:srgbClr val="0E659B"/>
                </a:solidFill>
                <a:latin typeface="Segoe UI" panose="020B0502040204020203" pitchFamily="34" charset="0"/>
                <a:ea typeface="+mn-ea"/>
                <a:cs typeface="Segoe UI" panose="020B0502040204020203" pitchFamily="34" charset="0"/>
              </a:rPr>
              <a:t>METHODOLOGY</a:t>
            </a:r>
            <a:r>
              <a:rPr lang="ru-RU" sz="4000" b="1" dirty="0">
                <a:solidFill>
                  <a:srgbClr val="0E659B"/>
                </a:solidFill>
                <a:latin typeface="Segoe UI" panose="020B0502040204020203" pitchFamily="34" charset="0"/>
                <a:ea typeface="+mn-ea"/>
                <a:cs typeface="Segoe UI" panose="020B0502040204020203" pitchFamily="34" charset="0"/>
              </a:rPr>
              <a:t> </a:t>
            </a:r>
            <a:r>
              <a:rPr lang="en-US" sz="2000" b="1" dirty="0">
                <a:solidFill>
                  <a:srgbClr val="0E659B"/>
                </a:solidFill>
                <a:latin typeface="Segoe UI" panose="020B0502040204020203" pitchFamily="34" charset="0"/>
                <a:ea typeface="+mn-ea"/>
                <a:cs typeface="Segoe UI" panose="020B0502040204020203" pitchFamily="34" charset="0"/>
              </a:rPr>
              <a:t>in detail</a:t>
            </a:r>
            <a:endParaRPr lang="ru-RU" sz="2000" b="1" dirty="0">
              <a:latin typeface="Segoe UI" panose="020B0502040204020203" pitchFamily="34" charset="0"/>
              <a:cs typeface="Segoe UI" panose="020B0502040204020203" pitchFamily="34" charset="0"/>
            </a:endParaRPr>
          </a:p>
        </p:txBody>
      </p:sp>
      <p:sp>
        <p:nvSpPr>
          <p:cNvPr id="8" name="Title 45">
            <a:extLst>
              <a:ext uri="{FF2B5EF4-FFF2-40B4-BE49-F238E27FC236}">
                <a16:creationId xmlns:a16="http://schemas.microsoft.com/office/drawing/2014/main" id="{9A4443BB-9D81-4881-B45E-EB3C85C091D2}"/>
              </a:ext>
            </a:extLst>
          </p:cNvPr>
          <p:cNvSpPr txBox="1">
            <a:spLocks/>
          </p:cNvSpPr>
          <p:nvPr/>
        </p:nvSpPr>
        <p:spPr>
          <a:xfrm rot="10800000" flipV="1">
            <a:off x="988142" y="1600193"/>
            <a:ext cx="10212898" cy="609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indent="0" algn="just">
              <a:buNone/>
            </a:pPr>
            <a:r>
              <a:rPr lang="en-US" sz="2000" dirty="0">
                <a:solidFill>
                  <a:srgbClr val="0E659B"/>
                </a:solidFill>
                <a:latin typeface="Segoe UI" panose="020B0502040204020203" pitchFamily="34" charset="0"/>
                <a:cs typeface="Segoe UI" panose="020B0502040204020203" pitchFamily="34" charset="0"/>
              </a:rPr>
              <a:t>Building dashboard:</a:t>
            </a:r>
          </a:p>
        </p:txBody>
      </p:sp>
    </p:spTree>
    <p:extLst>
      <p:ext uri="{BB962C8B-B14F-4D97-AF65-F5344CB8AC3E}">
        <p14:creationId xmlns:p14="http://schemas.microsoft.com/office/powerpoint/2010/main" val="226887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1583</TotalTime>
  <Words>2374</Words>
  <Application>Microsoft Office PowerPoint</Application>
  <PresentationFormat>Widescreen</PresentationFormat>
  <Paragraphs>109</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IBM Plex Mono Text</vt:lpstr>
      <vt:lpstr>Segoe UI</vt:lpstr>
      <vt:lpstr>Office Theme</vt:lpstr>
      <vt:lpstr>PowerPoint Presentation</vt:lpstr>
      <vt:lpstr>OUTLINE</vt:lpstr>
      <vt:lpstr>EXECUTIVE SUMMARY</vt:lpstr>
      <vt:lpstr>METHODOLOGY</vt:lpstr>
      <vt:lpstr>METHODOLOGY in detail</vt:lpstr>
      <vt:lpstr>METHODOLOGY in detail</vt:lpstr>
      <vt:lpstr>METHODOLOGY in detail</vt:lpstr>
      <vt:lpstr>METHODOLOGY in detail</vt:lpstr>
      <vt:lpstr>METHODOLOGY in detail</vt:lpstr>
      <vt:lpstr>RESULTS</vt:lpstr>
      <vt:lpstr>DASHBOARD</vt:lpstr>
      <vt:lpstr>FINDINGS</vt:lpstr>
      <vt:lpstr>FINDINGS</vt:lpstr>
      <vt:lpstr>FINDINGS</vt:lpstr>
      <vt:lpstr>FINDINGS</vt:lpstr>
      <vt:lpstr>FINDINGS</vt:lpstr>
      <vt:lpstr>CONCLUSION &amp; VALUE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Evgenii Евгений</dc:creator>
  <cp:lastModifiedBy>Evgenii Евгений</cp:lastModifiedBy>
  <cp:revision>117</cp:revision>
  <dcterms:created xsi:type="dcterms:W3CDTF">2023-05-02T02:49:58Z</dcterms:created>
  <dcterms:modified xsi:type="dcterms:W3CDTF">2023-05-06T04:42:32Z</dcterms:modified>
</cp:coreProperties>
</file>