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60" d="100"/>
          <a:sy n="60" d="100"/>
        </p:scale>
        <p:origin x="1392"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DataAnalyst\IBM\Final%20Project\1_Data_Collection(API_Webscraping)\popular-language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Job Postings (City)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bar"/>
        <c:grouping val="clustered"/>
        <c:varyColors val="0"/>
        <c:ser>
          <c:idx val="0"/>
          <c:order val="0"/>
          <c:spPr>
            <a:solidFill>
              <a:schemeClr val="accent1"/>
            </a:solidFill>
            <a:ln>
              <a:noFill/>
            </a:ln>
            <a:effectLst/>
          </c:spPr>
          <c:invertIfNegative val="0"/>
          <c:cat>
            <c:strRef>
              <c:f>Sheet1!$B$2:$B$14</c:f>
              <c:strCache>
                <c:ptCount val="13"/>
                <c:pt idx="0">
                  <c:v>Philadelphia</c:v>
                </c:pt>
                <c:pt idx="1">
                  <c:v>Austin</c:v>
                </c:pt>
                <c:pt idx="2">
                  <c:v>San Francisco</c:v>
                </c:pt>
                <c:pt idx="3">
                  <c:v>Los Angeles</c:v>
                </c:pt>
                <c:pt idx="4">
                  <c:v>New Orleons</c:v>
                </c:pt>
                <c:pt idx="5">
                  <c:v>Dallas</c:v>
                </c:pt>
                <c:pt idx="6">
                  <c:v>Baltimore</c:v>
                </c:pt>
                <c:pt idx="7">
                  <c:v>Boston</c:v>
                </c:pt>
                <c:pt idx="8">
                  <c:v>New York</c:v>
                </c:pt>
                <c:pt idx="9">
                  <c:v>Houston</c:v>
                </c:pt>
                <c:pt idx="10">
                  <c:v>Seattle</c:v>
                </c:pt>
                <c:pt idx="11">
                  <c:v>Detroit</c:v>
                </c:pt>
                <c:pt idx="12">
                  <c:v>Washington DC</c:v>
                </c:pt>
              </c:strCache>
            </c:strRef>
          </c:cat>
          <c:val>
            <c:numRef>
              <c:f>Sheet1!$C$2:$C$14</c:f>
              <c:numCache>
                <c:formatCode>General</c:formatCode>
                <c:ptCount val="13"/>
                <c:pt idx="0">
                  <c:v>41</c:v>
                </c:pt>
                <c:pt idx="1">
                  <c:v>434</c:v>
                </c:pt>
                <c:pt idx="2">
                  <c:v>435</c:v>
                </c:pt>
                <c:pt idx="3">
                  <c:v>640</c:v>
                </c:pt>
                <c:pt idx="4">
                  <c:v>817</c:v>
                </c:pt>
                <c:pt idx="5">
                  <c:v>1208</c:v>
                </c:pt>
                <c:pt idx="6">
                  <c:v>1263</c:v>
                </c:pt>
                <c:pt idx="7">
                  <c:v>2966</c:v>
                </c:pt>
                <c:pt idx="8">
                  <c:v>3226</c:v>
                </c:pt>
                <c:pt idx="9">
                  <c:v>3339</c:v>
                </c:pt>
                <c:pt idx="10">
                  <c:v>3375</c:v>
                </c:pt>
                <c:pt idx="11">
                  <c:v>3945</c:v>
                </c:pt>
                <c:pt idx="12">
                  <c:v>5316</c:v>
                </c:pt>
              </c:numCache>
            </c:numRef>
          </c:val>
          <c:extLst>
            <c:ext xmlns:c16="http://schemas.microsoft.com/office/drawing/2014/chart" uri="{C3380CC4-5D6E-409C-BE32-E72D297353CC}">
              <c16:uniqueId val="{00000000-93FB-4F27-B38B-DD087E8A0870}"/>
            </c:ext>
          </c:extLst>
        </c:ser>
        <c:dLbls>
          <c:showLegendKey val="0"/>
          <c:showVal val="0"/>
          <c:showCatName val="0"/>
          <c:showSerName val="0"/>
          <c:showPercent val="0"/>
          <c:showBubbleSize val="0"/>
        </c:dLbls>
        <c:gapWidth val="182"/>
        <c:axId val="1740517840"/>
        <c:axId val="1647085232"/>
      </c:barChart>
      <c:catAx>
        <c:axId val="17405178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647085232"/>
        <c:crosses val="autoZero"/>
        <c:auto val="1"/>
        <c:lblAlgn val="ctr"/>
        <c:lblOffset val="100"/>
        <c:noMultiLvlLbl val="0"/>
      </c:catAx>
      <c:valAx>
        <c:axId val="16470852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740517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Annual average salary (languages)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bar"/>
        <c:grouping val="clustered"/>
        <c:varyColors val="0"/>
        <c:ser>
          <c:idx val="0"/>
          <c:order val="0"/>
          <c:tx>
            <c:strRef>
              <c:f>'popular-languages'!$C$1</c:f>
              <c:strCache>
                <c:ptCount val="1"/>
                <c:pt idx="0">
                  <c:v>Annual average salary</c:v>
                </c:pt>
              </c:strCache>
            </c:strRef>
          </c:tx>
          <c:spPr>
            <a:solidFill>
              <a:schemeClr val="accent1"/>
            </a:solidFill>
            <a:ln>
              <a:noFill/>
            </a:ln>
            <a:effectLst/>
          </c:spPr>
          <c:invertIfNegative val="0"/>
          <c:cat>
            <c:strRef>
              <c:f>'popular-languages'!$B$2:$B$11</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'popular-languages'!$C$2:$C$11</c:f>
              <c:numCache>
                <c:formatCode>"$"#,##0_);[Red]\("$"#,##0\)</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74E8-43C3-BFB2-5DFBBAB5669E}"/>
            </c:ext>
          </c:extLst>
        </c:ser>
        <c:dLbls>
          <c:showLegendKey val="0"/>
          <c:showVal val="0"/>
          <c:showCatName val="0"/>
          <c:showSerName val="0"/>
          <c:showPercent val="0"/>
          <c:showBubbleSize val="0"/>
        </c:dLbls>
        <c:gapWidth val="182"/>
        <c:axId val="1831346848"/>
        <c:axId val="1831347264"/>
      </c:barChart>
      <c:catAx>
        <c:axId val="1831346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831347264"/>
        <c:crosses val="autoZero"/>
        <c:auto val="1"/>
        <c:lblAlgn val="ctr"/>
        <c:lblOffset val="100"/>
        <c:noMultiLvlLbl val="0"/>
      </c:catAx>
      <c:valAx>
        <c:axId val="1831347264"/>
        <c:scaling>
          <c:orientation val="minMax"/>
        </c:scaling>
        <c:delete val="0"/>
        <c:axPos val="b"/>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831346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3414544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136716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418804" cy="1325563"/>
          </a:xfrm>
        </p:spPr>
        <p:txBody>
          <a:bodyPr anchor="ctr">
            <a:normAutofit/>
          </a:bodyPr>
          <a:lstStyle/>
          <a:p>
            <a:r>
              <a:rPr lang="en-US" dirty="0">
                <a:solidFill>
                  <a:srgbClr val="0E659B"/>
                </a:solidFill>
              </a:rPr>
              <a:t>Rates of developer tools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Evgenii Sokolov</a:t>
            </a:r>
          </a:p>
          <a:p>
            <a:pPr marL="0" indent="0">
              <a:buNone/>
            </a:pPr>
            <a:r>
              <a:rPr lang="en-US" dirty="0"/>
              <a:t>April 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76866"/>
            <a:ext cx="10515600"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PostgreSQL popularity increases</a:t>
            </a:r>
          </a:p>
          <a:p>
            <a:r>
              <a:rPr lang="en-US" dirty="0"/>
              <a:t>MongoDB popularity increases</a:t>
            </a:r>
          </a:p>
          <a:p>
            <a:r>
              <a:rPr lang="en-US" dirty="0"/>
              <a:t>Leaders stay the same in general</a:t>
            </a:r>
            <a:endParaRPr lang="ru-RU"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144379"/>
            <a:ext cx="7068725" cy="2569239"/>
          </a:xfrm>
        </p:spPr>
        <p:txBody>
          <a:bodyPr>
            <a:normAutofit lnSpcReduction="10000"/>
          </a:bodyPr>
          <a:lstStyle/>
          <a:p>
            <a:pPr marL="0" indent="0" algn="just">
              <a:buNone/>
            </a:pPr>
            <a:r>
              <a:rPr lang="en-US" sz="2200" dirty="0"/>
              <a:t>The permanent link of the read-only view of the Cognos dashboard goes here: </a:t>
            </a:r>
          </a:p>
          <a:p>
            <a:pPr marL="0" indent="0" algn="just">
              <a:buNone/>
            </a:pPr>
            <a:r>
              <a:rPr lang="en-US" sz="2200" dirty="0"/>
              <a:t>https://eu-gb.dataplatform.cloud.ibm.com/dashboards/5ca5d194-8cd9-48a7-8f1f-ec1c0d64e9de/view/5b18c2391b8b22f21fc5f2e407cf2c007837225ee3bbd00180d67b4907672597f33c46c2c82942088c405631f0ee1a5d9c</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6" name="Picture 5">
            <a:extLst>
              <a:ext uri="{FF2B5EF4-FFF2-40B4-BE49-F238E27FC236}">
                <a16:creationId xmlns:a16="http://schemas.microsoft.com/office/drawing/2014/main" id="{02D4F83E-980F-4589-8B9C-96C1677B7E33}"/>
              </a:ext>
            </a:extLst>
          </p:cNvPr>
          <p:cNvPicPr>
            <a:picLocks noChangeAspect="1"/>
          </p:cNvPicPr>
          <p:nvPr/>
        </p:nvPicPr>
        <p:blipFill>
          <a:blip r:embed="rId2"/>
          <a:stretch>
            <a:fillRect/>
          </a:stretch>
        </p:blipFill>
        <p:spPr>
          <a:xfrm>
            <a:off x="2473943" y="1595900"/>
            <a:ext cx="7244113" cy="4412270"/>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Picture 5">
            <a:extLst>
              <a:ext uri="{FF2B5EF4-FFF2-40B4-BE49-F238E27FC236}">
                <a16:creationId xmlns:a16="http://schemas.microsoft.com/office/drawing/2014/main" id="{0FD25E9B-2323-48F4-9FD3-5D0C9FB53207}"/>
              </a:ext>
            </a:extLst>
          </p:cNvPr>
          <p:cNvPicPr>
            <a:picLocks noChangeAspect="1"/>
          </p:cNvPicPr>
          <p:nvPr/>
        </p:nvPicPr>
        <p:blipFill>
          <a:blip r:embed="rId2"/>
          <a:stretch>
            <a:fillRect/>
          </a:stretch>
        </p:blipFill>
        <p:spPr>
          <a:xfrm>
            <a:off x="2247248" y="1690688"/>
            <a:ext cx="7697503" cy="466098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Picture 5">
            <a:extLst>
              <a:ext uri="{FF2B5EF4-FFF2-40B4-BE49-F238E27FC236}">
                <a16:creationId xmlns:a16="http://schemas.microsoft.com/office/drawing/2014/main" id="{51D5DFCD-A0D2-4ECF-ACB1-975777AD49A9}"/>
              </a:ext>
            </a:extLst>
          </p:cNvPr>
          <p:cNvPicPr>
            <a:picLocks noChangeAspect="1"/>
          </p:cNvPicPr>
          <p:nvPr/>
        </p:nvPicPr>
        <p:blipFill>
          <a:blip r:embed="rId2"/>
          <a:stretch>
            <a:fillRect/>
          </a:stretch>
        </p:blipFill>
        <p:spPr>
          <a:xfrm>
            <a:off x="2295210" y="1679787"/>
            <a:ext cx="7601579" cy="4549805"/>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604669" y="1687513"/>
            <a:ext cx="6067378" cy="4351338"/>
          </a:xfrm>
        </p:spPr>
        <p:txBody>
          <a:bodyPr>
            <a:normAutofit/>
          </a:bodyPr>
          <a:lstStyle/>
          <a:p>
            <a:endParaRPr lang="en-US" sz="4400" dirty="0"/>
          </a:p>
          <a:p>
            <a:endParaRPr lang="en-US" sz="4400" dirty="0"/>
          </a:p>
          <a:p>
            <a:pPr marL="0" indent="0" algn="just">
              <a:buNone/>
            </a:pPr>
            <a:r>
              <a:rPr lang="en-US" sz="6000" dirty="0"/>
              <a:t>Will Docker get a top as a platform? </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4255725" cy="4351338"/>
          </a:xfrm>
        </p:spPr>
        <p:txBody>
          <a:bodyPr>
            <a:normAutofit lnSpcReduction="10000"/>
          </a:bodyPr>
          <a:lstStyle/>
          <a:p>
            <a:pPr marL="0" indent="0" algn="just">
              <a:buFont typeface="Arial"/>
              <a:buNone/>
            </a:pPr>
            <a:r>
              <a:rPr lang="en-US" sz="4000" dirty="0"/>
              <a:t>TOP demand tools:</a:t>
            </a:r>
          </a:p>
          <a:p>
            <a:pPr marL="0" indent="0" algn="just">
              <a:buFont typeface="Arial"/>
              <a:buNone/>
            </a:pPr>
            <a:endParaRPr lang="en-US" sz="2000" dirty="0"/>
          </a:p>
          <a:p>
            <a:pPr algn="just">
              <a:lnSpc>
                <a:spcPct val="150000"/>
              </a:lnSpc>
            </a:pPr>
            <a:endParaRPr lang="en-US" sz="2000" dirty="0"/>
          </a:p>
          <a:p>
            <a:pPr algn="just">
              <a:lnSpc>
                <a:spcPct val="150000"/>
              </a:lnSpc>
            </a:pPr>
            <a:r>
              <a:rPr lang="en-US" sz="2000" dirty="0"/>
              <a:t>PROGRAMMING LANGUAGE: JavaScript.</a:t>
            </a:r>
          </a:p>
          <a:p>
            <a:pPr algn="just">
              <a:lnSpc>
                <a:spcPct val="150000"/>
              </a:lnSpc>
            </a:pPr>
            <a:r>
              <a:rPr lang="en-US" sz="2000" dirty="0"/>
              <a:t>DATABASE: MySQL.</a:t>
            </a:r>
          </a:p>
          <a:p>
            <a:pPr algn="just">
              <a:lnSpc>
                <a:spcPct val="150000"/>
              </a:lnSpc>
            </a:pPr>
            <a:r>
              <a:rPr lang="en-US" sz="2000" dirty="0"/>
              <a:t>PLATFORM: Windows.</a:t>
            </a:r>
          </a:p>
          <a:p>
            <a:pPr algn="just">
              <a:lnSpc>
                <a:spcPct val="150000"/>
              </a:lnSpc>
            </a:pPr>
            <a:r>
              <a:rPr lang="en-US" sz="2000" dirty="0"/>
              <a:t>FRAMEWORK: </a:t>
            </a:r>
            <a:r>
              <a:rPr lang="en-US" sz="2000" dirty="0" err="1"/>
              <a:t>jQery</a:t>
            </a:r>
            <a:r>
              <a:rPr lang="en-US" sz="2000" dirty="0"/>
              <a:t>.</a:t>
            </a:r>
            <a:endParaRPr lang="ru-RU" sz="2000" dirty="0"/>
          </a:p>
        </p:txBody>
      </p:sp>
      <p:sp>
        <p:nvSpPr>
          <p:cNvPr id="7" name="Content Placeholder 2">
            <a:extLst>
              <a:ext uri="{FF2B5EF4-FFF2-40B4-BE49-F238E27FC236}">
                <a16:creationId xmlns:a16="http://schemas.microsoft.com/office/drawing/2014/main" id="{E25DF7AA-F57F-4A84-BCEA-41258D39C951}"/>
              </a:ext>
            </a:extLst>
          </p:cNvPr>
          <p:cNvSpPr txBox="1">
            <a:spLocks/>
          </p:cNvSpPr>
          <p:nvPr/>
        </p:nvSpPr>
        <p:spPr>
          <a:xfrm>
            <a:off x="6264357" y="1825625"/>
            <a:ext cx="4255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Font typeface="Arial"/>
              <a:buNone/>
            </a:pPr>
            <a:r>
              <a:rPr lang="en-US" sz="4000" dirty="0"/>
              <a:t>Tools could get a TOP in the future:</a:t>
            </a:r>
          </a:p>
          <a:p>
            <a:pPr marL="0" indent="0" algn="just">
              <a:buFont typeface="Arial"/>
              <a:buNone/>
            </a:pPr>
            <a:endParaRPr lang="en-US" sz="2000" dirty="0"/>
          </a:p>
          <a:p>
            <a:pPr algn="just">
              <a:lnSpc>
                <a:spcPct val="150000"/>
              </a:lnSpc>
            </a:pPr>
            <a:r>
              <a:rPr lang="en-US" sz="2000" dirty="0"/>
              <a:t>PROGRAMMING LANGUAGE: Python. </a:t>
            </a:r>
          </a:p>
          <a:p>
            <a:pPr algn="just">
              <a:lnSpc>
                <a:spcPct val="150000"/>
              </a:lnSpc>
            </a:pPr>
            <a:r>
              <a:rPr lang="en-US" sz="2000" dirty="0"/>
              <a:t>DATABASE: PostgreSQL.</a:t>
            </a:r>
          </a:p>
          <a:p>
            <a:pPr algn="just">
              <a:lnSpc>
                <a:spcPct val="150000"/>
              </a:lnSpc>
            </a:pPr>
            <a:r>
              <a:rPr lang="en-US" sz="2000" dirty="0"/>
              <a:t>PLATFORM: Linux/Docker.</a:t>
            </a:r>
          </a:p>
          <a:p>
            <a:pPr algn="just">
              <a:lnSpc>
                <a:spcPct val="150000"/>
              </a:lnSpc>
            </a:pPr>
            <a:r>
              <a:rPr lang="en-US" sz="2000" dirty="0"/>
              <a:t>FRAMEWORK: React.js.</a:t>
            </a:r>
            <a:endParaRPr lang="ru-RU" sz="2000"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10000"/>
          </a:bodyPr>
          <a:lstStyle/>
          <a:p>
            <a:pPr algn="just"/>
            <a:r>
              <a:rPr lang="en-US" dirty="0"/>
              <a:t>This research has been highly enlightening, allowing for a comprehensive analysis of numerous technologies and identification of several intriguing trends. </a:t>
            </a:r>
          </a:p>
          <a:p>
            <a:pPr algn="just"/>
            <a:r>
              <a:rPr lang="en-US" dirty="0"/>
              <a:t>While there were no surprising results concerning the most in-demand developer tools, we did discover some promising tools that have the potential to take the lead in the future of development. </a:t>
            </a:r>
          </a:p>
          <a:p>
            <a:pPr algn="just"/>
            <a:r>
              <a:rPr lang="en-US" dirty="0"/>
              <a:t>Overall, this study provides valuable insight for stakeholders seeking to stay current with industry trends and emerging technologies.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7561640" y="1741767"/>
            <a:ext cx="3594847" cy="4351338"/>
          </a:xfrm>
        </p:spPr>
        <p:txBody>
          <a:bodyPr/>
          <a:lstStyle/>
          <a:p>
            <a:endParaRPr lang="en-US" dirty="0"/>
          </a:p>
          <a:p>
            <a:pPr algn="just"/>
            <a:r>
              <a:rPr lang="en-US" dirty="0"/>
              <a:t>Dataset shows that only age has correlation with salary.</a:t>
            </a:r>
          </a:p>
        </p:txBody>
      </p:sp>
      <p:pic>
        <p:nvPicPr>
          <p:cNvPr id="6" name="Picture 5">
            <a:extLst>
              <a:ext uri="{FF2B5EF4-FFF2-40B4-BE49-F238E27FC236}">
                <a16:creationId xmlns:a16="http://schemas.microsoft.com/office/drawing/2014/main" id="{F56DD690-3CF1-4E03-A806-5B602EC0CE8B}"/>
              </a:ext>
            </a:extLst>
          </p:cNvPr>
          <p:cNvPicPr>
            <a:picLocks noChangeAspect="1"/>
          </p:cNvPicPr>
          <p:nvPr/>
        </p:nvPicPr>
        <p:blipFill>
          <a:blip r:embed="rId2"/>
          <a:stretch>
            <a:fillRect/>
          </a:stretch>
        </p:blipFill>
        <p:spPr>
          <a:xfrm>
            <a:off x="1247913" y="1637599"/>
            <a:ext cx="5904014" cy="4559673"/>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4" name="Chart 3">
            <a:extLst>
              <a:ext uri="{FF2B5EF4-FFF2-40B4-BE49-F238E27FC236}">
                <a16:creationId xmlns:a16="http://schemas.microsoft.com/office/drawing/2014/main" id="{DB2A07CA-C82F-4F7F-8CCE-CC318652F94D}"/>
              </a:ext>
            </a:extLst>
          </p:cNvPr>
          <p:cNvGraphicFramePr>
            <a:graphicFrameLocks/>
          </p:cNvGraphicFramePr>
          <p:nvPr>
            <p:extLst>
              <p:ext uri="{D42A27DB-BD31-4B8C-83A1-F6EECF244321}">
                <p14:modId xmlns:p14="http://schemas.microsoft.com/office/powerpoint/2010/main" val="3946602144"/>
              </p:ext>
            </p:extLst>
          </p:nvPr>
        </p:nvGraphicFramePr>
        <p:xfrm>
          <a:off x="2332330" y="1708614"/>
          <a:ext cx="8269942" cy="44501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6" name="Chart 5">
            <a:extLst>
              <a:ext uri="{FF2B5EF4-FFF2-40B4-BE49-F238E27FC236}">
                <a16:creationId xmlns:a16="http://schemas.microsoft.com/office/drawing/2014/main" id="{C930640F-9325-48A2-833E-F2DF7EE7C0BE}"/>
              </a:ext>
            </a:extLst>
          </p:cNvPr>
          <p:cNvGraphicFramePr>
            <a:graphicFrameLocks/>
          </p:cNvGraphicFramePr>
          <p:nvPr>
            <p:extLst>
              <p:ext uri="{D42A27DB-BD31-4B8C-83A1-F6EECF244321}">
                <p14:modId xmlns:p14="http://schemas.microsoft.com/office/powerpoint/2010/main" val="753193813"/>
              </p:ext>
            </p:extLst>
          </p:nvPr>
        </p:nvGraphicFramePr>
        <p:xfrm>
          <a:off x="2129117" y="1519518"/>
          <a:ext cx="7933765" cy="44778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pPr marL="0" indent="0">
              <a:buNone/>
            </a:pPr>
            <a:endParaRPr lang="en-US" sz="2200" dirty="0"/>
          </a:p>
          <a:p>
            <a:pPr marL="0" indent="0" algn="just">
              <a:buNone/>
            </a:pPr>
            <a:r>
              <a:rPr lang="en-US" dirty="0"/>
              <a:t>Current investigation encompasses an evaluation of a variety of tools, including programming languages, databases, platforms, and tool frameworks. Additionally, we aim to detect and analyze emerging trends, providing insight into which tools are likely to be in high demand in the future.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1800" dirty="0"/>
          </a:p>
          <a:p>
            <a:pPr marL="0" indent="0" algn="just">
              <a:buNone/>
            </a:pPr>
            <a:r>
              <a:rPr lang="en-US" dirty="0"/>
              <a:t>The inquiry of identifying the most sought-after tool in the developer community is a complex task. Establishing objective criteria that can accurately determine the most demanded tool remains a challenge. In the current investigation, we endeavor to scrutinize the demand for tools by relying on empirical data obtained from a study conducted by the reputable web forum, stackoverflow.com.</a:t>
            </a:r>
          </a:p>
          <a:p>
            <a:pPr marL="0" indent="0" algn="just">
              <a:buNone/>
            </a:pPr>
            <a:endParaRPr lang="en-US" sz="2000" dirty="0"/>
          </a:p>
          <a:p>
            <a:pPr marL="0" indent="0" algn="just">
              <a:buNone/>
            </a:pPr>
            <a:endParaRPr lang="en-US" sz="20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70000" lnSpcReduction="20000"/>
          </a:bodyPr>
          <a:lstStyle/>
          <a:p>
            <a:pPr algn="just"/>
            <a:r>
              <a:rPr lang="en-US" sz="3100" dirty="0"/>
              <a:t>Data collection: </a:t>
            </a:r>
          </a:p>
          <a:p>
            <a:pPr marL="0" indent="0" algn="just">
              <a:buNone/>
            </a:pPr>
            <a:r>
              <a:rPr lang="en-US" sz="2300" dirty="0"/>
              <a:t>The data utilized for this research was collected using the API and </a:t>
            </a:r>
            <a:r>
              <a:rPr lang="en-US" sz="2300" dirty="0" err="1"/>
              <a:t>webscraping</a:t>
            </a:r>
            <a:r>
              <a:rPr lang="en-US" sz="2300" dirty="0"/>
              <a:t> techniques, in addition to incorporating the following dataset: https://www.kaggle.com/promptcloud/jobs-on-naukricom. </a:t>
            </a:r>
          </a:p>
          <a:p>
            <a:pPr algn="just"/>
            <a:r>
              <a:rPr lang="en-US" sz="3100" dirty="0"/>
              <a:t>Data wrangling:</a:t>
            </a:r>
          </a:p>
          <a:p>
            <a:pPr marL="0" indent="0" algn="just">
              <a:buNone/>
            </a:pPr>
            <a:r>
              <a:rPr lang="en-US" sz="2300" dirty="0"/>
              <a:t>The data was subjected to preprocessing measures, including the removal of duplicated, missing values and normalization utilizing Python, Pandas and NumPy libraries.</a:t>
            </a:r>
          </a:p>
          <a:p>
            <a:pPr algn="just"/>
            <a:r>
              <a:rPr lang="en-US" sz="3100" dirty="0"/>
              <a:t>Exploratory data analysis: </a:t>
            </a:r>
          </a:p>
          <a:p>
            <a:pPr marL="0" indent="0" algn="just">
              <a:buNone/>
            </a:pPr>
            <a:r>
              <a:rPr lang="en-US" sz="2300" dirty="0"/>
              <a:t>Data was explored</a:t>
            </a:r>
            <a:r>
              <a:rPr lang="ru-RU" sz="2300" dirty="0"/>
              <a:t> </a:t>
            </a:r>
            <a:r>
              <a:rPr lang="en-US" sz="2300" dirty="0"/>
              <a:t>and visualized through the implementation of various graphical techniques, including the identification of data distribution, outliers, correlation, composition and comparisons within the data using Python libraries such as Matplotlib, Seaborn, </a:t>
            </a:r>
            <a:r>
              <a:rPr lang="en-US" sz="2300" dirty="0" err="1"/>
              <a:t>Plotly</a:t>
            </a:r>
            <a:r>
              <a:rPr lang="en-US" sz="2300" dirty="0"/>
              <a:t>, and Dash.</a:t>
            </a:r>
          </a:p>
          <a:p>
            <a:pPr algn="just"/>
            <a:r>
              <a:rPr lang="en-US" sz="3100" dirty="0"/>
              <a:t>Building dashboards:</a:t>
            </a:r>
            <a:endParaRPr lang="ru-RU" sz="3100" dirty="0"/>
          </a:p>
          <a:p>
            <a:pPr marL="0" indent="0" algn="just">
              <a:buNone/>
            </a:pPr>
            <a:r>
              <a:rPr lang="en-US" sz="2300" dirty="0"/>
              <a:t>Following the analysis, dashboards were constructed to provide an accessible means for stakeholders to review the study's findings and potentially unearth novel insights.</a:t>
            </a:r>
          </a:p>
          <a:p>
            <a:pPr marL="0" indent="0">
              <a:buNone/>
            </a:pPr>
            <a:endParaRPr lang="ru-RU" sz="2200" dirty="0"/>
          </a:p>
          <a:p>
            <a:pPr marL="0" indent="0">
              <a:buNone/>
            </a:pPr>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4" name="Content Placeholder 2">
            <a:extLst>
              <a:ext uri="{FF2B5EF4-FFF2-40B4-BE49-F238E27FC236}">
                <a16:creationId xmlns:a16="http://schemas.microsoft.com/office/drawing/2014/main" id="{97D92A57-1B9C-49E1-AC56-0ADD7333ADDE}"/>
              </a:ext>
            </a:extLst>
          </p:cNvPr>
          <p:cNvSpPr txBox="1">
            <a:spLocks/>
          </p:cNvSpPr>
          <p:nvPr/>
        </p:nvSpPr>
        <p:spPr>
          <a:xfrm>
            <a:off x="564776" y="1825625"/>
            <a:ext cx="106814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ru-RU" sz="2200" dirty="0"/>
          </a:p>
          <a:p>
            <a:pPr marL="0" indent="0">
              <a:buFont typeface="Arial"/>
              <a:buNone/>
            </a:pPr>
            <a:endParaRPr lang="en-US" sz="2200" dirty="0"/>
          </a:p>
        </p:txBody>
      </p:sp>
      <p:sp>
        <p:nvSpPr>
          <p:cNvPr id="8" name="Content Placeholder 2">
            <a:extLst>
              <a:ext uri="{FF2B5EF4-FFF2-40B4-BE49-F238E27FC236}">
                <a16:creationId xmlns:a16="http://schemas.microsoft.com/office/drawing/2014/main" id="{989E13BF-04E6-4047-85E9-ABA1FC6D3B51}"/>
              </a:ext>
            </a:extLst>
          </p:cNvPr>
          <p:cNvSpPr txBox="1">
            <a:spLocks/>
          </p:cNvSpPr>
          <p:nvPr/>
        </p:nvSpPr>
        <p:spPr>
          <a:xfrm>
            <a:off x="838200" y="1690688"/>
            <a:ext cx="104080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Font typeface="Arial"/>
              <a:buNone/>
            </a:pPr>
            <a:r>
              <a:rPr lang="en-US" sz="5400" dirty="0"/>
              <a:t>TOP demand tools:</a:t>
            </a:r>
            <a:endParaRPr lang="en-US" sz="3200" dirty="0"/>
          </a:p>
          <a:p>
            <a:pPr algn="just">
              <a:lnSpc>
                <a:spcPct val="150000"/>
              </a:lnSpc>
            </a:pPr>
            <a:r>
              <a:rPr lang="en-US" sz="3200" dirty="0"/>
              <a:t>PROGRAMMING LANGUAGE: JavaScript.</a:t>
            </a:r>
          </a:p>
          <a:p>
            <a:pPr algn="just">
              <a:lnSpc>
                <a:spcPct val="150000"/>
              </a:lnSpc>
            </a:pPr>
            <a:r>
              <a:rPr lang="en-US" sz="3200" dirty="0"/>
              <a:t>DATABASE: MySQL.</a:t>
            </a:r>
          </a:p>
          <a:p>
            <a:pPr algn="just">
              <a:lnSpc>
                <a:spcPct val="150000"/>
              </a:lnSpc>
            </a:pPr>
            <a:r>
              <a:rPr lang="en-US" sz="3200" dirty="0"/>
              <a:t>PLATFORM: Windows.</a:t>
            </a:r>
          </a:p>
          <a:p>
            <a:pPr algn="just">
              <a:lnSpc>
                <a:spcPct val="150000"/>
              </a:lnSpc>
            </a:pPr>
            <a:r>
              <a:rPr lang="en-US" sz="3200" dirty="0"/>
              <a:t>FRAMEWORK: </a:t>
            </a:r>
            <a:r>
              <a:rPr lang="en-US" sz="3200" dirty="0" err="1"/>
              <a:t>jQery</a:t>
            </a:r>
            <a:r>
              <a:rPr lang="en-US" sz="3200" dirty="0"/>
              <a:t>.</a:t>
            </a:r>
            <a:endParaRPr lang="ru-RU" sz="3200" dirty="0"/>
          </a:p>
          <a:p>
            <a:pPr marL="0" indent="0">
              <a:buFont typeface="Arial"/>
              <a:buNone/>
            </a:pPr>
            <a:endParaRPr lang="ru-RU" sz="2200" dirty="0"/>
          </a:p>
          <a:p>
            <a:pPr marL="0" indent="0">
              <a:buFont typeface="Arial"/>
              <a:buNone/>
            </a:pPr>
            <a:endParaRPr lang="en-US" sz="22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095C61E3-B0DA-4F32-B32B-5B23313310B5}"/>
              </a:ext>
            </a:extLst>
          </p:cNvPr>
          <p:cNvPicPr>
            <a:picLocks noChangeAspect="1"/>
          </p:cNvPicPr>
          <p:nvPr/>
        </p:nvPicPr>
        <p:blipFill>
          <a:blip r:embed="rId2"/>
          <a:stretch>
            <a:fillRect/>
          </a:stretch>
        </p:blipFill>
        <p:spPr>
          <a:xfrm>
            <a:off x="248062" y="2712396"/>
            <a:ext cx="5924138" cy="3042945"/>
          </a:xfrm>
          <a:prstGeom prst="rect">
            <a:avLst/>
          </a:prstGeom>
        </p:spPr>
      </p:pic>
      <p:pic>
        <p:nvPicPr>
          <p:cNvPr id="9" name="Picture 8">
            <a:extLst>
              <a:ext uri="{FF2B5EF4-FFF2-40B4-BE49-F238E27FC236}">
                <a16:creationId xmlns:a16="http://schemas.microsoft.com/office/drawing/2014/main" id="{BF40B531-7A85-49FE-8CE2-329FE823A3B0}"/>
              </a:ext>
            </a:extLst>
          </p:cNvPr>
          <p:cNvPicPr>
            <a:picLocks noChangeAspect="1"/>
          </p:cNvPicPr>
          <p:nvPr/>
        </p:nvPicPr>
        <p:blipFill>
          <a:blip r:embed="rId3"/>
          <a:stretch>
            <a:fillRect/>
          </a:stretch>
        </p:blipFill>
        <p:spPr>
          <a:xfrm>
            <a:off x="6172199" y="2712396"/>
            <a:ext cx="5339155" cy="3042945"/>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6247384" cy="4351338"/>
          </a:xfrm>
        </p:spPr>
        <p:txBody>
          <a:bodyPr/>
          <a:lstStyle/>
          <a:p>
            <a:pPr marL="0" indent="0">
              <a:buNone/>
            </a:pPr>
            <a:r>
              <a:rPr lang="en-US" dirty="0"/>
              <a:t>Findings</a:t>
            </a:r>
          </a:p>
          <a:p>
            <a:pPr marL="0" indent="0">
              <a:buNone/>
            </a:pPr>
            <a:endParaRPr lang="en-US" dirty="0"/>
          </a:p>
          <a:p>
            <a:r>
              <a:rPr lang="en-US" dirty="0"/>
              <a:t>Leaders stay the same</a:t>
            </a:r>
            <a:endParaRPr lang="ru-RU" dirty="0"/>
          </a:p>
          <a:p>
            <a:r>
              <a:rPr lang="en-US" dirty="0"/>
              <a:t>Kotlin, Go appeared in the top</a:t>
            </a:r>
          </a:p>
          <a:p>
            <a:r>
              <a:rPr lang="en-US" dirty="0"/>
              <a:t>PHP and C++ are not planed to learn</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FA667407-BDC3-43BB-9E5C-9FF90670C037}"/>
              </a:ext>
            </a:extLst>
          </p:cNvPr>
          <p:cNvPicPr>
            <a:picLocks noChangeAspect="1"/>
          </p:cNvPicPr>
          <p:nvPr/>
        </p:nvPicPr>
        <p:blipFill>
          <a:blip r:embed="rId2"/>
          <a:stretch>
            <a:fillRect/>
          </a:stretch>
        </p:blipFill>
        <p:spPr>
          <a:xfrm>
            <a:off x="840104" y="2725892"/>
            <a:ext cx="5255896" cy="2750919"/>
          </a:xfrm>
          <a:prstGeom prst="rect">
            <a:avLst/>
          </a:prstGeom>
        </p:spPr>
      </p:pic>
      <p:pic>
        <p:nvPicPr>
          <p:cNvPr id="9" name="Picture 8">
            <a:extLst>
              <a:ext uri="{FF2B5EF4-FFF2-40B4-BE49-F238E27FC236}">
                <a16:creationId xmlns:a16="http://schemas.microsoft.com/office/drawing/2014/main" id="{0C7DF158-E507-4C92-8801-910D70E7EB00}"/>
              </a:ext>
            </a:extLst>
          </p:cNvPr>
          <p:cNvPicPr>
            <a:picLocks noChangeAspect="1"/>
          </p:cNvPicPr>
          <p:nvPr/>
        </p:nvPicPr>
        <p:blipFill>
          <a:blip r:embed="rId3"/>
          <a:stretch>
            <a:fillRect/>
          </a:stretch>
        </p:blipFill>
        <p:spPr>
          <a:xfrm>
            <a:off x="6099557" y="2725893"/>
            <a:ext cx="5210349" cy="2750918"/>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590</TotalTime>
  <Words>583</Words>
  <Application>Microsoft Office PowerPoint</Application>
  <PresentationFormat>Widescreen</PresentationFormat>
  <Paragraphs>96</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vt:lpstr>
      <vt:lpstr>IBM Plex Mono SemiBold</vt:lpstr>
      <vt:lpstr>IBM Plex Mono Text</vt:lpstr>
      <vt:lpstr>SLIDE_TEMPLATE_skill_network</vt:lpstr>
      <vt:lpstr>Rates of developer tools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Evgenii Евгений</cp:lastModifiedBy>
  <cp:revision>30</cp:revision>
  <dcterms:created xsi:type="dcterms:W3CDTF">2020-10-28T18:29:43Z</dcterms:created>
  <dcterms:modified xsi:type="dcterms:W3CDTF">2023-05-17T09:19:56Z</dcterms:modified>
</cp:coreProperties>
</file>