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rts/chartEx1.xml" ContentType="application/vnd.ms-office.chartex+xml"/>
  <Override PartName="/ppt/charts/style1.xml" ContentType="application/vnd.ms-office.chartstyle+xml"/>
  <Override PartName="/ppt/charts/colors1.xml" ContentType="application/vnd.ms-office.chartcolorstyl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2" r:id="rId3"/>
    <p:sldId id="257" r:id="rId4"/>
    <p:sldId id="258" r:id="rId5"/>
    <p:sldId id="264" r:id="rId6"/>
    <p:sldId id="265" r:id="rId7"/>
    <p:sldId id="267" r:id="rId8"/>
    <p:sldId id="273" r:id="rId9"/>
    <p:sldId id="274" r:id="rId10"/>
    <p:sldId id="270" r:id="rId11"/>
    <p:sldId id="271"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3792" userDrawn="1">
          <p15:clr>
            <a:srgbClr val="A4A3A4"/>
          </p15:clr>
        </p15:guide>
        <p15:guide id="3" pos="624" userDrawn="1">
          <p15:clr>
            <a:srgbClr val="A4A3A4"/>
          </p15:clr>
        </p15:guide>
        <p15:guide id="4" pos="7056" userDrawn="1">
          <p15:clr>
            <a:srgbClr val="A4A3A4"/>
          </p15:clr>
        </p15:guide>
        <p15:guide id="5" orient="horz" pos="2256" userDrawn="1">
          <p15:clr>
            <a:srgbClr val="A4A3A4"/>
          </p15:clr>
        </p15:guide>
        <p15:guide id="6"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59B"/>
    <a:srgbClr val="3873BA"/>
    <a:srgbClr val="3165A5"/>
    <a:srgbClr val="3B79C5"/>
    <a:srgbClr val="3D96C3"/>
    <a:srgbClr val="6096B4"/>
    <a:srgbClr val="4C77A6"/>
    <a:srgbClr val="4D86A5"/>
    <a:srgbClr val="42738E"/>
    <a:srgbClr val="93B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947" autoAdjust="0"/>
  </p:normalViewPr>
  <p:slideViewPr>
    <p:cSldViewPr>
      <p:cViewPr varScale="1">
        <p:scale>
          <a:sx n="81" d="100"/>
          <a:sy n="81" d="100"/>
        </p:scale>
        <p:origin x="754" y="58"/>
      </p:cViewPr>
      <p:guideLst>
        <p:guide orient="horz" pos="1392"/>
        <p:guide pos="3792"/>
        <p:guide pos="624"/>
        <p:guide pos="7056"/>
        <p:guide orient="horz" pos="2256"/>
        <p:guide orient="horz" pos="39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DataAnalyst\Projects\ASE_project\Excel.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Main!$BD$6:$BD$1190</cx:f>
        <cx:lvl ptCount="1185" formatCode="General">
          <cx:pt idx="0">140</cx:pt>
          <cx:pt idx="1">140</cx:pt>
          <cx:pt idx="2">146</cx:pt>
          <cx:pt idx="3">144</cx:pt>
          <cx:pt idx="4">144</cx:pt>
          <cx:pt idx="5">143</cx:pt>
          <cx:pt idx="6">143</cx:pt>
          <cx:pt idx="7">142</cx:pt>
          <cx:pt idx="8">142</cx:pt>
          <cx:pt idx="9">141</cx:pt>
          <cx:pt idx="10">141</cx:pt>
          <cx:pt idx="11">141</cx:pt>
          <cx:pt idx="12">139</cx:pt>
          <cx:pt idx="13">138</cx:pt>
          <cx:pt idx="14">136</cx:pt>
          <cx:pt idx="15">135</cx:pt>
          <cx:pt idx="16">134</cx:pt>
          <cx:pt idx="17">134</cx:pt>
          <cx:pt idx="18">133</cx:pt>
          <cx:pt idx="19">133</cx:pt>
          <cx:pt idx="20">133</cx:pt>
          <cx:pt idx="21">133</cx:pt>
          <cx:pt idx="22">133</cx:pt>
          <cx:pt idx="23">133</cx:pt>
          <cx:pt idx="24">133</cx:pt>
          <cx:pt idx="25">132</cx:pt>
          <cx:pt idx="26">132</cx:pt>
          <cx:pt idx="27">131</cx:pt>
          <cx:pt idx="28">131</cx:pt>
          <cx:pt idx="29">131</cx:pt>
          <cx:pt idx="30">131</cx:pt>
          <cx:pt idx="31">131</cx:pt>
          <cx:pt idx="32">131</cx:pt>
          <cx:pt idx="33">130</cx:pt>
          <cx:pt idx="34">130</cx:pt>
          <cx:pt idx="35">130</cx:pt>
          <cx:pt idx="36">130</cx:pt>
          <cx:pt idx="37">129</cx:pt>
          <cx:pt idx="38">129</cx:pt>
          <cx:pt idx="39">129</cx:pt>
          <cx:pt idx="40">128</cx:pt>
          <cx:pt idx="41">126</cx:pt>
          <cx:pt idx="42">126</cx:pt>
          <cx:pt idx="43">125</cx:pt>
          <cx:pt idx="44">125</cx:pt>
          <cx:pt idx="45">125</cx:pt>
          <cx:pt idx="46">124</cx:pt>
          <cx:pt idx="47">124</cx:pt>
          <cx:pt idx="48">124</cx:pt>
          <cx:pt idx="49">124</cx:pt>
          <cx:pt idx="50">123</cx:pt>
          <cx:pt idx="51">123</cx:pt>
          <cx:pt idx="52">122</cx:pt>
          <cx:pt idx="53">122</cx:pt>
          <cx:pt idx="54">122</cx:pt>
          <cx:pt idx="55">121</cx:pt>
          <cx:pt idx="56">121</cx:pt>
          <cx:pt idx="57">121</cx:pt>
          <cx:pt idx="58">121</cx:pt>
          <cx:pt idx="59">120</cx:pt>
          <cx:pt idx="60">120</cx:pt>
          <cx:pt idx="61">119</cx:pt>
          <cx:pt idx="62">118</cx:pt>
          <cx:pt idx="63">118</cx:pt>
          <cx:pt idx="64">117</cx:pt>
          <cx:pt idx="65">116</cx:pt>
          <cx:pt idx="66">116</cx:pt>
          <cx:pt idx="67">115</cx:pt>
          <cx:pt idx="68">114</cx:pt>
          <cx:pt idx="69">114</cx:pt>
          <cx:pt idx="70">112</cx:pt>
          <cx:pt idx="71">112</cx:pt>
          <cx:pt idx="72">112</cx:pt>
          <cx:pt idx="73">111</cx:pt>
          <cx:pt idx="74">111</cx:pt>
          <cx:pt idx="75">108</cx:pt>
          <cx:pt idx="76">108</cx:pt>
          <cx:pt idx="77">107</cx:pt>
          <cx:pt idx="78">107</cx:pt>
          <cx:pt idx="79">107</cx:pt>
          <cx:pt idx="80">106</cx:pt>
          <cx:pt idx="81">106</cx:pt>
          <cx:pt idx="82">105</cx:pt>
          <cx:pt idx="83">105</cx:pt>
          <cx:pt idx="84">103</cx:pt>
          <cx:pt idx="85">103</cx:pt>
          <cx:pt idx="86">103</cx:pt>
          <cx:pt idx="87">103</cx:pt>
          <cx:pt idx="88">102</cx:pt>
          <cx:pt idx="89">102</cx:pt>
          <cx:pt idx="90">102</cx:pt>
          <cx:pt idx="91">102</cx:pt>
          <cx:pt idx="92">102</cx:pt>
          <cx:pt idx="93">102</cx:pt>
          <cx:pt idx="94">102</cx:pt>
          <cx:pt idx="95">102</cx:pt>
          <cx:pt idx="96">101</cx:pt>
          <cx:pt idx="97">101</cx:pt>
          <cx:pt idx="98">101</cx:pt>
          <cx:pt idx="99">101</cx:pt>
          <cx:pt idx="100">101</cx:pt>
          <cx:pt idx="101">100</cx:pt>
          <cx:pt idx="102">100</cx:pt>
          <cx:pt idx="103">100</cx:pt>
          <cx:pt idx="104">100</cx:pt>
          <cx:pt idx="105">100</cx:pt>
          <cx:pt idx="106">100</cx:pt>
          <cx:pt idx="107">99</cx:pt>
          <cx:pt idx="108">99</cx:pt>
          <cx:pt idx="109">99</cx:pt>
          <cx:pt idx="110">99</cx:pt>
          <cx:pt idx="111">99</cx:pt>
          <cx:pt idx="112">99</cx:pt>
          <cx:pt idx="113">98</cx:pt>
          <cx:pt idx="114">98</cx:pt>
          <cx:pt idx="115">98</cx:pt>
          <cx:pt idx="116">98</cx:pt>
          <cx:pt idx="117">98</cx:pt>
          <cx:pt idx="118">98</cx:pt>
          <cx:pt idx="119">98</cx:pt>
          <cx:pt idx="120">97</cx:pt>
          <cx:pt idx="121">97</cx:pt>
          <cx:pt idx="122">97</cx:pt>
          <cx:pt idx="123">97</cx:pt>
          <cx:pt idx="124">97</cx:pt>
          <cx:pt idx="125">97</cx:pt>
          <cx:pt idx="126">97</cx:pt>
          <cx:pt idx="127">97</cx:pt>
          <cx:pt idx="128">96</cx:pt>
          <cx:pt idx="129">96</cx:pt>
          <cx:pt idx="130">96</cx:pt>
          <cx:pt idx="131">96</cx:pt>
          <cx:pt idx="132">96</cx:pt>
          <cx:pt idx="133">96</cx:pt>
          <cx:pt idx="134">96</cx:pt>
          <cx:pt idx="135">95</cx:pt>
          <cx:pt idx="136">95</cx:pt>
          <cx:pt idx="137">95</cx:pt>
          <cx:pt idx="138">95</cx:pt>
          <cx:pt idx="139">95</cx:pt>
          <cx:pt idx="140">94</cx:pt>
          <cx:pt idx="141">94</cx:pt>
          <cx:pt idx="142">94</cx:pt>
          <cx:pt idx="143">94</cx:pt>
          <cx:pt idx="144">94</cx:pt>
          <cx:pt idx="145">94</cx:pt>
          <cx:pt idx="146">94</cx:pt>
          <cx:pt idx="147">93</cx:pt>
          <cx:pt idx="148">93</cx:pt>
          <cx:pt idx="149">93</cx:pt>
          <cx:pt idx="150">93</cx:pt>
          <cx:pt idx="151">93</cx:pt>
          <cx:pt idx="152">93</cx:pt>
          <cx:pt idx="153">93</cx:pt>
          <cx:pt idx="154">92</cx:pt>
          <cx:pt idx="155">92</cx:pt>
          <cx:pt idx="156">92</cx:pt>
          <cx:pt idx="157">92</cx:pt>
          <cx:pt idx="158">91</cx:pt>
          <cx:pt idx="159">91</cx:pt>
          <cx:pt idx="160">91</cx:pt>
          <cx:pt idx="161">91</cx:pt>
          <cx:pt idx="162">91</cx:pt>
          <cx:pt idx="163">91</cx:pt>
          <cx:pt idx="164">91</cx:pt>
          <cx:pt idx="165">91</cx:pt>
          <cx:pt idx="166">91</cx:pt>
          <cx:pt idx="167">91</cx:pt>
          <cx:pt idx="168">91</cx:pt>
          <cx:pt idx="169">91</cx:pt>
          <cx:pt idx="170">91</cx:pt>
          <cx:pt idx="171">90</cx:pt>
          <cx:pt idx="172">90</cx:pt>
          <cx:pt idx="173">90</cx:pt>
          <cx:pt idx="174">90</cx:pt>
          <cx:pt idx="175">89</cx:pt>
          <cx:pt idx="176">89</cx:pt>
          <cx:pt idx="177">89</cx:pt>
          <cx:pt idx="178">89</cx:pt>
          <cx:pt idx="179">89</cx:pt>
          <cx:pt idx="180">89</cx:pt>
          <cx:pt idx="181">89</cx:pt>
          <cx:pt idx="182">89</cx:pt>
          <cx:pt idx="183">89</cx:pt>
          <cx:pt idx="184">89</cx:pt>
          <cx:pt idx="185">88</cx:pt>
          <cx:pt idx="186">88</cx:pt>
          <cx:pt idx="187">88</cx:pt>
          <cx:pt idx="188">88</cx:pt>
          <cx:pt idx="189">88</cx:pt>
          <cx:pt idx="190">88</cx:pt>
          <cx:pt idx="191">88</cx:pt>
          <cx:pt idx="192">88</cx:pt>
          <cx:pt idx="193">88</cx:pt>
          <cx:pt idx="194">88</cx:pt>
          <cx:pt idx="195">87</cx:pt>
          <cx:pt idx="196">87</cx:pt>
          <cx:pt idx="197">87</cx:pt>
          <cx:pt idx="198">87</cx:pt>
          <cx:pt idx="199">87</cx:pt>
          <cx:pt idx="200">87</cx:pt>
          <cx:pt idx="201">87</cx:pt>
          <cx:pt idx="202">86</cx:pt>
          <cx:pt idx="203">86</cx:pt>
          <cx:pt idx="204">86</cx:pt>
          <cx:pt idx="205">86</cx:pt>
          <cx:pt idx="206">86</cx:pt>
          <cx:pt idx="207">86</cx:pt>
          <cx:pt idx="208">86</cx:pt>
          <cx:pt idx="209">86</cx:pt>
          <cx:pt idx="210">85</cx:pt>
          <cx:pt idx="211">85</cx:pt>
          <cx:pt idx="212">85</cx:pt>
          <cx:pt idx="213">85</cx:pt>
          <cx:pt idx="214">85</cx:pt>
          <cx:pt idx="215">85</cx:pt>
          <cx:pt idx="216">85</cx:pt>
          <cx:pt idx="217">85</cx:pt>
          <cx:pt idx="218">85</cx:pt>
          <cx:pt idx="219">85</cx:pt>
          <cx:pt idx="220">85</cx:pt>
          <cx:pt idx="221">84</cx:pt>
          <cx:pt idx="222">84</cx:pt>
          <cx:pt idx="223">84</cx:pt>
          <cx:pt idx="224">84</cx:pt>
          <cx:pt idx="225">83</cx:pt>
          <cx:pt idx="226">83</cx:pt>
          <cx:pt idx="227">83</cx:pt>
          <cx:pt idx="228">83</cx:pt>
          <cx:pt idx="229">83</cx:pt>
          <cx:pt idx="230">83</cx:pt>
          <cx:pt idx="231">83</cx:pt>
          <cx:pt idx="232">83</cx:pt>
          <cx:pt idx="233">82</cx:pt>
          <cx:pt idx="234">82</cx:pt>
          <cx:pt idx="235">82</cx:pt>
          <cx:pt idx="236">82</cx:pt>
          <cx:pt idx="237">82</cx:pt>
          <cx:pt idx="238">81</cx:pt>
          <cx:pt idx="239">81</cx:pt>
          <cx:pt idx="240">81</cx:pt>
          <cx:pt idx="241">81</cx:pt>
          <cx:pt idx="242">81</cx:pt>
          <cx:pt idx="243">81</cx:pt>
          <cx:pt idx="244">81</cx:pt>
          <cx:pt idx="245">80</cx:pt>
          <cx:pt idx="246">80</cx:pt>
          <cx:pt idx="247">80</cx:pt>
          <cx:pt idx="248">79</cx:pt>
          <cx:pt idx="249">79</cx:pt>
          <cx:pt idx="250">79</cx:pt>
          <cx:pt idx="251">79</cx:pt>
          <cx:pt idx="252">79</cx:pt>
          <cx:pt idx="253">79</cx:pt>
          <cx:pt idx="254">79</cx:pt>
          <cx:pt idx="255">79</cx:pt>
          <cx:pt idx="256">78</cx:pt>
          <cx:pt idx="257">78</cx:pt>
          <cx:pt idx="258">78</cx:pt>
          <cx:pt idx="259">78</cx:pt>
          <cx:pt idx="260">78</cx:pt>
          <cx:pt idx="261">77</cx:pt>
          <cx:pt idx="262">77</cx:pt>
          <cx:pt idx="263">77</cx:pt>
          <cx:pt idx="264">77</cx:pt>
          <cx:pt idx="265">77</cx:pt>
          <cx:pt idx="266">77</cx:pt>
          <cx:pt idx="267">77</cx:pt>
          <cx:pt idx="268">77</cx:pt>
          <cx:pt idx="269">77</cx:pt>
          <cx:pt idx="270">76</cx:pt>
          <cx:pt idx="271">76</cx:pt>
          <cx:pt idx="272">76</cx:pt>
          <cx:pt idx="273">76</cx:pt>
          <cx:pt idx="274">76</cx:pt>
          <cx:pt idx="275">76</cx:pt>
          <cx:pt idx="276">76</cx:pt>
          <cx:pt idx="277">76</cx:pt>
          <cx:pt idx="278">76</cx:pt>
          <cx:pt idx="279">76</cx:pt>
          <cx:pt idx="280">76</cx:pt>
          <cx:pt idx="281">76</cx:pt>
          <cx:pt idx="282">76</cx:pt>
          <cx:pt idx="283">76</cx:pt>
          <cx:pt idx="284">75</cx:pt>
          <cx:pt idx="285">75</cx:pt>
          <cx:pt idx="286">75</cx:pt>
          <cx:pt idx="287">75</cx:pt>
          <cx:pt idx="288">75</cx:pt>
          <cx:pt idx="289">75</cx:pt>
          <cx:pt idx="290">75</cx:pt>
          <cx:pt idx="291">75</cx:pt>
          <cx:pt idx="292">74</cx:pt>
          <cx:pt idx="293">74</cx:pt>
          <cx:pt idx="294">74</cx:pt>
          <cx:pt idx="295">74</cx:pt>
          <cx:pt idx="296">74</cx:pt>
          <cx:pt idx="297">74</cx:pt>
          <cx:pt idx="298">74</cx:pt>
          <cx:pt idx="299">74</cx:pt>
          <cx:pt idx="300">73</cx:pt>
          <cx:pt idx="301">73</cx:pt>
          <cx:pt idx="302">73</cx:pt>
          <cx:pt idx="303">73</cx:pt>
          <cx:pt idx="304">73</cx:pt>
          <cx:pt idx="305">73</cx:pt>
          <cx:pt idx="306">73</cx:pt>
          <cx:pt idx="307">72</cx:pt>
          <cx:pt idx="308">72</cx:pt>
          <cx:pt idx="309">72</cx:pt>
          <cx:pt idx="310">72</cx:pt>
          <cx:pt idx="311">72</cx:pt>
          <cx:pt idx="312">72</cx:pt>
          <cx:pt idx="313">72</cx:pt>
          <cx:pt idx="314">72</cx:pt>
          <cx:pt idx="315">72</cx:pt>
          <cx:pt idx="316">72</cx:pt>
          <cx:pt idx="317">72</cx:pt>
          <cx:pt idx="318">72</cx:pt>
          <cx:pt idx="319">72</cx:pt>
          <cx:pt idx="320">72</cx:pt>
          <cx:pt idx="321">72</cx:pt>
          <cx:pt idx="322">72</cx:pt>
          <cx:pt idx="323">72</cx:pt>
          <cx:pt idx="324">72</cx:pt>
          <cx:pt idx="325">72</cx:pt>
          <cx:pt idx="326">72</cx:pt>
          <cx:pt idx="327">72</cx:pt>
          <cx:pt idx="328">72</cx:pt>
          <cx:pt idx="329">72</cx:pt>
          <cx:pt idx="330">72</cx:pt>
          <cx:pt idx="331">72</cx:pt>
          <cx:pt idx="332">72</cx:pt>
          <cx:pt idx="333">72</cx:pt>
          <cx:pt idx="334">72</cx:pt>
          <cx:pt idx="335">72</cx:pt>
          <cx:pt idx="336">72</cx:pt>
          <cx:pt idx="337">72</cx:pt>
          <cx:pt idx="338">72</cx:pt>
          <cx:pt idx="339">72</cx:pt>
          <cx:pt idx="340">72</cx:pt>
          <cx:pt idx="341">72</cx:pt>
          <cx:pt idx="342">71</cx:pt>
          <cx:pt idx="343">71</cx:pt>
          <cx:pt idx="344">71</cx:pt>
          <cx:pt idx="345">71</cx:pt>
          <cx:pt idx="346">71</cx:pt>
          <cx:pt idx="347">71</cx:pt>
          <cx:pt idx="348">71</cx:pt>
          <cx:pt idx="349">71</cx:pt>
          <cx:pt idx="350">71</cx:pt>
          <cx:pt idx="351">71</cx:pt>
          <cx:pt idx="352">71</cx:pt>
          <cx:pt idx="353">71</cx:pt>
          <cx:pt idx="354">71</cx:pt>
          <cx:pt idx="355">71</cx:pt>
          <cx:pt idx="356">71</cx:pt>
          <cx:pt idx="357">71</cx:pt>
          <cx:pt idx="358">71</cx:pt>
          <cx:pt idx="359">71</cx:pt>
          <cx:pt idx="360">71</cx:pt>
          <cx:pt idx="361">71</cx:pt>
          <cx:pt idx="362">71</cx:pt>
          <cx:pt idx="363">71</cx:pt>
          <cx:pt idx="364">71</cx:pt>
          <cx:pt idx="365">70</cx:pt>
          <cx:pt idx="366">70</cx:pt>
          <cx:pt idx="367">70</cx:pt>
          <cx:pt idx="368">70</cx:pt>
          <cx:pt idx="369">70</cx:pt>
          <cx:pt idx="370">70</cx:pt>
          <cx:pt idx="371">70</cx:pt>
          <cx:pt idx="372">70</cx:pt>
          <cx:pt idx="373">70</cx:pt>
          <cx:pt idx="374">70</cx:pt>
          <cx:pt idx="375">70</cx:pt>
          <cx:pt idx="376">70</cx:pt>
          <cx:pt idx="377">70</cx:pt>
          <cx:pt idx="378">70</cx:pt>
          <cx:pt idx="379">70</cx:pt>
          <cx:pt idx="380">70</cx:pt>
          <cx:pt idx="381">70</cx:pt>
          <cx:pt idx="382">70</cx:pt>
          <cx:pt idx="383">70</cx:pt>
          <cx:pt idx="384">69</cx:pt>
          <cx:pt idx="385">69</cx:pt>
          <cx:pt idx="386">69</cx:pt>
          <cx:pt idx="387">69</cx:pt>
          <cx:pt idx="388">69</cx:pt>
          <cx:pt idx="389">69</cx:pt>
          <cx:pt idx="390">69</cx:pt>
          <cx:pt idx="391">69</cx:pt>
          <cx:pt idx="392">69</cx:pt>
          <cx:pt idx="393">69</cx:pt>
          <cx:pt idx="394">69</cx:pt>
          <cx:pt idx="395">69</cx:pt>
          <cx:pt idx="396">69</cx:pt>
          <cx:pt idx="397">69</cx:pt>
          <cx:pt idx="398">69</cx:pt>
          <cx:pt idx="399">68</cx:pt>
          <cx:pt idx="400">68</cx:pt>
          <cx:pt idx="401">68</cx:pt>
          <cx:pt idx="402">68</cx:pt>
          <cx:pt idx="403">68</cx:pt>
          <cx:pt idx="404">68</cx:pt>
          <cx:pt idx="405">68</cx:pt>
          <cx:pt idx="406">68</cx:pt>
          <cx:pt idx="407">68</cx:pt>
          <cx:pt idx="408">68</cx:pt>
          <cx:pt idx="409">68</cx:pt>
          <cx:pt idx="410">68</cx:pt>
          <cx:pt idx="411">68</cx:pt>
          <cx:pt idx="412">68</cx:pt>
          <cx:pt idx="413">68</cx:pt>
          <cx:pt idx="414">68</cx:pt>
          <cx:pt idx="415">67</cx:pt>
          <cx:pt idx="416">67</cx:pt>
          <cx:pt idx="417">67</cx:pt>
          <cx:pt idx="418">67</cx:pt>
          <cx:pt idx="419">67</cx:pt>
          <cx:pt idx="420">67</cx:pt>
          <cx:pt idx="421">67</cx:pt>
          <cx:pt idx="422">67</cx:pt>
          <cx:pt idx="423">67</cx:pt>
          <cx:pt idx="424">67</cx:pt>
          <cx:pt idx="425">67</cx:pt>
          <cx:pt idx="426">67</cx:pt>
          <cx:pt idx="427">67</cx:pt>
          <cx:pt idx="428">67</cx:pt>
          <cx:pt idx="429">67</cx:pt>
          <cx:pt idx="430">67</cx:pt>
          <cx:pt idx="431">66</cx:pt>
          <cx:pt idx="432">66</cx:pt>
          <cx:pt idx="433">66</cx:pt>
          <cx:pt idx="434">66</cx:pt>
          <cx:pt idx="435">66</cx:pt>
          <cx:pt idx="436">66</cx:pt>
          <cx:pt idx="437">66</cx:pt>
          <cx:pt idx="438">66</cx:pt>
          <cx:pt idx="439">66</cx:pt>
          <cx:pt idx="440">66</cx:pt>
          <cx:pt idx="441">66</cx:pt>
          <cx:pt idx="442">66</cx:pt>
          <cx:pt idx="443">65</cx:pt>
          <cx:pt idx="444">65</cx:pt>
          <cx:pt idx="445">65</cx:pt>
          <cx:pt idx="446">65</cx:pt>
          <cx:pt idx="447">65</cx:pt>
          <cx:pt idx="448">65</cx:pt>
          <cx:pt idx="449">65</cx:pt>
          <cx:pt idx="450">65</cx:pt>
          <cx:pt idx="451">65</cx:pt>
          <cx:pt idx="452">65</cx:pt>
          <cx:pt idx="453">65</cx:pt>
          <cx:pt idx="454">65</cx:pt>
          <cx:pt idx="455">65</cx:pt>
          <cx:pt idx="456">64</cx:pt>
          <cx:pt idx="457">64</cx:pt>
          <cx:pt idx="458">64</cx:pt>
          <cx:pt idx="459">64</cx:pt>
          <cx:pt idx="460">64</cx:pt>
          <cx:pt idx="461">64</cx:pt>
          <cx:pt idx="462">64</cx:pt>
          <cx:pt idx="463">64</cx:pt>
          <cx:pt idx="464">64</cx:pt>
          <cx:pt idx="465">64</cx:pt>
          <cx:pt idx="466">64</cx:pt>
          <cx:pt idx="467">64</cx:pt>
          <cx:pt idx="468">64</cx:pt>
          <cx:pt idx="469">63</cx:pt>
          <cx:pt idx="470">63</cx:pt>
          <cx:pt idx="471">63</cx:pt>
          <cx:pt idx="472">63</cx:pt>
          <cx:pt idx="473">63</cx:pt>
          <cx:pt idx="474">63</cx:pt>
          <cx:pt idx="475">63</cx:pt>
          <cx:pt idx="476">63</cx:pt>
          <cx:pt idx="477">63</cx:pt>
          <cx:pt idx="478">63</cx:pt>
          <cx:pt idx="479">63</cx:pt>
          <cx:pt idx="480">63</cx:pt>
          <cx:pt idx="481">63</cx:pt>
          <cx:pt idx="482">63</cx:pt>
          <cx:pt idx="483">63</cx:pt>
          <cx:pt idx="484">63</cx:pt>
          <cx:pt idx="485">62</cx:pt>
          <cx:pt idx="486">62</cx:pt>
          <cx:pt idx="487">62</cx:pt>
          <cx:pt idx="488">62</cx:pt>
          <cx:pt idx="489">62</cx:pt>
          <cx:pt idx="490">62</cx:pt>
          <cx:pt idx="491">62</cx:pt>
          <cx:pt idx="492">62</cx:pt>
          <cx:pt idx="493">62</cx:pt>
          <cx:pt idx="494">62</cx:pt>
          <cx:pt idx="495">62</cx:pt>
          <cx:pt idx="496">62</cx:pt>
          <cx:pt idx="497">62</cx:pt>
          <cx:pt idx="498">62</cx:pt>
          <cx:pt idx="499">62</cx:pt>
          <cx:pt idx="500">62</cx:pt>
          <cx:pt idx="501">62</cx:pt>
          <cx:pt idx="502">61</cx:pt>
          <cx:pt idx="503">61</cx:pt>
          <cx:pt idx="504">61</cx:pt>
          <cx:pt idx="505">61</cx:pt>
          <cx:pt idx="506">61</cx:pt>
          <cx:pt idx="507">61</cx:pt>
          <cx:pt idx="508">61</cx:pt>
          <cx:pt idx="509">61</cx:pt>
          <cx:pt idx="510">61</cx:pt>
          <cx:pt idx="511">61</cx:pt>
          <cx:pt idx="512">61</cx:pt>
          <cx:pt idx="513">60</cx:pt>
          <cx:pt idx="514">60</cx:pt>
          <cx:pt idx="515">60</cx:pt>
          <cx:pt idx="516">60</cx:pt>
          <cx:pt idx="517">60</cx:pt>
          <cx:pt idx="518">60</cx:pt>
          <cx:pt idx="519">60</cx:pt>
          <cx:pt idx="520">60</cx:pt>
          <cx:pt idx="521">60</cx:pt>
          <cx:pt idx="522">60</cx:pt>
          <cx:pt idx="523">60</cx:pt>
          <cx:pt idx="524">60</cx:pt>
          <cx:pt idx="525">60</cx:pt>
          <cx:pt idx="526">59</cx:pt>
          <cx:pt idx="527">59</cx:pt>
          <cx:pt idx="528">59</cx:pt>
          <cx:pt idx="529">59</cx:pt>
          <cx:pt idx="530">59</cx:pt>
          <cx:pt idx="531">59</cx:pt>
          <cx:pt idx="532">59</cx:pt>
          <cx:pt idx="533">59</cx:pt>
          <cx:pt idx="534">59</cx:pt>
          <cx:pt idx="535">59</cx:pt>
          <cx:pt idx="536">59</cx:pt>
          <cx:pt idx="537">59</cx:pt>
          <cx:pt idx="538">59</cx:pt>
          <cx:pt idx="539">58</cx:pt>
          <cx:pt idx="540">58</cx:pt>
          <cx:pt idx="541">58</cx:pt>
          <cx:pt idx="542">58</cx:pt>
          <cx:pt idx="543">58</cx:pt>
          <cx:pt idx="544">58</cx:pt>
          <cx:pt idx="545">58</cx:pt>
          <cx:pt idx="546">58</cx:pt>
          <cx:pt idx="547">58</cx:pt>
          <cx:pt idx="548">58</cx:pt>
          <cx:pt idx="549">58</cx:pt>
          <cx:pt idx="550">58</cx:pt>
          <cx:pt idx="551">58</cx:pt>
          <cx:pt idx="552">57</cx:pt>
          <cx:pt idx="553">57</cx:pt>
          <cx:pt idx="554">57</cx:pt>
          <cx:pt idx="555">57</cx:pt>
          <cx:pt idx="556">57</cx:pt>
          <cx:pt idx="557">57</cx:pt>
          <cx:pt idx="558">57</cx:pt>
          <cx:pt idx="559">57</cx:pt>
          <cx:pt idx="560">57</cx:pt>
          <cx:pt idx="561">57</cx:pt>
          <cx:pt idx="562">56</cx:pt>
          <cx:pt idx="563">56</cx:pt>
          <cx:pt idx="564">56</cx:pt>
          <cx:pt idx="565">56</cx:pt>
          <cx:pt idx="566">56</cx:pt>
          <cx:pt idx="567">56</cx:pt>
          <cx:pt idx="568">56</cx:pt>
          <cx:pt idx="569">56</cx:pt>
          <cx:pt idx="570">55</cx:pt>
          <cx:pt idx="571">55</cx:pt>
          <cx:pt idx="572">55</cx:pt>
          <cx:pt idx="573">55</cx:pt>
          <cx:pt idx="574">55</cx:pt>
          <cx:pt idx="575">55</cx:pt>
          <cx:pt idx="576">55</cx:pt>
          <cx:pt idx="577">55</cx:pt>
          <cx:pt idx="578">55</cx:pt>
          <cx:pt idx="579">55</cx:pt>
          <cx:pt idx="580">54</cx:pt>
          <cx:pt idx="581">54</cx:pt>
          <cx:pt idx="582">54</cx:pt>
          <cx:pt idx="583">54</cx:pt>
          <cx:pt idx="584">54</cx:pt>
          <cx:pt idx="585">54</cx:pt>
          <cx:pt idx="586">54</cx:pt>
          <cx:pt idx="587">53</cx:pt>
          <cx:pt idx="588">53</cx:pt>
          <cx:pt idx="589">53</cx:pt>
          <cx:pt idx="590">53</cx:pt>
          <cx:pt idx="591">53</cx:pt>
          <cx:pt idx="592">53</cx:pt>
          <cx:pt idx="593">53</cx:pt>
          <cx:pt idx="594">53</cx:pt>
          <cx:pt idx="595">53</cx:pt>
          <cx:pt idx="596">53</cx:pt>
          <cx:pt idx="597">53</cx:pt>
          <cx:pt idx="598">53</cx:pt>
          <cx:pt idx="599">53</cx:pt>
          <cx:pt idx="600">52</cx:pt>
          <cx:pt idx="601">52</cx:pt>
          <cx:pt idx="602">52</cx:pt>
          <cx:pt idx="603">52</cx:pt>
          <cx:pt idx="604">52</cx:pt>
          <cx:pt idx="605">52</cx:pt>
          <cx:pt idx="606">52</cx:pt>
          <cx:pt idx="607">52</cx:pt>
          <cx:pt idx="608">52</cx:pt>
          <cx:pt idx="609">51</cx:pt>
          <cx:pt idx="610">51</cx:pt>
          <cx:pt idx="611">51</cx:pt>
          <cx:pt idx="612">51</cx:pt>
          <cx:pt idx="613">51</cx:pt>
          <cx:pt idx="614">51</cx:pt>
          <cx:pt idx="615">51</cx:pt>
          <cx:pt idx="616">51</cx:pt>
          <cx:pt idx="617">51</cx:pt>
          <cx:pt idx="618">51</cx:pt>
          <cx:pt idx="619">51</cx:pt>
          <cx:pt idx="620">51</cx:pt>
          <cx:pt idx="621">51</cx:pt>
          <cx:pt idx="622">51</cx:pt>
          <cx:pt idx="623">51</cx:pt>
          <cx:pt idx="624">50</cx:pt>
          <cx:pt idx="625">50</cx:pt>
          <cx:pt idx="626">50</cx:pt>
          <cx:pt idx="627">50</cx:pt>
          <cx:pt idx="628">50</cx:pt>
          <cx:pt idx="629">50</cx:pt>
          <cx:pt idx="630">50</cx:pt>
          <cx:pt idx="631">50</cx:pt>
          <cx:pt idx="632">50</cx:pt>
          <cx:pt idx="633">49</cx:pt>
          <cx:pt idx="634">49</cx:pt>
          <cx:pt idx="635">49</cx:pt>
          <cx:pt idx="636">49</cx:pt>
          <cx:pt idx="637">49</cx:pt>
          <cx:pt idx="638">49</cx:pt>
          <cx:pt idx="639">49</cx:pt>
          <cx:pt idx="640">49</cx:pt>
          <cx:pt idx="641">49</cx:pt>
          <cx:pt idx="642">49</cx:pt>
          <cx:pt idx="643">49</cx:pt>
          <cx:pt idx="644">49</cx:pt>
          <cx:pt idx="645">49</cx:pt>
          <cx:pt idx="646">49</cx:pt>
          <cx:pt idx="647">49</cx:pt>
          <cx:pt idx="648">48</cx:pt>
          <cx:pt idx="649">48</cx:pt>
          <cx:pt idx="650">48</cx:pt>
          <cx:pt idx="651">48</cx:pt>
          <cx:pt idx="652">48</cx:pt>
          <cx:pt idx="653">48</cx:pt>
          <cx:pt idx="654">48</cx:pt>
          <cx:pt idx="655">48</cx:pt>
          <cx:pt idx="656">48</cx:pt>
          <cx:pt idx="657">48</cx:pt>
          <cx:pt idx="658">48</cx:pt>
          <cx:pt idx="659">48</cx:pt>
          <cx:pt idx="660">48</cx:pt>
          <cx:pt idx="661">48</cx:pt>
          <cx:pt idx="662">47</cx:pt>
          <cx:pt idx="663">47</cx:pt>
          <cx:pt idx="664">47</cx:pt>
          <cx:pt idx="665">47</cx:pt>
          <cx:pt idx="666">47</cx:pt>
          <cx:pt idx="667">47</cx:pt>
          <cx:pt idx="668">47</cx:pt>
          <cx:pt idx="669">47</cx:pt>
          <cx:pt idx="670">47</cx:pt>
          <cx:pt idx="671">47</cx:pt>
          <cx:pt idx="672">47</cx:pt>
          <cx:pt idx="673">46</cx:pt>
          <cx:pt idx="674">46</cx:pt>
          <cx:pt idx="675">46</cx:pt>
          <cx:pt idx="676">46</cx:pt>
          <cx:pt idx="677">46</cx:pt>
          <cx:pt idx="678">46</cx:pt>
          <cx:pt idx="679">46</cx:pt>
          <cx:pt idx="680">46</cx:pt>
          <cx:pt idx="681">46</cx:pt>
          <cx:pt idx="682">46</cx:pt>
          <cx:pt idx="683">46</cx:pt>
          <cx:pt idx="684">46</cx:pt>
          <cx:pt idx="685">46</cx:pt>
          <cx:pt idx="686">46</cx:pt>
          <cx:pt idx="687">46</cx:pt>
          <cx:pt idx="688">45</cx:pt>
          <cx:pt idx="689">45</cx:pt>
          <cx:pt idx="690">45</cx:pt>
          <cx:pt idx="691">45</cx:pt>
          <cx:pt idx="692">45</cx:pt>
          <cx:pt idx="693">45</cx:pt>
          <cx:pt idx="694">45</cx:pt>
          <cx:pt idx="695">45</cx:pt>
          <cx:pt idx="696">45</cx:pt>
          <cx:pt idx="697">45</cx:pt>
          <cx:pt idx="698">45</cx:pt>
          <cx:pt idx="699">44</cx:pt>
          <cx:pt idx="700">44</cx:pt>
          <cx:pt idx="701">44</cx:pt>
          <cx:pt idx="702">44</cx:pt>
          <cx:pt idx="703">44</cx:pt>
          <cx:pt idx="704">44</cx:pt>
          <cx:pt idx="705">44</cx:pt>
          <cx:pt idx="706">44</cx:pt>
          <cx:pt idx="707">44</cx:pt>
          <cx:pt idx="708">44</cx:pt>
          <cx:pt idx="709">44</cx:pt>
          <cx:pt idx="710">44</cx:pt>
          <cx:pt idx="711">44</cx:pt>
          <cx:pt idx="712">44</cx:pt>
          <cx:pt idx="713">44</cx:pt>
          <cx:pt idx="714">44</cx:pt>
          <cx:pt idx="715">44</cx:pt>
          <cx:pt idx="716">44</cx:pt>
          <cx:pt idx="717">43</cx:pt>
          <cx:pt idx="718">43</cx:pt>
          <cx:pt idx="719">43</cx:pt>
          <cx:pt idx="720">43</cx:pt>
          <cx:pt idx="721">43</cx:pt>
          <cx:pt idx="722">43</cx:pt>
          <cx:pt idx="723">43</cx:pt>
          <cx:pt idx="724">43</cx:pt>
          <cx:pt idx="725">43</cx:pt>
          <cx:pt idx="726">43</cx:pt>
          <cx:pt idx="727">43</cx:pt>
          <cx:pt idx="728">43</cx:pt>
          <cx:pt idx="729">43</cx:pt>
          <cx:pt idx="730">43</cx:pt>
          <cx:pt idx="731">43</cx:pt>
          <cx:pt idx="732">43</cx:pt>
          <cx:pt idx="733">42</cx:pt>
          <cx:pt idx="734">42</cx:pt>
          <cx:pt idx="735">42</cx:pt>
          <cx:pt idx="736">42</cx:pt>
          <cx:pt idx="737">42</cx:pt>
          <cx:pt idx="738">42</cx:pt>
          <cx:pt idx="739">42</cx:pt>
          <cx:pt idx="740">42</cx:pt>
          <cx:pt idx="741">42</cx:pt>
          <cx:pt idx="742">42</cx:pt>
          <cx:pt idx="743">42</cx:pt>
          <cx:pt idx="744">42</cx:pt>
          <cx:pt idx="745">42</cx:pt>
          <cx:pt idx="746">42</cx:pt>
          <cx:pt idx="747">42</cx:pt>
          <cx:pt idx="748">42</cx:pt>
          <cx:pt idx="749">42</cx:pt>
          <cx:pt idx="750">42</cx:pt>
          <cx:pt idx="751">42</cx:pt>
          <cx:pt idx="752">42</cx:pt>
          <cx:pt idx="753">41</cx:pt>
          <cx:pt idx="754">41</cx:pt>
          <cx:pt idx="755">41</cx:pt>
          <cx:pt idx="756">41</cx:pt>
          <cx:pt idx="757">41</cx:pt>
          <cx:pt idx="758">41</cx:pt>
          <cx:pt idx="759">41</cx:pt>
          <cx:pt idx="760">41</cx:pt>
          <cx:pt idx="761">41</cx:pt>
          <cx:pt idx="762">41</cx:pt>
          <cx:pt idx="763">41</cx:pt>
          <cx:pt idx="764">41</cx:pt>
          <cx:pt idx="765">41</cx:pt>
          <cx:pt idx="766">41</cx:pt>
          <cx:pt idx="767">41</cx:pt>
          <cx:pt idx="768">41</cx:pt>
          <cx:pt idx="769">41</cx:pt>
          <cx:pt idx="770">41</cx:pt>
          <cx:pt idx="771">41</cx:pt>
          <cx:pt idx="772">41</cx:pt>
          <cx:pt idx="773">41</cx:pt>
          <cx:pt idx="774">41</cx:pt>
          <cx:pt idx="775">41</cx:pt>
          <cx:pt idx="776">41</cx:pt>
          <cx:pt idx="777">41</cx:pt>
          <cx:pt idx="778">41</cx:pt>
          <cx:pt idx="779">41</cx:pt>
          <cx:pt idx="780">41</cx:pt>
          <cx:pt idx="781">41</cx:pt>
          <cx:pt idx="782">41</cx:pt>
          <cx:pt idx="783">41</cx:pt>
          <cx:pt idx="784">41</cx:pt>
          <cx:pt idx="785">41</cx:pt>
          <cx:pt idx="786">41</cx:pt>
          <cx:pt idx="787">41</cx:pt>
          <cx:pt idx="788">41</cx:pt>
          <cx:pt idx="789">41</cx:pt>
          <cx:pt idx="790">41</cx:pt>
          <cx:pt idx="791">41</cx:pt>
          <cx:pt idx="792">41</cx:pt>
          <cx:pt idx="793">41</cx:pt>
          <cx:pt idx="794">41</cx:pt>
          <cx:pt idx="795">41</cx:pt>
          <cx:pt idx="796">41</cx:pt>
          <cx:pt idx="797">41</cx:pt>
          <cx:pt idx="798">41</cx:pt>
          <cx:pt idx="799">41</cx:pt>
          <cx:pt idx="800">41</cx:pt>
          <cx:pt idx="801">41</cx:pt>
          <cx:pt idx="802">41</cx:pt>
          <cx:pt idx="803">41</cx:pt>
          <cx:pt idx="804">41</cx:pt>
          <cx:pt idx="805">41</cx:pt>
          <cx:pt idx="806">40</cx:pt>
          <cx:pt idx="807">40</cx:pt>
          <cx:pt idx="808">40</cx:pt>
          <cx:pt idx="809">40</cx:pt>
          <cx:pt idx="810">40</cx:pt>
          <cx:pt idx="811">40</cx:pt>
          <cx:pt idx="812">40</cx:pt>
          <cx:pt idx="813">40</cx:pt>
          <cx:pt idx="814">40</cx:pt>
          <cx:pt idx="815">40</cx:pt>
          <cx:pt idx="816">40</cx:pt>
          <cx:pt idx="817">40</cx:pt>
          <cx:pt idx="818">40</cx:pt>
          <cx:pt idx="819">40</cx:pt>
          <cx:pt idx="820">40</cx:pt>
          <cx:pt idx="821">40</cx:pt>
          <cx:pt idx="822">40</cx:pt>
          <cx:pt idx="823">40</cx:pt>
          <cx:pt idx="824">40</cx:pt>
          <cx:pt idx="825">39</cx:pt>
          <cx:pt idx="826">39</cx:pt>
          <cx:pt idx="827">39</cx:pt>
          <cx:pt idx="828">39</cx:pt>
          <cx:pt idx="829">39</cx:pt>
          <cx:pt idx="830">39</cx:pt>
          <cx:pt idx="831">39</cx:pt>
          <cx:pt idx="832">39</cx:pt>
          <cx:pt idx="833">39</cx:pt>
          <cx:pt idx="834">39</cx:pt>
          <cx:pt idx="835">39</cx:pt>
          <cx:pt idx="836">39</cx:pt>
          <cx:pt idx="837">39</cx:pt>
          <cx:pt idx="838">39</cx:pt>
          <cx:pt idx="839">39</cx:pt>
          <cx:pt idx="840">39</cx:pt>
          <cx:pt idx="841">39</cx:pt>
          <cx:pt idx="842">39</cx:pt>
          <cx:pt idx="843">39</cx:pt>
          <cx:pt idx="844">39</cx:pt>
          <cx:pt idx="845">39</cx:pt>
          <cx:pt idx="846">39</cx:pt>
          <cx:pt idx="847">38</cx:pt>
          <cx:pt idx="848">38</cx:pt>
          <cx:pt idx="849">38</cx:pt>
          <cx:pt idx="850">38</cx:pt>
          <cx:pt idx="851">38</cx:pt>
          <cx:pt idx="852">38</cx:pt>
          <cx:pt idx="853">38</cx:pt>
          <cx:pt idx="854">38</cx:pt>
          <cx:pt idx="855">38</cx:pt>
          <cx:pt idx="856">38</cx:pt>
          <cx:pt idx="857">38</cx:pt>
          <cx:pt idx="858">38</cx:pt>
          <cx:pt idx="859">38</cx:pt>
          <cx:pt idx="860">38</cx:pt>
          <cx:pt idx="861">37</cx:pt>
          <cx:pt idx="862">37</cx:pt>
          <cx:pt idx="863">37</cx:pt>
          <cx:pt idx="864">37</cx:pt>
          <cx:pt idx="865">37</cx:pt>
          <cx:pt idx="866">37</cx:pt>
          <cx:pt idx="867">37</cx:pt>
          <cx:pt idx="868">37</cx:pt>
          <cx:pt idx="869">37</cx:pt>
          <cx:pt idx="870">37</cx:pt>
          <cx:pt idx="871">37</cx:pt>
          <cx:pt idx="872">37</cx:pt>
          <cx:pt idx="873">37</cx:pt>
          <cx:pt idx="874">37</cx:pt>
          <cx:pt idx="875">36</cx:pt>
          <cx:pt idx="876">36</cx:pt>
          <cx:pt idx="877">36</cx:pt>
          <cx:pt idx="878">36</cx:pt>
          <cx:pt idx="879">36</cx:pt>
          <cx:pt idx="880">36</cx:pt>
          <cx:pt idx="881">36</cx:pt>
          <cx:pt idx="882">36</cx:pt>
          <cx:pt idx="883">36</cx:pt>
          <cx:pt idx="884">36</cx:pt>
          <cx:pt idx="885">36</cx:pt>
          <cx:pt idx="886">36</cx:pt>
          <cx:pt idx="887">36</cx:pt>
          <cx:pt idx="888">36</cx:pt>
          <cx:pt idx="889">35</cx:pt>
          <cx:pt idx="890">35</cx:pt>
          <cx:pt idx="891">35</cx:pt>
          <cx:pt idx="892">35</cx:pt>
          <cx:pt idx="893">35</cx:pt>
          <cx:pt idx="894">35</cx:pt>
          <cx:pt idx="895">35</cx:pt>
          <cx:pt idx="896">35</cx:pt>
          <cx:pt idx="897">35</cx:pt>
          <cx:pt idx="898">35</cx:pt>
          <cx:pt idx="899">35</cx:pt>
          <cx:pt idx="900">35</cx:pt>
          <cx:pt idx="901">35</cx:pt>
          <cx:pt idx="902">35</cx:pt>
          <cx:pt idx="903">35</cx:pt>
          <cx:pt idx="904">35</cx:pt>
          <cx:pt idx="905">34</cx:pt>
          <cx:pt idx="906">34</cx:pt>
          <cx:pt idx="907">34</cx:pt>
          <cx:pt idx="908">34</cx:pt>
          <cx:pt idx="909">34</cx:pt>
          <cx:pt idx="910">34</cx:pt>
          <cx:pt idx="911">34</cx:pt>
          <cx:pt idx="912">34</cx:pt>
          <cx:pt idx="913">34</cx:pt>
          <cx:pt idx="914">34</cx:pt>
          <cx:pt idx="915">34</cx:pt>
          <cx:pt idx="916">34</cx:pt>
          <cx:pt idx="917">34</cx:pt>
          <cx:pt idx="918">34</cx:pt>
          <cx:pt idx="919">34</cx:pt>
          <cx:pt idx="920">34</cx:pt>
          <cx:pt idx="921">33</cx:pt>
          <cx:pt idx="922">33</cx:pt>
          <cx:pt idx="923">33</cx:pt>
          <cx:pt idx="924">33</cx:pt>
          <cx:pt idx="925">33</cx:pt>
          <cx:pt idx="926">33</cx:pt>
          <cx:pt idx="927">33</cx:pt>
          <cx:pt idx="928">33</cx:pt>
          <cx:pt idx="929">33</cx:pt>
          <cx:pt idx="930">33</cx:pt>
          <cx:pt idx="931">33</cx:pt>
          <cx:pt idx="932">33</cx:pt>
          <cx:pt idx="933">33</cx:pt>
          <cx:pt idx="934">33</cx:pt>
          <cx:pt idx="935">33</cx:pt>
          <cx:pt idx="936">32</cx:pt>
          <cx:pt idx="937">32</cx:pt>
          <cx:pt idx="938">32</cx:pt>
          <cx:pt idx="939">32</cx:pt>
          <cx:pt idx="940">32</cx:pt>
          <cx:pt idx="941">32</cx:pt>
          <cx:pt idx="942">32</cx:pt>
          <cx:pt idx="943">32</cx:pt>
          <cx:pt idx="944">32</cx:pt>
          <cx:pt idx="945">32</cx:pt>
          <cx:pt idx="946">32</cx:pt>
          <cx:pt idx="947">32</cx:pt>
          <cx:pt idx="948">32</cx:pt>
          <cx:pt idx="949">32</cx:pt>
          <cx:pt idx="950">31</cx:pt>
          <cx:pt idx="951">31</cx:pt>
          <cx:pt idx="952">31</cx:pt>
          <cx:pt idx="953">31</cx:pt>
          <cx:pt idx="954">31</cx:pt>
          <cx:pt idx="955">31</cx:pt>
          <cx:pt idx="956">31</cx:pt>
          <cx:pt idx="957">31</cx:pt>
          <cx:pt idx="958">31</cx:pt>
          <cx:pt idx="959">31</cx:pt>
          <cx:pt idx="960">31</cx:pt>
          <cx:pt idx="961">31</cx:pt>
          <cx:pt idx="962">31</cx:pt>
          <cx:pt idx="963">31</cx:pt>
          <cx:pt idx="964">31</cx:pt>
          <cx:pt idx="965">31</cx:pt>
          <cx:pt idx="966">30</cx:pt>
          <cx:pt idx="967">30</cx:pt>
          <cx:pt idx="968">30</cx:pt>
          <cx:pt idx="969">30</cx:pt>
          <cx:pt idx="970">30</cx:pt>
          <cx:pt idx="971">30</cx:pt>
          <cx:pt idx="972">30</cx:pt>
          <cx:pt idx="973">30</cx:pt>
          <cx:pt idx="974">30</cx:pt>
          <cx:pt idx="975">30</cx:pt>
          <cx:pt idx="976">30</cx:pt>
          <cx:pt idx="977">30</cx:pt>
          <cx:pt idx="978">30</cx:pt>
          <cx:pt idx="979">30</cx:pt>
          <cx:pt idx="980">30</cx:pt>
          <cx:pt idx="981">30</cx:pt>
          <cx:pt idx="982">30</cx:pt>
          <cx:pt idx="983">30</cx:pt>
          <cx:pt idx="984">30</cx:pt>
          <cx:pt idx="985">30</cx:pt>
          <cx:pt idx="986">30</cx:pt>
          <cx:pt idx="987">30</cx:pt>
          <cx:pt idx="988">30</cx:pt>
          <cx:pt idx="989">30</cx:pt>
          <cx:pt idx="990">30</cx:pt>
          <cx:pt idx="991">30</cx:pt>
          <cx:pt idx="992">30</cx:pt>
          <cx:pt idx="993">30</cx:pt>
          <cx:pt idx="994">30</cx:pt>
          <cx:pt idx="995">30</cx:pt>
          <cx:pt idx="996">30</cx:pt>
          <cx:pt idx="997">30</cx:pt>
          <cx:pt idx="998">30</cx:pt>
          <cx:pt idx="999">30</cx:pt>
          <cx:pt idx="1000">30</cx:pt>
          <cx:pt idx="1001">30</cx:pt>
          <cx:pt idx="1002">30</cx:pt>
          <cx:pt idx="1003">30</cx:pt>
          <cx:pt idx="1004">30</cx:pt>
          <cx:pt idx="1005">30</cx:pt>
          <cx:pt idx="1006">30</cx:pt>
          <cx:pt idx="1007">30</cx:pt>
          <cx:pt idx="1008">30</cx:pt>
          <cx:pt idx="1009">30</cx:pt>
          <cx:pt idx="1010">30</cx:pt>
          <cx:pt idx="1011">30</cx:pt>
          <cx:pt idx="1012">30</cx:pt>
          <cx:pt idx="1013">30</cx:pt>
          <cx:pt idx="1014">30</cx:pt>
          <cx:pt idx="1015">30</cx:pt>
          <cx:pt idx="1016">30</cx:pt>
          <cx:pt idx="1017">30</cx:pt>
          <cx:pt idx="1018">30</cx:pt>
          <cx:pt idx="1019">30</cx:pt>
          <cx:pt idx="1020">30</cx:pt>
          <cx:pt idx="1021">30</cx:pt>
          <cx:pt idx="1022">30</cx:pt>
          <cx:pt idx="1023">30</cx:pt>
          <cx:pt idx="1024">30</cx:pt>
          <cx:pt idx="1025">30</cx:pt>
          <cx:pt idx="1026">30</cx:pt>
          <cx:pt idx="1027">30</cx:pt>
          <cx:pt idx="1028">30</cx:pt>
          <cx:pt idx="1029">30</cx:pt>
          <cx:pt idx="1030">30</cx:pt>
          <cx:pt idx="1031">30</cx:pt>
          <cx:pt idx="1032">30</cx:pt>
          <cx:pt idx="1033">30</cx:pt>
          <cx:pt idx="1034">30</cx:pt>
          <cx:pt idx="1035">30</cx:pt>
          <cx:pt idx="1036">30</cx:pt>
          <cx:pt idx="1037">30</cx:pt>
          <cx:pt idx="1038">30</cx:pt>
          <cx:pt idx="1039">30</cx:pt>
          <cx:pt idx="1040">30</cx:pt>
          <cx:pt idx="1041">30</cx:pt>
          <cx:pt idx="1042">30</cx:pt>
          <cx:pt idx="1043">30</cx:pt>
          <cx:pt idx="1044">30</cx:pt>
          <cx:pt idx="1045">29</cx:pt>
          <cx:pt idx="1046">29</cx:pt>
          <cx:pt idx="1047">29</cx:pt>
          <cx:pt idx="1048">29</cx:pt>
          <cx:pt idx="1049">29</cx:pt>
          <cx:pt idx="1050">29</cx:pt>
          <cx:pt idx="1051">29</cx:pt>
          <cx:pt idx="1052">29</cx:pt>
          <cx:pt idx="1053">29</cx:pt>
          <cx:pt idx="1054">29</cx:pt>
          <cx:pt idx="1055">29</cx:pt>
          <cx:pt idx="1056">29</cx:pt>
          <cx:pt idx="1057">29</cx:pt>
          <cx:pt idx="1058">29</cx:pt>
          <cx:pt idx="1059">29</cx:pt>
          <cx:pt idx="1060">28</cx:pt>
          <cx:pt idx="1061">28</cx:pt>
          <cx:pt idx="1062">28</cx:pt>
          <cx:pt idx="1063">28</cx:pt>
          <cx:pt idx="1064">28</cx:pt>
          <cx:pt idx="1065">28</cx:pt>
          <cx:pt idx="1066">28</cx:pt>
          <cx:pt idx="1067">28</cx:pt>
          <cx:pt idx="1068">28</cx:pt>
          <cx:pt idx="1069">28</cx:pt>
          <cx:pt idx="1070">28</cx:pt>
          <cx:pt idx="1071">28</cx:pt>
          <cx:pt idx="1072">27</cx:pt>
          <cx:pt idx="1073">27</cx:pt>
          <cx:pt idx="1074">27</cx:pt>
          <cx:pt idx="1075">27</cx:pt>
          <cx:pt idx="1076">27</cx:pt>
          <cx:pt idx="1077">27</cx:pt>
          <cx:pt idx="1078">27</cx:pt>
          <cx:pt idx="1079">27</cx:pt>
          <cx:pt idx="1080">27</cx:pt>
          <cx:pt idx="1081">27</cx:pt>
          <cx:pt idx="1082">27</cx:pt>
          <cx:pt idx="1083">27</cx:pt>
          <cx:pt idx="1084">27</cx:pt>
          <cx:pt idx="1085">27</cx:pt>
          <cx:pt idx="1086">27</cx:pt>
          <cx:pt idx="1087">27</cx:pt>
          <cx:pt idx="1088">27</cx:pt>
          <cx:pt idx="1089">27</cx:pt>
          <cx:pt idx="1090">26</cx:pt>
          <cx:pt idx="1091">26</cx:pt>
          <cx:pt idx="1092">26</cx:pt>
          <cx:pt idx="1093">26</cx:pt>
          <cx:pt idx="1094">26</cx:pt>
          <cx:pt idx="1095">26</cx:pt>
          <cx:pt idx="1096">26</cx:pt>
          <cx:pt idx="1097">26</cx:pt>
          <cx:pt idx="1098">26</cx:pt>
          <cx:pt idx="1099">26</cx:pt>
          <cx:pt idx="1100">26</cx:pt>
          <cx:pt idx="1101">26</cx:pt>
          <cx:pt idx="1102">26</cx:pt>
          <cx:pt idx="1103">26</cx:pt>
          <cx:pt idx="1104">25</cx:pt>
          <cx:pt idx="1105">25</cx:pt>
          <cx:pt idx="1106">25</cx:pt>
          <cx:pt idx="1107">25</cx:pt>
          <cx:pt idx="1108">25</cx:pt>
          <cx:pt idx="1109">25</cx:pt>
          <cx:pt idx="1110">25</cx:pt>
          <cx:pt idx="1111">25</cx:pt>
          <cx:pt idx="1112">25</cx:pt>
          <cx:pt idx="1113">25</cx:pt>
          <cx:pt idx="1114">25</cx:pt>
          <cx:pt idx="1115">25</cx:pt>
          <cx:pt idx="1116">25</cx:pt>
          <cx:pt idx="1117">25</cx:pt>
          <cx:pt idx="1118">24</cx:pt>
          <cx:pt idx="1119">24</cx:pt>
          <cx:pt idx="1120">24</cx:pt>
          <cx:pt idx="1121">24</cx:pt>
          <cx:pt idx="1122">24</cx:pt>
          <cx:pt idx="1123">24</cx:pt>
          <cx:pt idx="1124">24</cx:pt>
          <cx:pt idx="1125">23</cx:pt>
          <cx:pt idx="1126">23</cx:pt>
          <cx:pt idx="1127">23</cx:pt>
          <cx:pt idx="1128">23</cx:pt>
          <cx:pt idx="1129">23</cx:pt>
          <cx:pt idx="1130">23</cx:pt>
          <cx:pt idx="1131">23</cx:pt>
          <cx:pt idx="1132">23</cx:pt>
          <cx:pt idx="1133">23</cx:pt>
          <cx:pt idx="1134">23</cx:pt>
          <cx:pt idx="1135">23</cx:pt>
          <cx:pt idx="1136">23</cx:pt>
          <cx:pt idx="1137">23</cx:pt>
          <cx:pt idx="1138">23</cx:pt>
          <cx:pt idx="1139">23</cx:pt>
          <cx:pt idx="1140">23</cx:pt>
          <cx:pt idx="1141">22</cx:pt>
          <cx:pt idx="1142">22</cx:pt>
          <cx:pt idx="1143">22</cx:pt>
          <cx:pt idx="1144">22</cx:pt>
          <cx:pt idx="1145">22</cx:pt>
          <cx:pt idx="1146">22</cx:pt>
          <cx:pt idx="1147">22</cx:pt>
          <cx:pt idx="1148">22</cx:pt>
          <cx:pt idx="1149">22</cx:pt>
          <cx:pt idx="1150">22</cx:pt>
          <cx:pt idx="1151">22</cx:pt>
          <cx:pt idx="1152">22</cx:pt>
          <cx:pt idx="1153">22</cx:pt>
          <cx:pt idx="1154">22</cx:pt>
          <cx:pt idx="1155">21</cx:pt>
          <cx:pt idx="1156">21</cx:pt>
          <cx:pt idx="1157">21</cx:pt>
          <cx:pt idx="1158">21</cx:pt>
          <cx:pt idx="1159">21</cx:pt>
          <cx:pt idx="1160">21</cx:pt>
          <cx:pt idx="1161">21</cx:pt>
          <cx:pt idx="1162">21</cx:pt>
          <cx:pt idx="1163">21</cx:pt>
          <cx:pt idx="1164">21</cx:pt>
          <cx:pt idx="1165">21</cx:pt>
          <cx:pt idx="1166">21</cx:pt>
          <cx:pt idx="1167">21</cx:pt>
          <cx:pt idx="1168">21</cx:pt>
          <cx:pt idx="1169">21</cx:pt>
          <cx:pt idx="1170">21</cx:pt>
          <cx:pt idx="1171">21</cx:pt>
          <cx:pt idx="1172">20</cx:pt>
          <cx:pt idx="1173">20</cx:pt>
          <cx:pt idx="1174">20</cx:pt>
          <cx:pt idx="1175">20</cx:pt>
          <cx:pt idx="1176">20</cx:pt>
          <cx:pt idx="1177">20</cx:pt>
          <cx:pt idx="1178">20</cx:pt>
          <cx:pt idx="1179">20</cx:pt>
          <cx:pt idx="1180">20</cx:pt>
          <cx:pt idx="1181">20</cx:pt>
          <cx:pt idx="1182">20</cx:pt>
          <cx:pt idx="1183">20</cx:pt>
          <cx:pt idx="1184">20</cx:pt>
        </cx:lvl>
      </cx:numDim>
    </cx:data>
    <cx:data id="1">
      <cx:numDim type="val">
        <cx:f>Main!$BC$6:$BC$407</cx:f>
        <cx:lvl ptCount="402" formatCode="General">
          <cx:pt idx="0">29</cx:pt>
          <cx:pt idx="1">29</cx:pt>
          <cx:pt idx="2">29</cx:pt>
          <cx:pt idx="3">29</cx:pt>
          <cx:pt idx="4">29</cx:pt>
          <cx:pt idx="5">29</cx:pt>
          <cx:pt idx="6">29</cx:pt>
          <cx:pt idx="7">29</cx:pt>
          <cx:pt idx="8">29</cx:pt>
          <cx:pt idx="9">29</cx:pt>
          <cx:pt idx="10">29</cx:pt>
          <cx:pt idx="11">29</cx:pt>
          <cx:pt idx="12">29</cx:pt>
          <cx:pt idx="13">29</cx:pt>
          <cx:pt idx="14">29</cx:pt>
          <cx:pt idx="15">29</cx:pt>
          <cx:pt idx="16">29</cx:pt>
          <cx:pt idx="17">28</cx:pt>
          <cx:pt idx="18">28</cx:pt>
          <cx:pt idx="19">28</cx:pt>
          <cx:pt idx="20">28</cx:pt>
          <cx:pt idx="21">28</cx:pt>
          <cx:pt idx="22">28</cx:pt>
          <cx:pt idx="23">28</cx:pt>
          <cx:pt idx="24">28</cx:pt>
          <cx:pt idx="25">28</cx:pt>
          <cx:pt idx="26">28</cx:pt>
          <cx:pt idx="27">28</cx:pt>
          <cx:pt idx="28">27</cx:pt>
          <cx:pt idx="29">27</cx:pt>
          <cx:pt idx="30">27</cx:pt>
          <cx:pt idx="31">27</cx:pt>
          <cx:pt idx="32">27</cx:pt>
          <cx:pt idx="33">27</cx:pt>
          <cx:pt idx="34">27</cx:pt>
          <cx:pt idx="35">27</cx:pt>
          <cx:pt idx="36">27</cx:pt>
          <cx:pt idx="37">27</cx:pt>
          <cx:pt idx="38">27</cx:pt>
          <cx:pt idx="39">27</cx:pt>
          <cx:pt idx="40">27</cx:pt>
          <cx:pt idx="41">27</cx:pt>
          <cx:pt idx="42">26</cx:pt>
          <cx:pt idx="43">26</cx:pt>
          <cx:pt idx="44">26</cx:pt>
          <cx:pt idx="45">26</cx:pt>
          <cx:pt idx="46">26</cx:pt>
          <cx:pt idx="47">26</cx:pt>
          <cx:pt idx="48">26</cx:pt>
          <cx:pt idx="49">26</cx:pt>
          <cx:pt idx="50">26</cx:pt>
          <cx:pt idx="51">26</cx:pt>
          <cx:pt idx="52">26</cx:pt>
          <cx:pt idx="53">26</cx:pt>
          <cx:pt idx="54">26</cx:pt>
          <cx:pt idx="55">26</cx:pt>
          <cx:pt idx="56">26</cx:pt>
          <cx:pt idx="57">26</cx:pt>
          <cx:pt idx="58">26</cx:pt>
          <cx:pt idx="59">26</cx:pt>
          <cx:pt idx="60">25</cx:pt>
          <cx:pt idx="61">25</cx:pt>
          <cx:pt idx="62">25</cx:pt>
          <cx:pt idx="63">25</cx:pt>
          <cx:pt idx="64">25</cx:pt>
          <cx:pt idx="65">25</cx:pt>
          <cx:pt idx="66">25</cx:pt>
          <cx:pt idx="67">25</cx:pt>
          <cx:pt idx="68">25</cx:pt>
          <cx:pt idx="69">25</cx:pt>
          <cx:pt idx="70">25</cx:pt>
          <cx:pt idx="71">24</cx:pt>
          <cx:pt idx="72">24</cx:pt>
          <cx:pt idx="73">24</cx:pt>
          <cx:pt idx="74">24</cx:pt>
          <cx:pt idx="75">24</cx:pt>
          <cx:pt idx="76">24</cx:pt>
          <cx:pt idx="77">24</cx:pt>
          <cx:pt idx="78">24</cx:pt>
          <cx:pt idx="79">24</cx:pt>
          <cx:pt idx="80">24</cx:pt>
          <cx:pt idx="81">24</cx:pt>
          <cx:pt idx="82">24</cx:pt>
          <cx:pt idx="83">24</cx:pt>
          <cx:pt idx="84">23</cx:pt>
          <cx:pt idx="85">23</cx:pt>
          <cx:pt idx="86">23</cx:pt>
          <cx:pt idx="87">23</cx:pt>
          <cx:pt idx="88">23</cx:pt>
          <cx:pt idx="89">23</cx:pt>
          <cx:pt idx="90">23</cx:pt>
          <cx:pt idx="91">23</cx:pt>
          <cx:pt idx="92">23</cx:pt>
          <cx:pt idx="93">23</cx:pt>
          <cx:pt idx="94">23</cx:pt>
          <cx:pt idx="95">23</cx:pt>
          <cx:pt idx="96">23</cx:pt>
          <cx:pt idx="97">23</cx:pt>
          <cx:pt idx="98">23</cx:pt>
          <cx:pt idx="99">23</cx:pt>
          <cx:pt idx="100">23</cx:pt>
          <cx:pt idx="101">22</cx:pt>
          <cx:pt idx="102">22</cx:pt>
          <cx:pt idx="103">22</cx:pt>
          <cx:pt idx="104">22</cx:pt>
          <cx:pt idx="105">22</cx:pt>
          <cx:pt idx="106">22</cx:pt>
          <cx:pt idx="107">22</cx:pt>
          <cx:pt idx="108">22</cx:pt>
          <cx:pt idx="109">22</cx:pt>
          <cx:pt idx="110">22</cx:pt>
          <cx:pt idx="111">22</cx:pt>
          <cx:pt idx="112">22</cx:pt>
          <cx:pt idx="113">22</cx:pt>
          <cx:pt idx="114">22</cx:pt>
          <cx:pt idx="115">22</cx:pt>
          <cx:pt idx="116">22</cx:pt>
          <cx:pt idx="117">22</cx:pt>
          <cx:pt idx="118">22</cx:pt>
          <cx:pt idx="119">22</cx:pt>
          <cx:pt idx="120">22</cx:pt>
          <cx:pt idx="121">21</cx:pt>
          <cx:pt idx="122">21</cx:pt>
          <cx:pt idx="123">21</cx:pt>
          <cx:pt idx="124">21</cx:pt>
          <cx:pt idx="125">21</cx:pt>
          <cx:pt idx="126">21</cx:pt>
          <cx:pt idx="127">21</cx:pt>
          <cx:pt idx="128">21</cx:pt>
          <cx:pt idx="129">21</cx:pt>
          <cx:pt idx="130">21</cx:pt>
          <cx:pt idx="131">21</cx:pt>
          <cx:pt idx="132">21</cx:pt>
          <cx:pt idx="133">21</cx:pt>
          <cx:pt idx="134">21</cx:pt>
          <cx:pt idx="135">21</cx:pt>
          <cx:pt idx="136">21</cx:pt>
          <cx:pt idx="137">20</cx:pt>
          <cx:pt idx="138">20</cx:pt>
          <cx:pt idx="139">20</cx:pt>
          <cx:pt idx="140">20</cx:pt>
          <cx:pt idx="141">20</cx:pt>
          <cx:pt idx="142">20</cx:pt>
          <cx:pt idx="143">20</cx:pt>
          <cx:pt idx="144">20</cx:pt>
          <cx:pt idx="145">20</cx:pt>
          <cx:pt idx="146">20</cx:pt>
          <cx:pt idx="147">20</cx:pt>
          <cx:pt idx="148">20</cx:pt>
          <cx:pt idx="149">20</cx:pt>
          <cx:pt idx="150">19</cx:pt>
          <cx:pt idx="151">19</cx:pt>
          <cx:pt idx="152">19</cx:pt>
          <cx:pt idx="153">19</cx:pt>
          <cx:pt idx="154">19</cx:pt>
          <cx:pt idx="155">19</cx:pt>
          <cx:pt idx="156">19</cx:pt>
          <cx:pt idx="157">19</cx:pt>
          <cx:pt idx="158">19</cx:pt>
          <cx:pt idx="159">19</cx:pt>
          <cx:pt idx="160">19</cx:pt>
          <cx:pt idx="161">19</cx:pt>
          <cx:pt idx="162">19</cx:pt>
          <cx:pt idx="163">19</cx:pt>
          <cx:pt idx="164">18</cx:pt>
          <cx:pt idx="165">18</cx:pt>
          <cx:pt idx="166">18</cx:pt>
          <cx:pt idx="167">18</cx:pt>
          <cx:pt idx="168">18</cx:pt>
          <cx:pt idx="169">18</cx:pt>
          <cx:pt idx="170">18</cx:pt>
          <cx:pt idx="171">18</cx:pt>
          <cx:pt idx="172">18</cx:pt>
          <cx:pt idx="173">18</cx:pt>
          <cx:pt idx="174">18</cx:pt>
          <cx:pt idx="175">18</cx:pt>
          <cx:pt idx="176">18</cx:pt>
          <cx:pt idx="177">18</cx:pt>
          <cx:pt idx="178">18</cx:pt>
          <cx:pt idx="179">18</cx:pt>
          <cx:pt idx="180">18</cx:pt>
          <cx:pt idx="181">17</cx:pt>
          <cx:pt idx="182">17</cx:pt>
          <cx:pt idx="183">17</cx:pt>
          <cx:pt idx="184">17</cx:pt>
          <cx:pt idx="185">17</cx:pt>
          <cx:pt idx="186">17</cx:pt>
          <cx:pt idx="187">17</cx:pt>
          <cx:pt idx="188">17</cx:pt>
          <cx:pt idx="189">17</cx:pt>
          <cx:pt idx="190">17</cx:pt>
          <cx:pt idx="191">17</cx:pt>
          <cx:pt idx="192">17</cx:pt>
          <cx:pt idx="193">17</cx:pt>
          <cx:pt idx="194">17</cx:pt>
          <cx:pt idx="195">17</cx:pt>
          <cx:pt idx="196">17</cx:pt>
          <cx:pt idx="197">16</cx:pt>
          <cx:pt idx="198">16</cx:pt>
          <cx:pt idx="199">16</cx:pt>
          <cx:pt idx="200">16</cx:pt>
          <cx:pt idx="201">16</cx:pt>
          <cx:pt idx="202">16</cx:pt>
          <cx:pt idx="203">16</cx:pt>
          <cx:pt idx="204">16</cx:pt>
          <cx:pt idx="205">16</cx:pt>
          <cx:pt idx="206">16</cx:pt>
          <cx:pt idx="207">16</cx:pt>
          <cx:pt idx="208">16</cx:pt>
          <cx:pt idx="209">15</cx:pt>
          <cx:pt idx="210">15</cx:pt>
          <cx:pt idx="211">15</cx:pt>
          <cx:pt idx="212">15</cx:pt>
          <cx:pt idx="213">15</cx:pt>
          <cx:pt idx="214">15</cx:pt>
          <cx:pt idx="215">15</cx:pt>
          <cx:pt idx="216">15</cx:pt>
          <cx:pt idx="217">15</cx:pt>
          <cx:pt idx="218">15</cx:pt>
          <cx:pt idx="219">15</cx:pt>
          <cx:pt idx="220">15</cx:pt>
          <cx:pt idx="221">15</cx:pt>
          <cx:pt idx="222">15</cx:pt>
          <cx:pt idx="223">14</cx:pt>
          <cx:pt idx="224">14</cx:pt>
          <cx:pt idx="225">14</cx:pt>
          <cx:pt idx="226">14</cx:pt>
          <cx:pt idx="227">14</cx:pt>
          <cx:pt idx="228">14</cx:pt>
          <cx:pt idx="229">14</cx:pt>
          <cx:pt idx="230">14</cx:pt>
          <cx:pt idx="231">14</cx:pt>
          <cx:pt idx="232">14</cx:pt>
          <cx:pt idx="233">14</cx:pt>
          <cx:pt idx="234">14</cx:pt>
          <cx:pt idx="235">14</cx:pt>
          <cx:pt idx="236">13</cx:pt>
          <cx:pt idx="237">13</cx:pt>
          <cx:pt idx="238">13</cx:pt>
          <cx:pt idx="239">13</cx:pt>
          <cx:pt idx="240">13</cx:pt>
          <cx:pt idx="241">13</cx:pt>
          <cx:pt idx="242">13</cx:pt>
          <cx:pt idx="243">13</cx:pt>
          <cx:pt idx="244">13</cx:pt>
          <cx:pt idx="245">12</cx:pt>
          <cx:pt idx="246">12</cx:pt>
          <cx:pt idx="247">12</cx:pt>
          <cx:pt idx="248">12</cx:pt>
          <cx:pt idx="249">12</cx:pt>
          <cx:pt idx="250">12</cx:pt>
          <cx:pt idx="251">12</cx:pt>
          <cx:pt idx="252">12</cx:pt>
          <cx:pt idx="253">12</cx:pt>
          <cx:pt idx="254">12</cx:pt>
          <cx:pt idx="255">12</cx:pt>
          <cx:pt idx="256">12</cx:pt>
          <cx:pt idx="257">12</cx:pt>
          <cx:pt idx="258">12</cx:pt>
          <cx:pt idx="259">11</cx:pt>
          <cx:pt idx="260">11</cx:pt>
          <cx:pt idx="261">11</cx:pt>
          <cx:pt idx="262">11</cx:pt>
          <cx:pt idx="263">11</cx:pt>
          <cx:pt idx="264">11</cx:pt>
          <cx:pt idx="265">11</cx:pt>
          <cx:pt idx="266">11</cx:pt>
          <cx:pt idx="267">11</cx:pt>
          <cx:pt idx="268">11</cx:pt>
          <cx:pt idx="269">11</cx:pt>
          <cx:pt idx="270">11</cx:pt>
          <cx:pt idx="271">11</cx:pt>
          <cx:pt idx="272">11</cx:pt>
          <cx:pt idx="273">10</cx:pt>
          <cx:pt idx="274">10</cx:pt>
          <cx:pt idx="275">10</cx:pt>
          <cx:pt idx="276">10</cx:pt>
          <cx:pt idx="277">10</cx:pt>
          <cx:pt idx="278">10</cx:pt>
          <cx:pt idx="279">10</cx:pt>
          <cx:pt idx="280">10</cx:pt>
          <cx:pt idx="281">10</cx:pt>
          <cx:pt idx="282">10</cx:pt>
          <cx:pt idx="283">10</cx:pt>
          <cx:pt idx="284">10</cx:pt>
          <cx:pt idx="285">10</cx:pt>
          <cx:pt idx="286">10</cx:pt>
          <cx:pt idx="287">9</cx:pt>
          <cx:pt idx="288">9</cx:pt>
          <cx:pt idx="289">9</cx:pt>
          <cx:pt idx="290">9</cx:pt>
          <cx:pt idx="291">9</cx:pt>
          <cx:pt idx="292">9</cx:pt>
          <cx:pt idx="293">9</cx:pt>
          <cx:pt idx="294">9</cx:pt>
          <cx:pt idx="295">9</cx:pt>
          <cx:pt idx="296">9</cx:pt>
          <cx:pt idx="297">9</cx:pt>
          <cx:pt idx="298">9</cx:pt>
          <cx:pt idx="299">9</cx:pt>
          <cx:pt idx="300">9</cx:pt>
          <cx:pt idx="301">9</cx:pt>
          <cx:pt idx="302">9</cx:pt>
          <cx:pt idx="303">9</cx:pt>
          <cx:pt idx="304">9</cx:pt>
          <cx:pt idx="305">9</cx:pt>
          <cx:pt idx="306">9</cx:pt>
          <cx:pt idx="307">9</cx:pt>
          <cx:pt idx="308">8</cx:pt>
          <cx:pt idx="309">8</cx:pt>
          <cx:pt idx="310">8</cx:pt>
          <cx:pt idx="311">8</cx:pt>
          <cx:pt idx="312">8</cx:pt>
          <cx:pt idx="313">8</cx:pt>
          <cx:pt idx="314">8</cx:pt>
          <cx:pt idx="315">8</cx:pt>
          <cx:pt idx="316">8</cx:pt>
          <cx:pt idx="317">8</cx:pt>
          <cx:pt idx="318">7</cx:pt>
          <cx:pt idx="319">7</cx:pt>
          <cx:pt idx="320">7</cx:pt>
          <cx:pt idx="321">7</cx:pt>
          <cx:pt idx="322">7</cx:pt>
          <cx:pt idx="323">7</cx:pt>
          <cx:pt idx="324">7</cx:pt>
          <cx:pt idx="325">7</cx:pt>
          <cx:pt idx="326">7</cx:pt>
          <cx:pt idx="327">7</cx:pt>
          <cx:pt idx="328">7</cx:pt>
          <cx:pt idx="329">6</cx:pt>
          <cx:pt idx="330">6</cx:pt>
          <cx:pt idx="331">6</cx:pt>
          <cx:pt idx="332">6</cx:pt>
          <cx:pt idx="333">6</cx:pt>
          <cx:pt idx="334">6</cx:pt>
          <cx:pt idx="335">6</cx:pt>
          <cx:pt idx="336">6</cx:pt>
          <cx:pt idx="337">6</cx:pt>
          <cx:pt idx="338">6</cx:pt>
          <cx:pt idx="339">6</cx:pt>
          <cx:pt idx="340">6</cx:pt>
          <cx:pt idx="341">6</cx:pt>
          <cx:pt idx="342">6</cx:pt>
          <cx:pt idx="343">5</cx:pt>
          <cx:pt idx="344">5</cx:pt>
          <cx:pt idx="345">5</cx:pt>
          <cx:pt idx="346">5</cx:pt>
          <cx:pt idx="347">5</cx:pt>
          <cx:pt idx="348">5</cx:pt>
          <cx:pt idx="349">5</cx:pt>
          <cx:pt idx="350">5</cx:pt>
          <cx:pt idx="351">5</cx:pt>
          <cx:pt idx="352">5</cx:pt>
          <cx:pt idx="353">5</cx:pt>
          <cx:pt idx="354">4</cx:pt>
          <cx:pt idx="355">4</cx:pt>
          <cx:pt idx="356">4</cx:pt>
          <cx:pt idx="357">4</cx:pt>
          <cx:pt idx="358">4</cx:pt>
          <cx:pt idx="359">4</cx:pt>
          <cx:pt idx="360">4</cx:pt>
          <cx:pt idx="361">4</cx:pt>
          <cx:pt idx="362">3</cx:pt>
          <cx:pt idx="363">3</cx:pt>
          <cx:pt idx="364">3</cx:pt>
          <cx:pt idx="365">3</cx:pt>
          <cx:pt idx="366">3</cx:pt>
          <cx:pt idx="367">3</cx:pt>
          <cx:pt idx="368">3</cx:pt>
          <cx:pt idx="369">3</cx:pt>
          <cx:pt idx="370">3</cx:pt>
          <cx:pt idx="371">3</cx:pt>
          <cx:pt idx="372">3</cx:pt>
          <cx:pt idx="373">3</cx:pt>
          <cx:pt idx="374">3</cx:pt>
          <cx:pt idx="375">3</cx:pt>
          <cx:pt idx="376">3</cx:pt>
          <cx:pt idx="377">2</cx:pt>
          <cx:pt idx="378">2</cx:pt>
          <cx:pt idx="379">2</cx:pt>
          <cx:pt idx="380">2</cx:pt>
          <cx:pt idx="381">2</cx:pt>
          <cx:pt idx="382">2</cx:pt>
          <cx:pt idx="383">2</cx:pt>
          <cx:pt idx="384">2</cx:pt>
          <cx:pt idx="385">2</cx:pt>
          <cx:pt idx="386">2</cx:pt>
          <cx:pt idx="387">2</cx:pt>
          <cx:pt idx="388">2</cx:pt>
          <cx:pt idx="389">1</cx:pt>
          <cx:pt idx="390">1</cx:pt>
          <cx:pt idx="391">1</cx:pt>
          <cx:pt idx="392">1</cx:pt>
          <cx:pt idx="393">1</cx:pt>
          <cx:pt idx="394">1</cx:pt>
          <cx:pt idx="395">1</cx:pt>
          <cx:pt idx="396">1</cx:pt>
          <cx:pt idx="397">1</cx:pt>
          <cx:pt idx="398">1</cx:pt>
          <cx:pt idx="399">1</cx:pt>
          <cx:pt idx="400">1</cx:pt>
          <cx:pt idx="401">1</cx:pt>
        </cx:lvl>
      </cx:numDim>
    </cx:data>
    <cx:data id="2">
      <cx:numDim type="val">
        <cx:f>Main!$BE$6:$BE$519</cx:f>
        <cx:lvl ptCount="514" formatCode="General">
          <cx:pt idx="0">29</cx:pt>
          <cx:pt idx="1">29</cx:pt>
          <cx:pt idx="2">29</cx:pt>
          <cx:pt idx="3">29</cx:pt>
          <cx:pt idx="4">29</cx:pt>
          <cx:pt idx="5">29</cx:pt>
          <cx:pt idx="6">29</cx:pt>
          <cx:pt idx="7">29</cx:pt>
          <cx:pt idx="8">29</cx:pt>
          <cx:pt idx="9">29</cx:pt>
          <cx:pt idx="10">29</cx:pt>
          <cx:pt idx="11">29</cx:pt>
          <cx:pt idx="12">29</cx:pt>
          <cx:pt idx="13">29</cx:pt>
          <cx:pt idx="14">29</cx:pt>
          <cx:pt idx="15">29</cx:pt>
          <cx:pt idx="16">29</cx:pt>
          <cx:pt idx="17">29</cx:pt>
          <cx:pt idx="18">29</cx:pt>
          <cx:pt idx="19">29</cx:pt>
          <cx:pt idx="20">28</cx:pt>
          <cx:pt idx="21">28</cx:pt>
          <cx:pt idx="22">28</cx:pt>
          <cx:pt idx="23">28</cx:pt>
          <cx:pt idx="24">28</cx:pt>
          <cx:pt idx="25">28</cx:pt>
          <cx:pt idx="26">28</cx:pt>
          <cx:pt idx="27">28</cx:pt>
          <cx:pt idx="28">28</cx:pt>
          <cx:pt idx="29">28</cx:pt>
          <cx:pt idx="30">28</cx:pt>
          <cx:pt idx="31">28</cx:pt>
          <cx:pt idx="32">28</cx:pt>
          <cx:pt idx="33">27</cx:pt>
          <cx:pt idx="34">27</cx:pt>
          <cx:pt idx="35">27</cx:pt>
          <cx:pt idx="36">27</cx:pt>
          <cx:pt idx="37">27</cx:pt>
          <cx:pt idx="38">27</cx:pt>
          <cx:pt idx="39">27</cx:pt>
          <cx:pt idx="40">27</cx:pt>
          <cx:pt idx="41">27</cx:pt>
          <cx:pt idx="42">27</cx:pt>
          <cx:pt idx="43">27</cx:pt>
          <cx:pt idx="44">27</cx:pt>
          <cx:pt idx="45">27</cx:pt>
          <cx:pt idx="46">27</cx:pt>
          <cx:pt idx="47">27</cx:pt>
          <cx:pt idx="48">27</cx:pt>
          <cx:pt idx="49">27</cx:pt>
          <cx:pt idx="50">27</cx:pt>
          <cx:pt idx="51">27</cx:pt>
          <cx:pt idx="52">27</cx:pt>
          <cx:pt idx="53">27</cx:pt>
          <cx:pt idx="54">27</cx:pt>
          <cx:pt idx="55">27</cx:pt>
          <cx:pt idx="56">27</cx:pt>
          <cx:pt idx="57">27</cx:pt>
          <cx:pt idx="58">27</cx:pt>
          <cx:pt idx="59">27</cx:pt>
          <cx:pt idx="60">27</cx:pt>
          <cx:pt idx="61">27</cx:pt>
          <cx:pt idx="62">26</cx:pt>
          <cx:pt idx="63">26</cx:pt>
          <cx:pt idx="64">26</cx:pt>
          <cx:pt idx="65">26</cx:pt>
          <cx:pt idx="66">26</cx:pt>
          <cx:pt idx="67">26</cx:pt>
          <cx:pt idx="68">26</cx:pt>
          <cx:pt idx="69">26</cx:pt>
          <cx:pt idx="70">26</cx:pt>
          <cx:pt idx="71">26</cx:pt>
          <cx:pt idx="72">26</cx:pt>
          <cx:pt idx="73">26</cx:pt>
          <cx:pt idx="74">26</cx:pt>
          <cx:pt idx="75">26</cx:pt>
          <cx:pt idx="76">26</cx:pt>
          <cx:pt idx="77">26</cx:pt>
          <cx:pt idx="78">26</cx:pt>
          <cx:pt idx="79">26</cx:pt>
          <cx:pt idx="80">26</cx:pt>
          <cx:pt idx="81">25</cx:pt>
          <cx:pt idx="82">25</cx:pt>
          <cx:pt idx="83">25</cx:pt>
          <cx:pt idx="84">25</cx:pt>
          <cx:pt idx="85">25</cx:pt>
          <cx:pt idx="86">25</cx:pt>
          <cx:pt idx="87">25</cx:pt>
          <cx:pt idx="88">25</cx:pt>
          <cx:pt idx="89">25</cx:pt>
          <cx:pt idx="90">25</cx:pt>
          <cx:pt idx="91">25</cx:pt>
          <cx:pt idx="92">25</cx:pt>
          <cx:pt idx="93">25</cx:pt>
          <cx:pt idx="94">25</cx:pt>
          <cx:pt idx="95">25</cx:pt>
          <cx:pt idx="96">25</cx:pt>
          <cx:pt idx="97">25</cx:pt>
          <cx:pt idx="98">24</cx:pt>
          <cx:pt idx="99">24</cx:pt>
          <cx:pt idx="100">24</cx:pt>
          <cx:pt idx="101">24</cx:pt>
          <cx:pt idx="102">24</cx:pt>
          <cx:pt idx="103">24</cx:pt>
          <cx:pt idx="104">24</cx:pt>
          <cx:pt idx="105">24</cx:pt>
          <cx:pt idx="106">24</cx:pt>
          <cx:pt idx="107">24</cx:pt>
          <cx:pt idx="108">24</cx:pt>
          <cx:pt idx="109">24</cx:pt>
          <cx:pt idx="110">24</cx:pt>
          <cx:pt idx="111">24</cx:pt>
          <cx:pt idx="112">24</cx:pt>
          <cx:pt idx="113">24</cx:pt>
          <cx:pt idx="114">24</cx:pt>
          <cx:pt idx="115">24</cx:pt>
          <cx:pt idx="116">24</cx:pt>
          <cx:pt idx="117">24</cx:pt>
          <cx:pt idx="118">23</cx:pt>
          <cx:pt idx="119">23</cx:pt>
          <cx:pt idx="120">23</cx:pt>
          <cx:pt idx="121">23</cx:pt>
          <cx:pt idx="122">23</cx:pt>
          <cx:pt idx="123">23</cx:pt>
          <cx:pt idx="124">23</cx:pt>
          <cx:pt idx="125">23</cx:pt>
          <cx:pt idx="126">23</cx:pt>
          <cx:pt idx="127">23</cx:pt>
          <cx:pt idx="128">23</cx:pt>
          <cx:pt idx="129">23</cx:pt>
          <cx:pt idx="130">23</cx:pt>
          <cx:pt idx="131">23</cx:pt>
          <cx:pt idx="132">23</cx:pt>
          <cx:pt idx="133">23</cx:pt>
          <cx:pt idx="134">22</cx:pt>
          <cx:pt idx="135">22</cx:pt>
          <cx:pt idx="136">22</cx:pt>
          <cx:pt idx="137">22</cx:pt>
          <cx:pt idx="138">22</cx:pt>
          <cx:pt idx="139">22</cx:pt>
          <cx:pt idx="140">22</cx:pt>
          <cx:pt idx="141">22</cx:pt>
          <cx:pt idx="142">22</cx:pt>
          <cx:pt idx="143">22</cx:pt>
          <cx:pt idx="144">22</cx:pt>
          <cx:pt idx="145">22</cx:pt>
          <cx:pt idx="146">22</cx:pt>
          <cx:pt idx="147">22</cx:pt>
          <cx:pt idx="148">22</cx:pt>
          <cx:pt idx="149">22</cx:pt>
          <cx:pt idx="150">22</cx:pt>
          <cx:pt idx="151">22</cx:pt>
          <cx:pt idx="152">22</cx:pt>
          <cx:pt idx="153">22</cx:pt>
          <cx:pt idx="154">22</cx:pt>
          <cx:pt idx="155">22</cx:pt>
          <cx:pt idx="156">22</cx:pt>
          <cx:pt idx="157">21</cx:pt>
          <cx:pt idx="158">21</cx:pt>
          <cx:pt idx="159">21</cx:pt>
          <cx:pt idx="160">21</cx:pt>
          <cx:pt idx="161">21</cx:pt>
          <cx:pt idx="162">21</cx:pt>
          <cx:pt idx="163">21</cx:pt>
          <cx:pt idx="164">21</cx:pt>
          <cx:pt idx="165">21</cx:pt>
          <cx:pt idx="166">21</cx:pt>
          <cx:pt idx="167">21</cx:pt>
          <cx:pt idx="168">21</cx:pt>
          <cx:pt idx="169">21</cx:pt>
          <cx:pt idx="170">21</cx:pt>
          <cx:pt idx="171">21</cx:pt>
          <cx:pt idx="172">21</cx:pt>
          <cx:pt idx="173">21</cx:pt>
          <cx:pt idx="174">21</cx:pt>
          <cx:pt idx="175">20</cx:pt>
          <cx:pt idx="176">20</cx:pt>
          <cx:pt idx="177">20</cx:pt>
          <cx:pt idx="178">20</cx:pt>
          <cx:pt idx="179">20</cx:pt>
          <cx:pt idx="180">20</cx:pt>
          <cx:pt idx="181">20</cx:pt>
          <cx:pt idx="182">20</cx:pt>
          <cx:pt idx="183">20</cx:pt>
          <cx:pt idx="184">20</cx:pt>
          <cx:pt idx="185">20</cx:pt>
          <cx:pt idx="186">20</cx:pt>
          <cx:pt idx="187">20</cx:pt>
          <cx:pt idx="188">20</cx:pt>
          <cx:pt idx="189">20</cx:pt>
          <cx:pt idx="190">19</cx:pt>
          <cx:pt idx="191">19</cx:pt>
          <cx:pt idx="192">19</cx:pt>
          <cx:pt idx="193">19</cx:pt>
          <cx:pt idx="194">19</cx:pt>
          <cx:pt idx="195">19</cx:pt>
          <cx:pt idx="196">19</cx:pt>
          <cx:pt idx="197">19</cx:pt>
          <cx:pt idx="198">19</cx:pt>
          <cx:pt idx="199">19</cx:pt>
          <cx:pt idx="200">19</cx:pt>
          <cx:pt idx="201">19</cx:pt>
          <cx:pt idx="202">19</cx:pt>
          <cx:pt idx="203">19</cx:pt>
          <cx:pt idx="204">19</cx:pt>
          <cx:pt idx="205">19</cx:pt>
          <cx:pt idx="206">19</cx:pt>
          <cx:pt idx="207">19</cx:pt>
          <cx:pt idx="208">18</cx:pt>
          <cx:pt idx="209">18</cx:pt>
          <cx:pt idx="210">18</cx:pt>
          <cx:pt idx="211">18</cx:pt>
          <cx:pt idx="212">18</cx:pt>
          <cx:pt idx="213">18</cx:pt>
          <cx:pt idx="214">18</cx:pt>
          <cx:pt idx="215">18</cx:pt>
          <cx:pt idx="216">18</cx:pt>
          <cx:pt idx="217">18</cx:pt>
          <cx:pt idx="218">18</cx:pt>
          <cx:pt idx="219">18</cx:pt>
          <cx:pt idx="220">18</cx:pt>
          <cx:pt idx="221">18</cx:pt>
          <cx:pt idx="222">18</cx:pt>
          <cx:pt idx="223">17</cx:pt>
          <cx:pt idx="224">17</cx:pt>
          <cx:pt idx="225">17</cx:pt>
          <cx:pt idx="226">17</cx:pt>
          <cx:pt idx="227">17</cx:pt>
          <cx:pt idx="228">17</cx:pt>
          <cx:pt idx="229">17</cx:pt>
          <cx:pt idx="230">17</cx:pt>
          <cx:pt idx="231">17</cx:pt>
          <cx:pt idx="232">17</cx:pt>
          <cx:pt idx="233">17</cx:pt>
          <cx:pt idx="234">17</cx:pt>
          <cx:pt idx="235">17</cx:pt>
          <cx:pt idx="236">16</cx:pt>
          <cx:pt idx="237">16</cx:pt>
          <cx:pt idx="238">16</cx:pt>
          <cx:pt idx="239">16</cx:pt>
          <cx:pt idx="240">16</cx:pt>
          <cx:pt idx="241">16</cx:pt>
          <cx:pt idx="242">16</cx:pt>
          <cx:pt idx="243">16</cx:pt>
          <cx:pt idx="244">16</cx:pt>
          <cx:pt idx="245">16</cx:pt>
          <cx:pt idx="246">16</cx:pt>
          <cx:pt idx="247">16</cx:pt>
          <cx:pt idx="248">16</cx:pt>
          <cx:pt idx="249">16</cx:pt>
          <cx:pt idx="250">16</cx:pt>
          <cx:pt idx="251">16</cx:pt>
          <cx:pt idx="252">16</cx:pt>
          <cx:pt idx="253">16</cx:pt>
          <cx:pt idx="254">16</cx:pt>
          <cx:pt idx="255">15</cx:pt>
          <cx:pt idx="256">15</cx:pt>
          <cx:pt idx="257">15</cx:pt>
          <cx:pt idx="258">15</cx:pt>
          <cx:pt idx="259">15</cx:pt>
          <cx:pt idx="260">15</cx:pt>
          <cx:pt idx="261">15</cx:pt>
          <cx:pt idx="262">15</cx:pt>
          <cx:pt idx="263">15</cx:pt>
          <cx:pt idx="264">15</cx:pt>
          <cx:pt idx="265">15</cx:pt>
          <cx:pt idx="266">15</cx:pt>
          <cx:pt idx="267">15</cx:pt>
          <cx:pt idx="268">15</cx:pt>
          <cx:pt idx="269">15</cx:pt>
          <cx:pt idx="270">14</cx:pt>
          <cx:pt idx="271">14</cx:pt>
          <cx:pt idx="272">14</cx:pt>
          <cx:pt idx="273">14</cx:pt>
          <cx:pt idx="274">14</cx:pt>
          <cx:pt idx="275">14</cx:pt>
          <cx:pt idx="276">14</cx:pt>
          <cx:pt idx="277">14</cx:pt>
          <cx:pt idx="278">14</cx:pt>
          <cx:pt idx="279">14</cx:pt>
          <cx:pt idx="280">14</cx:pt>
          <cx:pt idx="281">14</cx:pt>
          <cx:pt idx="282">14</cx:pt>
          <cx:pt idx="283">14</cx:pt>
          <cx:pt idx="284">14</cx:pt>
          <cx:pt idx="285">14</cx:pt>
          <cx:pt idx="286">14</cx:pt>
          <cx:pt idx="287">13</cx:pt>
          <cx:pt idx="288">13</cx:pt>
          <cx:pt idx="289">13</cx:pt>
          <cx:pt idx="290">13</cx:pt>
          <cx:pt idx="291">13</cx:pt>
          <cx:pt idx="292">13</cx:pt>
          <cx:pt idx="293">13</cx:pt>
          <cx:pt idx="294">13</cx:pt>
          <cx:pt idx="295">13</cx:pt>
          <cx:pt idx="296">13</cx:pt>
          <cx:pt idx="297">13</cx:pt>
          <cx:pt idx="298">13</cx:pt>
          <cx:pt idx="299">13</cx:pt>
          <cx:pt idx="300">13</cx:pt>
          <cx:pt idx="301">13</cx:pt>
          <cx:pt idx="302">13</cx:pt>
          <cx:pt idx="303">13</cx:pt>
          <cx:pt idx="304">13</cx:pt>
          <cx:pt idx="305">13</cx:pt>
          <cx:pt idx="306">13</cx:pt>
          <cx:pt idx="307">13</cx:pt>
          <cx:pt idx="308">13</cx:pt>
          <cx:pt idx="309">13</cx:pt>
          <cx:pt idx="310">12</cx:pt>
          <cx:pt idx="311">12</cx:pt>
          <cx:pt idx="312">12</cx:pt>
          <cx:pt idx="313">12</cx:pt>
          <cx:pt idx="314">12</cx:pt>
          <cx:pt idx="315">12</cx:pt>
          <cx:pt idx="316">12</cx:pt>
          <cx:pt idx="317">12</cx:pt>
          <cx:pt idx="318">12</cx:pt>
          <cx:pt idx="319">12</cx:pt>
          <cx:pt idx="320">12</cx:pt>
          <cx:pt idx="321">12</cx:pt>
          <cx:pt idx="322">12</cx:pt>
          <cx:pt idx="323">12</cx:pt>
          <cx:pt idx="324">11</cx:pt>
          <cx:pt idx="325">11</cx:pt>
          <cx:pt idx="326">11</cx:pt>
          <cx:pt idx="327">11</cx:pt>
          <cx:pt idx="328">11</cx:pt>
          <cx:pt idx="329">11</cx:pt>
          <cx:pt idx="330">11</cx:pt>
          <cx:pt idx="331">11</cx:pt>
          <cx:pt idx="332">11</cx:pt>
          <cx:pt idx="333">11</cx:pt>
          <cx:pt idx="334">11</cx:pt>
          <cx:pt idx="335">11</cx:pt>
          <cx:pt idx="336">11</cx:pt>
          <cx:pt idx="337">11</cx:pt>
          <cx:pt idx="338">11</cx:pt>
          <cx:pt idx="339">10</cx:pt>
          <cx:pt idx="340">10</cx:pt>
          <cx:pt idx="341">10</cx:pt>
          <cx:pt idx="342">10</cx:pt>
          <cx:pt idx="343">10</cx:pt>
          <cx:pt idx="344">10</cx:pt>
          <cx:pt idx="345">10</cx:pt>
          <cx:pt idx="346">10</cx:pt>
          <cx:pt idx="347">10</cx:pt>
          <cx:pt idx="348">10</cx:pt>
          <cx:pt idx="349">10</cx:pt>
          <cx:pt idx="350">10</cx:pt>
          <cx:pt idx="351">10</cx:pt>
          <cx:pt idx="352">10</cx:pt>
          <cx:pt idx="353">10</cx:pt>
          <cx:pt idx="354">10</cx:pt>
          <cx:pt idx="355">10</cx:pt>
          <cx:pt idx="356">10</cx:pt>
          <cx:pt idx="357">9</cx:pt>
          <cx:pt idx="358">9</cx:pt>
          <cx:pt idx="359">9</cx:pt>
          <cx:pt idx="360">9</cx:pt>
          <cx:pt idx="361">9</cx:pt>
          <cx:pt idx="362">9</cx:pt>
          <cx:pt idx="363">9</cx:pt>
          <cx:pt idx="364">9</cx:pt>
          <cx:pt idx="365">9</cx:pt>
          <cx:pt idx="366">9</cx:pt>
          <cx:pt idx="367">9</cx:pt>
          <cx:pt idx="368">9</cx:pt>
          <cx:pt idx="369">9</cx:pt>
          <cx:pt idx="370">9</cx:pt>
          <cx:pt idx="371">9</cx:pt>
          <cx:pt idx="372">9</cx:pt>
          <cx:pt idx="373">9</cx:pt>
          <cx:pt idx="374">9</cx:pt>
          <cx:pt idx="375">9</cx:pt>
          <cx:pt idx="376">9</cx:pt>
          <cx:pt idx="377">8</cx:pt>
          <cx:pt idx="378">8</cx:pt>
          <cx:pt idx="379">8</cx:pt>
          <cx:pt idx="380">8</cx:pt>
          <cx:pt idx="381">8</cx:pt>
          <cx:pt idx="382">8</cx:pt>
          <cx:pt idx="383">8</cx:pt>
          <cx:pt idx="384">8</cx:pt>
          <cx:pt idx="385">8</cx:pt>
          <cx:pt idx="386">8</cx:pt>
          <cx:pt idx="387">8</cx:pt>
          <cx:pt idx="388">8</cx:pt>
          <cx:pt idx="389">8</cx:pt>
          <cx:pt idx="390">8</cx:pt>
          <cx:pt idx="391">7</cx:pt>
          <cx:pt idx="392">7</cx:pt>
          <cx:pt idx="393">7</cx:pt>
          <cx:pt idx="394">7</cx:pt>
          <cx:pt idx="395">7</cx:pt>
          <cx:pt idx="396">7</cx:pt>
          <cx:pt idx="397">7</cx:pt>
          <cx:pt idx="398">7</cx:pt>
          <cx:pt idx="399">7</cx:pt>
          <cx:pt idx="400">7</cx:pt>
          <cx:pt idx="401">7</cx:pt>
          <cx:pt idx="402">7</cx:pt>
          <cx:pt idx="403">7</cx:pt>
          <cx:pt idx="404">7</cx:pt>
          <cx:pt idx="405">6</cx:pt>
          <cx:pt idx="406">6</cx:pt>
          <cx:pt idx="407">6</cx:pt>
          <cx:pt idx="408">6</cx:pt>
          <cx:pt idx="409">6</cx:pt>
          <cx:pt idx="410">6</cx:pt>
          <cx:pt idx="411">6</cx:pt>
          <cx:pt idx="412">6</cx:pt>
          <cx:pt idx="413">6</cx:pt>
          <cx:pt idx="414">6</cx:pt>
          <cx:pt idx="415">6</cx:pt>
          <cx:pt idx="416">6</cx:pt>
          <cx:pt idx="417">6</cx:pt>
          <cx:pt idx="418">6</cx:pt>
          <cx:pt idx="419">6</cx:pt>
          <cx:pt idx="420">6</cx:pt>
          <cx:pt idx="421">6</cx:pt>
          <cx:pt idx="422">6</cx:pt>
          <cx:pt idx="423">5</cx:pt>
          <cx:pt idx="424">5</cx:pt>
          <cx:pt idx="425">5</cx:pt>
          <cx:pt idx="426">5</cx:pt>
          <cx:pt idx="427">5</cx:pt>
          <cx:pt idx="428">5</cx:pt>
          <cx:pt idx="429">5</cx:pt>
          <cx:pt idx="430">5</cx:pt>
          <cx:pt idx="431">5</cx:pt>
          <cx:pt idx="432">5</cx:pt>
          <cx:pt idx="433">5</cx:pt>
          <cx:pt idx="434">5</cx:pt>
          <cx:pt idx="435">5</cx:pt>
          <cx:pt idx="436">5</cx:pt>
          <cx:pt idx="437">5</cx:pt>
          <cx:pt idx="438">5</cx:pt>
          <cx:pt idx="439">5</cx:pt>
          <cx:pt idx="440">5</cx:pt>
          <cx:pt idx="441">5</cx:pt>
          <cx:pt idx="442">5</cx:pt>
          <cx:pt idx="443">5</cx:pt>
          <cx:pt idx="444">5</cx:pt>
          <cx:pt idx="445">5</cx:pt>
          <cx:pt idx="446">5</cx:pt>
          <cx:pt idx="447">5</cx:pt>
          <cx:pt idx="448">5</cx:pt>
          <cx:pt idx="449">5</cx:pt>
          <cx:pt idx="450">4</cx:pt>
          <cx:pt idx="451">4</cx:pt>
          <cx:pt idx="452">4</cx:pt>
          <cx:pt idx="453">4</cx:pt>
          <cx:pt idx="454">4</cx:pt>
          <cx:pt idx="455">4</cx:pt>
          <cx:pt idx="456">4</cx:pt>
          <cx:pt idx="457">4</cx:pt>
          <cx:pt idx="458">4</cx:pt>
          <cx:pt idx="459">4</cx:pt>
          <cx:pt idx="460">4</cx:pt>
          <cx:pt idx="461">4</cx:pt>
          <cx:pt idx="462">4</cx:pt>
          <cx:pt idx="463">4</cx:pt>
          <cx:pt idx="464">4</cx:pt>
          <cx:pt idx="465">4</cx:pt>
          <cx:pt idx="466">3</cx:pt>
          <cx:pt idx="467">3</cx:pt>
          <cx:pt idx="468">3</cx:pt>
          <cx:pt idx="469">3</cx:pt>
          <cx:pt idx="470">3</cx:pt>
          <cx:pt idx="471">3</cx:pt>
          <cx:pt idx="472">3</cx:pt>
          <cx:pt idx="473">3</cx:pt>
          <cx:pt idx="474">3</cx:pt>
          <cx:pt idx="475">3</cx:pt>
          <cx:pt idx="476">3</cx:pt>
          <cx:pt idx="477">3</cx:pt>
          <cx:pt idx="478">3</cx:pt>
          <cx:pt idx="479">3</cx:pt>
          <cx:pt idx="480">2</cx:pt>
          <cx:pt idx="481">2</cx:pt>
          <cx:pt idx="482">2</cx:pt>
          <cx:pt idx="483">2</cx:pt>
          <cx:pt idx="484">2</cx:pt>
          <cx:pt idx="485">2</cx:pt>
          <cx:pt idx="486">2</cx:pt>
          <cx:pt idx="487">2</cx:pt>
          <cx:pt idx="488">2</cx:pt>
          <cx:pt idx="489">2</cx:pt>
          <cx:pt idx="490">2</cx:pt>
          <cx:pt idx="491">2</cx:pt>
          <cx:pt idx="492">2</cx:pt>
          <cx:pt idx="493">2</cx:pt>
          <cx:pt idx="494">2</cx:pt>
          <cx:pt idx="495">2</cx:pt>
          <cx:pt idx="496">2</cx:pt>
          <cx:pt idx="497">2</cx:pt>
          <cx:pt idx="498">2</cx:pt>
          <cx:pt idx="499">2</cx:pt>
          <cx:pt idx="500">2</cx:pt>
          <cx:pt idx="501">1</cx:pt>
          <cx:pt idx="502">1</cx:pt>
          <cx:pt idx="503">1</cx:pt>
          <cx:pt idx="504">1</cx:pt>
          <cx:pt idx="505">1</cx:pt>
          <cx:pt idx="506">1</cx:pt>
          <cx:pt idx="507">1</cx:pt>
          <cx:pt idx="508">1</cx:pt>
          <cx:pt idx="509">1</cx:pt>
          <cx:pt idx="510">1</cx:pt>
          <cx:pt idx="511">1</cx:pt>
          <cx:pt idx="512">1</cx:pt>
          <cx:pt idx="513">1</cx:pt>
        </cx:lvl>
      </cx:numDim>
    </cx:data>
  </cx:chartData>
  <cx:chart>
    <cx:title pos="t" align="ctr" overlay="0">
      <cx:tx>
        <cx:rich>
          <a:bodyPr spcFirstLastPara="1" vertOverflow="ellipsis" horzOverflow="overflow" wrap="square" lIns="0" tIns="0" rIns="0" bIns="0" anchor="ctr" anchorCtr="1"/>
          <a:lstStyle/>
          <a:p>
            <a:pPr algn="ctr" rtl="0">
              <a:defRPr/>
            </a:pPr>
            <a:r>
              <a:rPr lang="en-US" sz="1600" b="0" i="0" u="none" strike="noStrike" spc="100" baseline="0">
                <a:solidFill>
                  <a:sysClr val="window" lastClr="FFFFFF">
                    <a:lumMod val="95000"/>
                  </a:sysClr>
                </a:solidFill>
                <a:effectLst/>
                <a:latin typeface="Calibri"/>
                <a:ea typeface="Calibri" panose="020F0502020204030204" pitchFamily="34" charset="0"/>
                <a:cs typeface="Calibri" panose="020F0502020204030204" pitchFamily="34" charset="0"/>
              </a:rPr>
              <a:t>Distribution of delay time by types of guarantees</a:t>
            </a:r>
            <a:endPar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a:endParaRPr>
          </a:p>
        </cx:rich>
      </cx:tx>
    </cx:title>
    <cx:plotArea>
      <cx:plotAreaRegion>
        <cx:plotSurface>
          <cx:spPr>
            <a:effectLst>
              <a:outerShdw blurRad="50800" dist="50800" dir="5400000" algn="ctr" rotWithShape="0">
                <a:schemeClr val="bg1"/>
              </a:outerShdw>
            </a:effectLst>
          </cx:spPr>
        </cx:plotSurface>
        <cx:series layoutId="boxWhisker" uniqueId="{C3F9F132-2F2A-4C64-AC2D-3C8E006B1253}" formatIdx="0">
          <cx:tx>
            <cx:txData>
              <cx:f>Main!$AZ$10</cx:f>
              <cx:v>Contract Execution guaratnee</cx:v>
            </cx:txData>
          </cx:tx>
          <cx:dataId val="0"/>
          <cx:layoutPr>
            <cx:visibility meanLine="1" meanMarker="1" nonoutliers="0" outliers="1"/>
            <cx:statistics quartileMethod="exclusive"/>
          </cx:layoutPr>
        </cx:series>
        <cx:series layoutId="boxWhisker" uniqueId="{00000006-E7AA-4DDA-A428-CBEB6F56D2DD}">
          <cx:tx>
            <cx:txData>
              <cx:f>Main!$AY$10</cx:f>
              <cx:v>Advance Payment guaratnee</cx:v>
            </cx:txData>
          </cx:tx>
          <cx:dataId val="1"/>
          <cx:layoutPr>
            <cx:statistics quartileMethod="exclusive"/>
          </cx:layoutPr>
        </cx:series>
        <cx:series layoutId="boxWhisker" uniqueId="{00000007-E7AA-4DDA-A428-CBEB6F56D2DD}">
          <cx:tx>
            <cx:txData>
              <cx:f>Main!$BA$10</cx:f>
              <cx:v>Warranty Period guaratnee</cx:v>
            </cx:txData>
          </cx:tx>
          <cx:dataId val="2"/>
          <cx:layoutPr>
            <cx:statistics quartileMethod="exclusive"/>
          </cx:layoutPr>
        </cx:series>
      </cx:plotAreaRegion>
      <cx:axis id="0" hidden="1">
        <cx:catScaling gapWidth="1.5"/>
        <cx:tickLabels/>
      </cx:axis>
      <cx:axis id="1">
        <cx:valScaling/>
        <cx:majorGridlines/>
        <cx:tickLabels/>
      </cx:axis>
    </cx:plotArea>
    <cx:legend pos="b" align="ctr" overlay="0">
      <cx:txPr>
        <a:bodyPr spcFirstLastPara="1" vertOverflow="ellipsis" horzOverflow="overflow" wrap="square" lIns="0" tIns="0" rIns="0" bIns="0" anchor="ctr" anchorCtr="1"/>
        <a:lstStyle/>
        <a:p>
          <a:pPr algn="ctr" rtl="0">
            <a:defRPr/>
          </a:pPr>
          <a:endParaRPr lang="en-US" sz="900" b="0" i="0" u="none" strike="noStrike" baseline="0">
            <a:solidFill>
              <a:sysClr val="window" lastClr="FFFFFF">
                <a:lumMod val="95000"/>
              </a:sysClr>
            </a:solidFill>
            <a:latin typeface="Calibri"/>
          </a:endParaRPr>
        </a:p>
      </cx:txPr>
    </cx:legend>
  </cx:chart>
  <cx:spPr>
    <a:effectLst/>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9">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lt1"/>
    </cs:fontRef>
    <cs:spPr>
      <a:ln>
        <a:solidFill>
          <a:schemeClr val="phClr"/>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2:53:24.42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63BD8-008D-4E51-9F07-7994A21C74FC}" type="datetimeFigureOut">
              <a:rPr lang="ru-RU" smtClean="0"/>
              <a:t>28.05.2023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35F53-BE9E-4806-BF7D-5BEF060469A2}" type="slidenum">
              <a:rPr lang="ru-RU" smtClean="0"/>
              <a:t>‹#›</a:t>
            </a:fld>
            <a:endParaRPr lang="ru-RU"/>
          </a:p>
        </p:txBody>
      </p:sp>
    </p:spTree>
    <p:extLst>
      <p:ext uri="{BB962C8B-B14F-4D97-AF65-F5344CB8AC3E}">
        <p14:creationId xmlns:p14="http://schemas.microsoft.com/office/powerpoint/2010/main" val="428608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2B35F53-BE9E-4806-BF7D-5BEF060469A2}" type="slidenum">
              <a:rPr lang="ru-RU" smtClean="0"/>
              <a:t>5</a:t>
            </a:fld>
            <a:endParaRPr lang="ru-RU"/>
          </a:p>
        </p:txBody>
      </p:sp>
    </p:spTree>
    <p:extLst>
      <p:ext uri="{BB962C8B-B14F-4D97-AF65-F5344CB8AC3E}">
        <p14:creationId xmlns:p14="http://schemas.microsoft.com/office/powerpoint/2010/main" val="3813469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AF14-485B-4581-A2DE-4EA703CA9F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52218809-4EFE-4C4C-9DC0-678952A0D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C9F87C19-94E8-4FB8-A4D1-83D6E384CB98}"/>
              </a:ext>
            </a:extLst>
          </p:cNvPr>
          <p:cNvSpPr>
            <a:spLocks noGrp="1"/>
          </p:cNvSpPr>
          <p:nvPr>
            <p:ph type="dt" sz="half" idx="10"/>
          </p:nvPr>
        </p:nvSpPr>
        <p:spPr/>
        <p:txBody>
          <a:bodyPr/>
          <a:lstStyle/>
          <a:p>
            <a:fld id="{8060A7B1-F6BD-4E48-A744-0A56D45EED4E}" type="datetimeFigureOut">
              <a:rPr lang="ru-RU" smtClean="0"/>
              <a:t>28.05.2023</a:t>
            </a:fld>
            <a:endParaRPr lang="ru-RU"/>
          </a:p>
        </p:txBody>
      </p:sp>
      <p:sp>
        <p:nvSpPr>
          <p:cNvPr id="5" name="Footer Placeholder 4">
            <a:extLst>
              <a:ext uri="{FF2B5EF4-FFF2-40B4-BE49-F238E27FC236}">
                <a16:creationId xmlns:a16="http://schemas.microsoft.com/office/drawing/2014/main" id="{6E6C4C6C-CB26-450E-BF49-A793B3CFF4D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8E54A9F-0480-42EB-9501-EC09F1C3D723}"/>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34171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5C1D-6B8B-447C-B3F4-840ECC5BFABC}"/>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90BC73AA-D2BD-4969-8930-EB47E3C6FD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1FBBA36-B131-42C2-B97F-5FF42CA5287F}"/>
              </a:ext>
            </a:extLst>
          </p:cNvPr>
          <p:cNvSpPr>
            <a:spLocks noGrp="1"/>
          </p:cNvSpPr>
          <p:nvPr>
            <p:ph type="dt" sz="half" idx="10"/>
          </p:nvPr>
        </p:nvSpPr>
        <p:spPr/>
        <p:txBody>
          <a:bodyPr/>
          <a:lstStyle/>
          <a:p>
            <a:fld id="{8060A7B1-F6BD-4E48-A744-0A56D45EED4E}" type="datetimeFigureOut">
              <a:rPr lang="ru-RU" smtClean="0"/>
              <a:t>28.05.2023</a:t>
            </a:fld>
            <a:endParaRPr lang="ru-RU"/>
          </a:p>
        </p:txBody>
      </p:sp>
      <p:sp>
        <p:nvSpPr>
          <p:cNvPr id="5" name="Footer Placeholder 4">
            <a:extLst>
              <a:ext uri="{FF2B5EF4-FFF2-40B4-BE49-F238E27FC236}">
                <a16:creationId xmlns:a16="http://schemas.microsoft.com/office/drawing/2014/main" id="{F1332338-552C-4281-B0EC-9A8776CC372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AA74294-8F20-4F5F-BE99-1BD9F460AF89}"/>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82145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06C231-DC51-4A27-9758-22C272DF24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225FE12-A661-4053-9E97-02EC869256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5BC448B-FB9D-4493-9840-35E347E45A0F}"/>
              </a:ext>
            </a:extLst>
          </p:cNvPr>
          <p:cNvSpPr>
            <a:spLocks noGrp="1"/>
          </p:cNvSpPr>
          <p:nvPr>
            <p:ph type="dt" sz="half" idx="10"/>
          </p:nvPr>
        </p:nvSpPr>
        <p:spPr/>
        <p:txBody>
          <a:bodyPr/>
          <a:lstStyle/>
          <a:p>
            <a:fld id="{8060A7B1-F6BD-4E48-A744-0A56D45EED4E}" type="datetimeFigureOut">
              <a:rPr lang="ru-RU" smtClean="0"/>
              <a:t>28.05.2023</a:t>
            </a:fld>
            <a:endParaRPr lang="ru-RU"/>
          </a:p>
        </p:txBody>
      </p:sp>
      <p:sp>
        <p:nvSpPr>
          <p:cNvPr id="5" name="Footer Placeholder 4">
            <a:extLst>
              <a:ext uri="{FF2B5EF4-FFF2-40B4-BE49-F238E27FC236}">
                <a16:creationId xmlns:a16="http://schemas.microsoft.com/office/drawing/2014/main" id="{25AB0C2E-71FF-4074-9408-627E33B76AD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8D3EACEC-CFCE-4516-95A4-78EB9047CC3B}"/>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6193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8208-18AC-453D-84E5-BF0EAC3DA911}"/>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91B624FD-5E20-415B-8B83-F527A5D0C6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BE192497-84B7-41E2-AB16-B13BA9BB61DA}"/>
              </a:ext>
            </a:extLst>
          </p:cNvPr>
          <p:cNvSpPr>
            <a:spLocks noGrp="1"/>
          </p:cNvSpPr>
          <p:nvPr>
            <p:ph type="dt" sz="half" idx="10"/>
          </p:nvPr>
        </p:nvSpPr>
        <p:spPr/>
        <p:txBody>
          <a:bodyPr/>
          <a:lstStyle/>
          <a:p>
            <a:fld id="{8060A7B1-F6BD-4E48-A744-0A56D45EED4E}" type="datetimeFigureOut">
              <a:rPr lang="ru-RU" smtClean="0"/>
              <a:t>28.05.2023</a:t>
            </a:fld>
            <a:endParaRPr lang="ru-RU"/>
          </a:p>
        </p:txBody>
      </p:sp>
      <p:sp>
        <p:nvSpPr>
          <p:cNvPr id="5" name="Footer Placeholder 4">
            <a:extLst>
              <a:ext uri="{FF2B5EF4-FFF2-40B4-BE49-F238E27FC236}">
                <a16:creationId xmlns:a16="http://schemas.microsoft.com/office/drawing/2014/main" id="{EF4D037B-2375-4994-9186-3B93E2B35D1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0E8FFDA-601B-49AE-A06B-6B23223019C1}"/>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10274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4236-91EB-4FFB-BB2B-308094EE2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78F7ECEF-B57A-4252-B7A4-375C08E92A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34067F-43DD-42F2-BB08-867F219B5707}"/>
              </a:ext>
            </a:extLst>
          </p:cNvPr>
          <p:cNvSpPr>
            <a:spLocks noGrp="1"/>
          </p:cNvSpPr>
          <p:nvPr>
            <p:ph type="dt" sz="half" idx="10"/>
          </p:nvPr>
        </p:nvSpPr>
        <p:spPr/>
        <p:txBody>
          <a:bodyPr/>
          <a:lstStyle/>
          <a:p>
            <a:fld id="{8060A7B1-F6BD-4E48-A744-0A56D45EED4E}" type="datetimeFigureOut">
              <a:rPr lang="ru-RU" smtClean="0"/>
              <a:t>28.05.2023</a:t>
            </a:fld>
            <a:endParaRPr lang="ru-RU"/>
          </a:p>
        </p:txBody>
      </p:sp>
      <p:sp>
        <p:nvSpPr>
          <p:cNvPr id="5" name="Footer Placeholder 4">
            <a:extLst>
              <a:ext uri="{FF2B5EF4-FFF2-40B4-BE49-F238E27FC236}">
                <a16:creationId xmlns:a16="http://schemas.microsoft.com/office/drawing/2014/main" id="{4C4F35BB-0D4F-43B4-8E0D-3DDC029C990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EC19A4F-28D5-4AE6-AAB5-3D89B164784F}"/>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33796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7D91-1AA0-49BF-B521-7DFD4A303EB8}"/>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BA3F6B0-1CD4-405A-84CE-AB8A50F5C6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BEF6FE82-FBB2-492D-806B-3C0741188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754F72D-2B1F-487B-9A3A-55B9AA77DB6B}"/>
              </a:ext>
            </a:extLst>
          </p:cNvPr>
          <p:cNvSpPr>
            <a:spLocks noGrp="1"/>
          </p:cNvSpPr>
          <p:nvPr>
            <p:ph type="dt" sz="half" idx="10"/>
          </p:nvPr>
        </p:nvSpPr>
        <p:spPr/>
        <p:txBody>
          <a:bodyPr/>
          <a:lstStyle/>
          <a:p>
            <a:fld id="{8060A7B1-F6BD-4E48-A744-0A56D45EED4E}" type="datetimeFigureOut">
              <a:rPr lang="ru-RU" smtClean="0"/>
              <a:t>28.05.2023</a:t>
            </a:fld>
            <a:endParaRPr lang="ru-RU"/>
          </a:p>
        </p:txBody>
      </p:sp>
      <p:sp>
        <p:nvSpPr>
          <p:cNvPr id="6" name="Footer Placeholder 5">
            <a:extLst>
              <a:ext uri="{FF2B5EF4-FFF2-40B4-BE49-F238E27FC236}">
                <a16:creationId xmlns:a16="http://schemas.microsoft.com/office/drawing/2014/main" id="{491FD80A-7385-4002-B802-21A1A6A4747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A2E972-F966-412E-B1FA-2816CD3A089A}"/>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390888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3DA6-AA1A-4F0B-AD8F-2F6879E064D3}"/>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221E771E-CE65-4431-B928-969D303EB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FC29CB-B418-41AA-98C8-58A0D6B1D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5AFD42E4-0285-4E3D-85CD-0D69A6E75B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A84F7-E425-4116-8FFA-183587EB2F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ECA4785-CA06-4C6A-80DB-C209A8BC2EBE}"/>
              </a:ext>
            </a:extLst>
          </p:cNvPr>
          <p:cNvSpPr>
            <a:spLocks noGrp="1"/>
          </p:cNvSpPr>
          <p:nvPr>
            <p:ph type="dt" sz="half" idx="10"/>
          </p:nvPr>
        </p:nvSpPr>
        <p:spPr/>
        <p:txBody>
          <a:bodyPr/>
          <a:lstStyle/>
          <a:p>
            <a:fld id="{8060A7B1-F6BD-4E48-A744-0A56D45EED4E}" type="datetimeFigureOut">
              <a:rPr lang="ru-RU" smtClean="0"/>
              <a:t>28.05.2023</a:t>
            </a:fld>
            <a:endParaRPr lang="ru-RU"/>
          </a:p>
        </p:txBody>
      </p:sp>
      <p:sp>
        <p:nvSpPr>
          <p:cNvPr id="8" name="Footer Placeholder 7">
            <a:extLst>
              <a:ext uri="{FF2B5EF4-FFF2-40B4-BE49-F238E27FC236}">
                <a16:creationId xmlns:a16="http://schemas.microsoft.com/office/drawing/2014/main" id="{20C6BD08-97AF-419D-A77A-CA0EB5D43981}"/>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34951838-BDA9-4914-B921-35CB74A021FE}"/>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77539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B0CF-DEC1-4E10-85CC-9753FBB10BFE}"/>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538CADC0-FB0C-430E-B1D1-D2044E9FB579}"/>
              </a:ext>
            </a:extLst>
          </p:cNvPr>
          <p:cNvSpPr>
            <a:spLocks noGrp="1"/>
          </p:cNvSpPr>
          <p:nvPr>
            <p:ph type="dt" sz="half" idx="10"/>
          </p:nvPr>
        </p:nvSpPr>
        <p:spPr/>
        <p:txBody>
          <a:bodyPr/>
          <a:lstStyle/>
          <a:p>
            <a:fld id="{8060A7B1-F6BD-4E48-A744-0A56D45EED4E}" type="datetimeFigureOut">
              <a:rPr lang="ru-RU" smtClean="0"/>
              <a:t>28.05.2023</a:t>
            </a:fld>
            <a:endParaRPr lang="ru-RU"/>
          </a:p>
        </p:txBody>
      </p:sp>
      <p:sp>
        <p:nvSpPr>
          <p:cNvPr id="4" name="Footer Placeholder 3">
            <a:extLst>
              <a:ext uri="{FF2B5EF4-FFF2-40B4-BE49-F238E27FC236}">
                <a16:creationId xmlns:a16="http://schemas.microsoft.com/office/drawing/2014/main" id="{A3D07FE0-433F-4AD4-98D5-AEF92F00D56C}"/>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0B806788-B3CE-422F-84F7-A0A3BC3007C0}"/>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91863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FBAFF0-9264-448F-82CB-F07463EAE27C}"/>
              </a:ext>
            </a:extLst>
          </p:cNvPr>
          <p:cNvSpPr>
            <a:spLocks noGrp="1"/>
          </p:cNvSpPr>
          <p:nvPr>
            <p:ph type="dt" sz="half" idx="10"/>
          </p:nvPr>
        </p:nvSpPr>
        <p:spPr/>
        <p:txBody>
          <a:bodyPr/>
          <a:lstStyle/>
          <a:p>
            <a:fld id="{8060A7B1-F6BD-4E48-A744-0A56D45EED4E}" type="datetimeFigureOut">
              <a:rPr lang="ru-RU" smtClean="0"/>
              <a:t>28.05.2023</a:t>
            </a:fld>
            <a:endParaRPr lang="ru-RU"/>
          </a:p>
        </p:txBody>
      </p:sp>
      <p:sp>
        <p:nvSpPr>
          <p:cNvPr id="3" name="Footer Placeholder 2">
            <a:extLst>
              <a:ext uri="{FF2B5EF4-FFF2-40B4-BE49-F238E27FC236}">
                <a16:creationId xmlns:a16="http://schemas.microsoft.com/office/drawing/2014/main" id="{465C769D-177C-4000-8233-B96DBC340E75}"/>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913310BC-6EEC-42B5-AB4B-F0A5F4895F36}"/>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295778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B3C1-4789-4A15-A19B-3A5418B59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75023B3B-E3AD-41D1-85F0-7FABF23FD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DF35A4C2-7BC0-4DB5-A38C-66FC57638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8F6C0-C2BF-49CE-98A3-35C9CFB58D7F}"/>
              </a:ext>
            </a:extLst>
          </p:cNvPr>
          <p:cNvSpPr>
            <a:spLocks noGrp="1"/>
          </p:cNvSpPr>
          <p:nvPr>
            <p:ph type="dt" sz="half" idx="10"/>
          </p:nvPr>
        </p:nvSpPr>
        <p:spPr/>
        <p:txBody>
          <a:bodyPr/>
          <a:lstStyle/>
          <a:p>
            <a:fld id="{8060A7B1-F6BD-4E48-A744-0A56D45EED4E}" type="datetimeFigureOut">
              <a:rPr lang="ru-RU" smtClean="0"/>
              <a:t>28.05.2023</a:t>
            </a:fld>
            <a:endParaRPr lang="ru-RU"/>
          </a:p>
        </p:txBody>
      </p:sp>
      <p:sp>
        <p:nvSpPr>
          <p:cNvPr id="6" name="Footer Placeholder 5">
            <a:extLst>
              <a:ext uri="{FF2B5EF4-FFF2-40B4-BE49-F238E27FC236}">
                <a16:creationId xmlns:a16="http://schemas.microsoft.com/office/drawing/2014/main" id="{25BF2B2A-27FC-4587-A391-B6008DD5267A}"/>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537450D-C3A2-4E62-8B98-16FD01248546}"/>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69455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C511-2D5F-4978-9E53-B040349E8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A9EDBA0F-954B-4260-BBD4-9BB80727B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4759B74-9DE4-4B64-8497-CDD95FB6E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A6B80-D531-4B25-B5BE-4FC56C620C5E}"/>
              </a:ext>
            </a:extLst>
          </p:cNvPr>
          <p:cNvSpPr>
            <a:spLocks noGrp="1"/>
          </p:cNvSpPr>
          <p:nvPr>
            <p:ph type="dt" sz="half" idx="10"/>
          </p:nvPr>
        </p:nvSpPr>
        <p:spPr/>
        <p:txBody>
          <a:bodyPr/>
          <a:lstStyle/>
          <a:p>
            <a:fld id="{8060A7B1-F6BD-4E48-A744-0A56D45EED4E}" type="datetimeFigureOut">
              <a:rPr lang="ru-RU" smtClean="0"/>
              <a:t>28.05.2023</a:t>
            </a:fld>
            <a:endParaRPr lang="ru-RU"/>
          </a:p>
        </p:txBody>
      </p:sp>
      <p:sp>
        <p:nvSpPr>
          <p:cNvPr id="6" name="Footer Placeholder 5">
            <a:extLst>
              <a:ext uri="{FF2B5EF4-FFF2-40B4-BE49-F238E27FC236}">
                <a16:creationId xmlns:a16="http://schemas.microsoft.com/office/drawing/2014/main" id="{2783A757-E087-457F-990B-D5DB713FB220}"/>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053DB6C-BC85-4C96-B7E7-9E35E2B17190}"/>
              </a:ext>
            </a:extLst>
          </p:cNvPr>
          <p:cNvSpPr>
            <a:spLocks noGrp="1"/>
          </p:cNvSpPr>
          <p:nvPr>
            <p:ph type="sldNum" sz="quarter" idx="12"/>
          </p:nvPr>
        </p:nvSpPr>
        <p:spPr/>
        <p:txBody>
          <a:bodyPr/>
          <a:lstStyle/>
          <a:p>
            <a:fld id="{D9A466A0-C5CB-4985-8465-49B4B34D82BA}" type="slidenum">
              <a:rPr lang="ru-RU" smtClean="0"/>
              <a:t>‹#›</a:t>
            </a:fld>
            <a:endParaRPr lang="ru-RU"/>
          </a:p>
        </p:txBody>
      </p:sp>
    </p:spTree>
    <p:extLst>
      <p:ext uri="{BB962C8B-B14F-4D97-AF65-F5344CB8AC3E}">
        <p14:creationId xmlns:p14="http://schemas.microsoft.com/office/powerpoint/2010/main" val="133320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F318B-3824-4714-B41B-254A7F906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D8F33C44-114A-4054-A6B5-3C0EBA23B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DB53C70-40C3-41E1-9713-9B8A2C28D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0A7B1-F6BD-4E48-A744-0A56D45EED4E}" type="datetimeFigureOut">
              <a:rPr lang="ru-RU" smtClean="0"/>
              <a:t>28.05.2023</a:t>
            </a:fld>
            <a:endParaRPr lang="ru-RU"/>
          </a:p>
        </p:txBody>
      </p:sp>
      <p:sp>
        <p:nvSpPr>
          <p:cNvPr id="5" name="Footer Placeholder 4">
            <a:extLst>
              <a:ext uri="{FF2B5EF4-FFF2-40B4-BE49-F238E27FC236}">
                <a16:creationId xmlns:a16="http://schemas.microsoft.com/office/drawing/2014/main" id="{FEA9EE44-80A6-4D4E-97AB-E7014F34D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0735BA84-B611-4F76-B268-08EB7A419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466A0-C5CB-4985-8465-49B4B34D82BA}" type="slidenum">
              <a:rPr lang="ru-RU" smtClean="0"/>
              <a:t>‹#›</a:t>
            </a:fld>
            <a:endParaRPr lang="ru-RU"/>
          </a:p>
        </p:txBody>
      </p:sp>
    </p:spTree>
    <p:extLst>
      <p:ext uri="{BB962C8B-B14F-4D97-AF65-F5344CB8AC3E}">
        <p14:creationId xmlns:p14="http://schemas.microsoft.com/office/powerpoint/2010/main" val="1125389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vgenii-Sokolov/Countries_Rating/blob/main/CR_Dashboard.pbix" TargetMode="External"/><Relationship Id="rId2" Type="http://schemas.openxmlformats.org/officeDocument/2006/relationships/hyperlink" Target="https://evgenii-sokolov.github.io/Portfolio_website/Countries_Rating.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vgenii-Sokolov/Projects_execution_study"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microsoft.com/office/2014/relationships/chartEx" Target="../charts/chartEx1.xml"/><Relationship Id="rId3" Type="http://schemas.openxmlformats.org/officeDocument/2006/relationships/image" Target="../media/image30.png"/><Relationship Id="rId7"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6.xml"/><Relationship Id="rId4" Type="http://schemas.openxmlformats.org/officeDocument/2006/relationships/customXml" Target="../ink/ink5.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9.xml"/><Relationship Id="rId4" Type="http://schemas.openxmlformats.org/officeDocument/2006/relationships/customXml" Target="../ink/ink8.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12.xml"/><Relationship Id="rId4" Type="http://schemas.openxmlformats.org/officeDocument/2006/relationships/customXml" Target="../ink/ink11.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2.png"/><Relationship Id="rId2"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15.xml"/><Relationship Id="rId4" Type="http://schemas.openxmlformats.org/officeDocument/2006/relationships/customXml" Target="../ink/ink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5" name="Title 1">
            <a:extLst>
              <a:ext uri="{FF2B5EF4-FFF2-40B4-BE49-F238E27FC236}">
                <a16:creationId xmlns:a16="http://schemas.microsoft.com/office/drawing/2014/main" id="{20EF9D59-5760-4A0F-BF29-A8ABC03D9F46}"/>
              </a:ext>
            </a:extLst>
          </p:cNvPr>
          <p:cNvSpPr txBox="1">
            <a:spLocks/>
          </p:cNvSpPr>
          <p:nvPr/>
        </p:nvSpPr>
        <p:spPr>
          <a:xfrm>
            <a:off x="6018361" y="2306572"/>
            <a:ext cx="508501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noProof="0" dirty="0">
                <a:ln>
                  <a:noFill/>
                </a:ln>
                <a:solidFill>
                  <a:srgbClr val="0E659B"/>
                </a:solidFill>
                <a:effectLst/>
                <a:uLnTx/>
                <a:uFillTx/>
                <a:latin typeface="Segoe UI" panose="020B0502040204020203" pitchFamily="34" charset="0"/>
                <a:cs typeface="Segoe UI" panose="020B0502040204020203" pitchFamily="34" charset="0"/>
              </a:rPr>
              <a:t>Guarantee Assurance Initiative for Project Portfolio Execution</a:t>
            </a:r>
          </a:p>
        </p:txBody>
      </p:sp>
      <p:sp>
        <p:nvSpPr>
          <p:cNvPr id="37" name="Subtitle 2">
            <a:extLst>
              <a:ext uri="{FF2B5EF4-FFF2-40B4-BE49-F238E27FC236}">
                <a16:creationId xmlns:a16="http://schemas.microsoft.com/office/drawing/2014/main" id="{E561CC4F-5DC8-4451-8929-AB06F53B5D52}"/>
              </a:ext>
            </a:extLst>
          </p:cNvPr>
          <p:cNvSpPr txBox="1">
            <a:spLocks/>
          </p:cNvSpPr>
          <p:nvPr/>
        </p:nvSpPr>
        <p:spPr>
          <a:xfrm>
            <a:off x="6035567" y="3597722"/>
            <a:ext cx="4986791" cy="2616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8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endParaRPr>
          </a:p>
          <a:p>
            <a:pPr marL="0" marR="0" lvl="0" indent="0" defTabSz="914400" rtl="0" eaLnBrk="1" fontAlgn="auto" latinLnBrk="0" hangingPunct="1">
              <a:lnSpc>
                <a:spcPct val="90000"/>
              </a:lnSpc>
              <a:spcBef>
                <a:spcPts val="1000"/>
              </a:spcBef>
              <a:spcAft>
                <a:spcPts val="0"/>
              </a:spcAft>
              <a:buClrTx/>
              <a:buSzTx/>
              <a:buFont typeface="Arial"/>
              <a:buNone/>
              <a:tabLst/>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Evgenii Sokolov</a:t>
            </a:r>
          </a:p>
          <a:p>
            <a:pPr marL="0" marR="0" lvl="0" indent="0" defTabSz="914400" rtl="0" eaLnBrk="1" fontAlgn="auto" latinLnBrk="0" hangingPunct="1">
              <a:lnSpc>
                <a:spcPct val="90000"/>
              </a:lnSpc>
              <a:spcBef>
                <a:spcPts val="1000"/>
              </a:spcBef>
              <a:spcAft>
                <a:spcPts val="0"/>
              </a:spcAft>
              <a:buClrTx/>
              <a:buSzTx/>
              <a:buFont typeface="Arial"/>
              <a:buNone/>
              <a:tabLst/>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May 2023</a:t>
            </a:r>
          </a:p>
        </p:txBody>
      </p:sp>
      <p:pic>
        <p:nvPicPr>
          <p:cNvPr id="4" name="Picture 3">
            <a:extLst>
              <a:ext uri="{FF2B5EF4-FFF2-40B4-BE49-F238E27FC236}">
                <a16:creationId xmlns:a16="http://schemas.microsoft.com/office/drawing/2014/main" id="{1282B602-E324-4A47-B47F-9EB33EAAE226}"/>
              </a:ext>
            </a:extLst>
          </p:cNvPr>
          <p:cNvPicPr>
            <a:picLocks noChangeAspect="1"/>
          </p:cNvPicPr>
          <p:nvPr/>
        </p:nvPicPr>
        <p:blipFill rotWithShape="1">
          <a:blip r:embed="rId2">
            <a:extLst>
              <a:ext uri="{28A0092B-C50C-407E-A947-70E740481C1C}">
                <a14:useLocalDpi xmlns:a14="http://schemas.microsoft.com/office/drawing/2010/main" val="0"/>
              </a:ext>
            </a:extLst>
          </a:blip>
          <a:srcRect l="23445" t="3129" r="20668" b="3917"/>
          <a:stretch/>
        </p:blipFill>
        <p:spPr>
          <a:xfrm>
            <a:off x="1676400" y="1981200"/>
            <a:ext cx="3701845" cy="4114799"/>
          </a:xfrm>
          <a:prstGeom prst="rect">
            <a:avLst/>
          </a:prstGeom>
        </p:spPr>
      </p:pic>
    </p:spTree>
    <p:extLst>
      <p:ext uri="{BB962C8B-B14F-4D97-AF65-F5344CB8AC3E}">
        <p14:creationId xmlns:p14="http://schemas.microsoft.com/office/powerpoint/2010/main" val="693629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6172407" y="2209804"/>
            <a:ext cx="5024935" cy="34289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50000"/>
              </a:lnSpc>
              <a:buNone/>
            </a:pPr>
            <a:r>
              <a:rPr lang="en-US" sz="2200" dirty="0">
                <a:solidFill>
                  <a:srgbClr val="0E659B"/>
                </a:solidFill>
                <a:latin typeface="Segoe UI" panose="020B0502040204020203" pitchFamily="34" charset="0"/>
                <a:cs typeface="Segoe UI" panose="020B0502040204020203" pitchFamily="34" charset="0"/>
              </a:rPr>
              <a:t>To ensure regular monitoring of the project portfolio's guarantee provision, a dashboard was created in Microsoft Power BI. The dashboard enables tracking of the desired parameters based on specific projects, contractors, and time periods.</a:t>
            </a:r>
            <a:endParaRPr lang="ru-RU" sz="2200" dirty="0">
              <a:solidFill>
                <a:srgbClr val="0E659B"/>
              </a:solidFill>
              <a:latin typeface="Segoe UI" panose="020B0502040204020203" pitchFamily="34" charset="0"/>
              <a:cs typeface="Segoe UI" panose="020B0502040204020203" pitchFamily="34" charset="0"/>
            </a:endParaRPr>
          </a:p>
          <a:p>
            <a:pPr marL="0" indent="0" algn="just">
              <a:lnSpc>
                <a:spcPct val="150000"/>
              </a:lnSpc>
              <a:buNone/>
            </a:pPr>
            <a:r>
              <a:rPr lang="en-US" sz="2200" dirty="0">
                <a:solidFill>
                  <a:srgbClr val="0E659B"/>
                </a:solidFill>
                <a:highlight>
                  <a:srgbClr val="FFFF00"/>
                </a:highlight>
                <a:latin typeface="Segoe UI" panose="020B0502040204020203" pitchFamily="34" charset="0"/>
                <a:cs typeface="Segoe UI" panose="020B0502040204020203" pitchFamily="34" charset="0"/>
              </a:rPr>
              <a:t>Available on </a:t>
            </a:r>
            <a:r>
              <a:rPr lang="en-US" sz="2200" dirty="0">
                <a:solidFill>
                  <a:srgbClr val="0E659B"/>
                </a:solidFill>
                <a:highlight>
                  <a:srgbClr val="FFFF00"/>
                </a:highlight>
                <a:latin typeface="Segoe UI" panose="020B0502040204020203" pitchFamily="34" charset="0"/>
                <a:cs typeface="Segoe UI" panose="020B0502040204020203" pitchFamily="34" charset="0"/>
                <a:hlinkClick r:id="rId2"/>
              </a:rPr>
              <a:t>this webpage</a:t>
            </a:r>
            <a:r>
              <a:rPr lang="en-US" sz="2200" dirty="0">
                <a:solidFill>
                  <a:srgbClr val="0E659B"/>
                </a:solidFill>
                <a:highlight>
                  <a:srgbClr val="FFFF00"/>
                </a:highlight>
                <a:latin typeface="Segoe UI" panose="020B0502040204020203" pitchFamily="34" charset="0"/>
                <a:cs typeface="Segoe UI" panose="020B0502040204020203" pitchFamily="34" charset="0"/>
              </a:rPr>
              <a:t> or within the </a:t>
            </a:r>
            <a:r>
              <a:rPr lang="en-US" sz="2200" dirty="0">
                <a:solidFill>
                  <a:srgbClr val="0E659B"/>
                </a:solidFill>
                <a:highlight>
                  <a:srgbClr val="FFFF00"/>
                </a:highlight>
                <a:latin typeface="Segoe UI" panose="020B0502040204020203" pitchFamily="34" charset="0"/>
                <a:cs typeface="Segoe UI" panose="020B0502040204020203" pitchFamily="34" charset="0"/>
                <a:hlinkClick r:id="rId3"/>
              </a:rPr>
              <a:t>this </a:t>
            </a:r>
            <a:r>
              <a:rPr lang="en-US" sz="2200" dirty="0" err="1">
                <a:solidFill>
                  <a:srgbClr val="0E659B"/>
                </a:solidFill>
                <a:highlight>
                  <a:srgbClr val="FFFF00"/>
                </a:highlight>
                <a:latin typeface="Segoe UI" panose="020B0502040204020203" pitchFamily="34" charset="0"/>
                <a:cs typeface="Segoe UI" panose="020B0502040204020203" pitchFamily="34" charset="0"/>
                <a:hlinkClick r:id="rId3"/>
              </a:rPr>
              <a:t>PowerBI</a:t>
            </a:r>
            <a:r>
              <a:rPr lang="en-US" sz="2200" dirty="0">
                <a:solidFill>
                  <a:srgbClr val="0E659B"/>
                </a:solidFill>
                <a:highlight>
                  <a:srgbClr val="FFFF00"/>
                </a:highlight>
                <a:latin typeface="Segoe UI" panose="020B0502040204020203" pitchFamily="34" charset="0"/>
                <a:cs typeface="Segoe UI" panose="020B0502040204020203" pitchFamily="34" charset="0"/>
                <a:hlinkClick r:id="rId3"/>
              </a:rPr>
              <a:t> file</a:t>
            </a:r>
            <a:r>
              <a:rPr lang="en-US" sz="2200" dirty="0">
                <a:solidFill>
                  <a:srgbClr val="0E659B"/>
                </a:solidFill>
                <a:highlight>
                  <a:srgbClr val="FFFF00"/>
                </a:highlight>
                <a:latin typeface="Segoe UI" panose="020B0502040204020203" pitchFamily="34" charset="0"/>
                <a:cs typeface="Segoe UI" panose="020B0502040204020203" pitchFamily="34" charset="0"/>
              </a:rPr>
              <a:t>.</a:t>
            </a:r>
          </a:p>
          <a:p>
            <a:pPr algn="just"/>
            <a:endParaRPr lang="ru-RU" sz="3600" dirty="0">
              <a:solidFill>
                <a:srgbClr val="0E659B"/>
              </a:solidFill>
              <a:latin typeface="Segoe UI" panose="020B0502040204020203" pitchFamily="34" charset="0"/>
              <a:cs typeface="Segoe UI" panose="020B0502040204020203" pitchFamily="34" charset="0"/>
            </a:endParaRPr>
          </a:p>
          <a:p>
            <a:pPr marL="0" indent="0" algn="just">
              <a:buNone/>
            </a:pPr>
            <a:endParaRPr lang="en-US" sz="2800" dirty="0">
              <a:solidFill>
                <a:srgbClr val="0E659B"/>
              </a:solidFill>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DASHBOARD</a:t>
            </a:r>
            <a:endParaRPr lang="ru-RU" sz="2000" b="1"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1B93F903-235A-4EA5-A0B9-660C71713FC2}"/>
              </a:ext>
            </a:extLst>
          </p:cNvPr>
          <p:cNvPicPr>
            <a:picLocks noChangeAspect="1"/>
          </p:cNvPicPr>
          <p:nvPr/>
        </p:nvPicPr>
        <p:blipFill>
          <a:blip r:embed="rId4"/>
          <a:stretch>
            <a:fillRect/>
          </a:stretch>
        </p:blipFill>
        <p:spPr>
          <a:xfrm>
            <a:off x="994658" y="2287554"/>
            <a:ext cx="5043948" cy="3273496"/>
          </a:xfrm>
          <a:prstGeom prst="rect">
            <a:avLst/>
          </a:prstGeom>
        </p:spPr>
      </p:pic>
    </p:spTree>
    <p:extLst>
      <p:ext uri="{BB962C8B-B14F-4D97-AF65-F5344CB8AC3E}">
        <p14:creationId xmlns:p14="http://schemas.microsoft.com/office/powerpoint/2010/main" val="224778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417042" y="2209800"/>
            <a:ext cx="6807549" cy="4114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50000"/>
              </a:lnSpc>
              <a:buNone/>
            </a:pPr>
            <a:r>
              <a:rPr lang="en-US" sz="1800" dirty="0">
                <a:solidFill>
                  <a:srgbClr val="0E659B"/>
                </a:solidFill>
                <a:latin typeface="Segoe UI" panose="020B0502040204020203" pitchFamily="34" charset="0"/>
                <a:cs typeface="Segoe UI" panose="020B0502040204020203" pitchFamily="34" charset="0"/>
              </a:rPr>
              <a:t>In this study, we conducted an analysis of project portfolio execution data to identify patterns in guarantee provision. Based on the insights gained during the project, changes were implemented in 2021, resulting in a 9% reduction in overdue guarantees for project execution across the project portfolio.</a:t>
            </a:r>
            <a:endParaRPr lang="ru-RU" sz="1800" dirty="0">
              <a:solidFill>
                <a:srgbClr val="0E659B"/>
              </a:solidFill>
              <a:latin typeface="Segoe UI" panose="020B0502040204020203" pitchFamily="34" charset="0"/>
              <a:cs typeface="Segoe UI" panose="020B0502040204020203" pitchFamily="34" charset="0"/>
            </a:endParaRPr>
          </a:p>
          <a:p>
            <a:pPr marL="0" indent="0" algn="just">
              <a:lnSpc>
                <a:spcPct val="150000"/>
              </a:lnSpc>
              <a:buNone/>
            </a:pPr>
            <a:r>
              <a:rPr lang="en-US" sz="1800" dirty="0">
                <a:solidFill>
                  <a:srgbClr val="0E659B"/>
                </a:solidFill>
                <a:latin typeface="Segoe UI" panose="020B0502040204020203" pitchFamily="34" charset="0"/>
                <a:cs typeface="Segoe UI" panose="020B0502040204020203" pitchFamily="34" charset="0"/>
              </a:rPr>
              <a:t>Additionally, the created dashboard enables tracking of relevant indicators based on projects, contractors, and timeframes.</a:t>
            </a: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CONCLUSION</a:t>
            </a:r>
            <a:r>
              <a:rPr lang="ru-RU" sz="4000" b="1" dirty="0">
                <a:solidFill>
                  <a:srgbClr val="0E659B"/>
                </a:solidFill>
                <a:latin typeface="Segoe UI" panose="020B0502040204020203" pitchFamily="34" charset="0"/>
                <a:ea typeface="+mn-ea"/>
                <a:cs typeface="Segoe UI" panose="020B0502040204020203" pitchFamily="34" charset="0"/>
              </a:rPr>
              <a:t> </a:t>
            </a:r>
            <a:r>
              <a:rPr lang="en-US" sz="4000" b="1" dirty="0">
                <a:solidFill>
                  <a:srgbClr val="0E659B"/>
                </a:solidFill>
                <a:latin typeface="Segoe UI" panose="020B0502040204020203" pitchFamily="34" charset="0"/>
                <a:ea typeface="+mn-ea"/>
                <a:cs typeface="Segoe UI" panose="020B0502040204020203" pitchFamily="34" charset="0"/>
              </a:rPr>
              <a:t>&amp; VALUE</a:t>
            </a:r>
            <a:endParaRPr lang="ru-RU" sz="20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F9A10F3D-0E9D-4DFC-A61F-47B053721F56}"/>
              </a:ext>
            </a:extLst>
          </p:cNvPr>
          <p:cNvPicPr>
            <a:picLocks noChangeAspect="1"/>
          </p:cNvPicPr>
          <p:nvPr/>
        </p:nvPicPr>
        <p:blipFill>
          <a:blip r:embed="rId2"/>
          <a:stretch>
            <a:fillRect/>
          </a:stretch>
        </p:blipFill>
        <p:spPr>
          <a:xfrm>
            <a:off x="990600" y="2209800"/>
            <a:ext cx="3395134" cy="3383259"/>
          </a:xfrm>
          <a:prstGeom prst="rect">
            <a:avLst/>
          </a:prstGeom>
        </p:spPr>
      </p:pic>
    </p:spTree>
    <p:extLst>
      <p:ext uri="{BB962C8B-B14F-4D97-AF65-F5344CB8AC3E}">
        <p14:creationId xmlns:p14="http://schemas.microsoft.com/office/powerpoint/2010/main" val="328731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89793" y="2209800"/>
            <a:ext cx="6807549" cy="41147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EXECUTIVE SUMMARY</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………………...…………………(3)</a:t>
            </a:r>
          </a:p>
          <a:p>
            <a:pPr>
              <a:defRPr/>
            </a:pPr>
            <a:r>
              <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METHODOLOGY</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………………………………………..……….(4)</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RESULTS</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kumimoji="0" lang="ru-RU"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kumimoji="0" lang="ru-RU"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5</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FINDINGS</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………………………………………………………...…(6-9)</a:t>
            </a:r>
            <a:endParaRPr kumimoji="0" lang="ru-RU"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DASHBOARD</a:t>
            </a:r>
            <a:r>
              <a:rPr lang="en-US" sz="2000" dirty="0">
                <a:solidFill>
                  <a:srgbClr val="0E659B"/>
                </a:solidFill>
                <a:latin typeface="Segoe UI" panose="020B0502040204020203" pitchFamily="34" charset="0"/>
                <a:cs typeface="Segoe UI" panose="020B0502040204020203" pitchFamily="34" charset="0"/>
              </a:rPr>
              <a:t>...</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a:t>
            </a:r>
            <a:r>
              <a:rPr lang="en-US" sz="2000" dirty="0">
                <a:solidFill>
                  <a:srgbClr val="0E659B"/>
                </a:solidFill>
                <a:latin typeface="Segoe UI" panose="020B0502040204020203" pitchFamily="34" charset="0"/>
                <a:cs typeface="Segoe UI" panose="020B0502040204020203" pitchFamily="34" charset="0"/>
              </a:rPr>
              <a:t>…………………</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……………(10)</a:t>
            </a:r>
          </a:p>
          <a:p>
            <a:pPr>
              <a:defRPr/>
            </a:pPr>
            <a:r>
              <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CONCLUSION &amp; VALUE</a:t>
            </a:r>
            <a:r>
              <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rPr>
              <a:t>………………………………(11)</a:t>
            </a: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ru-RU"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kumimoji="0" lang="en-US" sz="20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marL="0" indent="0">
              <a:buNone/>
              <a:defRPr/>
            </a:pPr>
            <a:endParaRPr kumimoji="0" lang="en-US" sz="28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a:p>
            <a:pPr>
              <a:defRPr/>
            </a:pPr>
            <a:endParaRPr lang="en-US" dirty="0">
              <a:solidFill>
                <a:srgbClr val="0E659B"/>
              </a:solidFill>
              <a:latin typeface="Segoe UI" panose="020B0502040204020203" pitchFamily="34" charset="0"/>
              <a:cs typeface="Segoe UI" panose="020B0502040204020203" pitchFamily="34" charset="0"/>
            </a:endParaRPr>
          </a:p>
          <a:p>
            <a:pPr>
              <a:defRPr/>
            </a:pPr>
            <a:endParaRPr lang="en-US" dirty="0">
              <a:solidFill>
                <a:srgbClr val="0E659B"/>
              </a:solidFill>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OUTLINE</a:t>
            </a:r>
            <a:endParaRPr lang="ru-RU" b="1"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7118AF0D-0E47-4A14-9D3A-F7DDD9599071}"/>
              </a:ext>
            </a:extLst>
          </p:cNvPr>
          <p:cNvPicPr>
            <a:picLocks noChangeAspect="1"/>
          </p:cNvPicPr>
          <p:nvPr/>
        </p:nvPicPr>
        <p:blipFill>
          <a:blip r:embed="rId2"/>
          <a:stretch>
            <a:fillRect/>
          </a:stretch>
        </p:blipFill>
        <p:spPr>
          <a:xfrm>
            <a:off x="994658" y="2215055"/>
            <a:ext cx="3395135" cy="3382200"/>
          </a:xfrm>
          <a:prstGeom prst="rect">
            <a:avLst/>
          </a:prstGeom>
        </p:spPr>
      </p:pic>
    </p:spTree>
    <p:extLst>
      <p:ext uri="{BB962C8B-B14F-4D97-AF65-F5344CB8AC3E}">
        <p14:creationId xmlns:p14="http://schemas.microsoft.com/office/powerpoint/2010/main" val="246472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76541" y="2209800"/>
            <a:ext cx="6807549" cy="39928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70000"/>
              </a:lnSpc>
              <a:spcBef>
                <a:spcPts val="1000"/>
              </a:spcBef>
              <a:spcAft>
                <a:spcPts val="0"/>
              </a:spcAft>
              <a:buClrTx/>
              <a:buSzTx/>
              <a:buNone/>
              <a:tabLst/>
              <a:defRPr/>
            </a:pPr>
            <a:r>
              <a:rPr lang="en-US" sz="1600" dirty="0">
                <a:solidFill>
                  <a:srgbClr val="0E659B"/>
                </a:solidFill>
                <a:latin typeface="Segoe UI" panose="020B0502040204020203" pitchFamily="34" charset="0"/>
                <a:cs typeface="Segoe UI" panose="020B0502040204020203" pitchFamily="34" charset="0"/>
              </a:rPr>
              <a:t>This project aims to address the observed discrepancy between the guarantee provision and the target level of project portfolio execution. </a:t>
            </a:r>
            <a:endParaRPr lang="ru-RU" sz="1600" dirty="0">
              <a:solidFill>
                <a:srgbClr val="0E659B"/>
              </a:solidFill>
              <a:latin typeface="Segoe UI" panose="020B0502040204020203" pitchFamily="34" charset="0"/>
              <a:cs typeface="Segoe UI" panose="020B0502040204020203" pitchFamily="34" charset="0"/>
            </a:endParaRPr>
          </a:p>
          <a:p>
            <a:pPr marL="0" marR="0" lvl="0" indent="0" algn="just" defTabSz="914400" rtl="0" eaLnBrk="1" fontAlgn="auto" latinLnBrk="0" hangingPunct="1">
              <a:lnSpc>
                <a:spcPct val="170000"/>
              </a:lnSpc>
              <a:spcBef>
                <a:spcPts val="1000"/>
              </a:spcBef>
              <a:spcAft>
                <a:spcPts val="0"/>
              </a:spcAft>
              <a:buClrTx/>
              <a:buSzTx/>
              <a:buNone/>
              <a:tabLst/>
              <a:defRPr/>
            </a:pPr>
            <a:r>
              <a:rPr lang="en-US" sz="1600" dirty="0">
                <a:solidFill>
                  <a:srgbClr val="0E659B"/>
                </a:solidFill>
                <a:latin typeface="Segoe UI" panose="020B0502040204020203" pitchFamily="34" charset="0"/>
                <a:cs typeface="Segoe UI" panose="020B0502040204020203" pitchFamily="34" charset="0"/>
              </a:rPr>
              <a:t>Through an in-depth analysis of statistical data on guarantee provision from 2018 to 2020, the project seeks to investigate the current state of guarantee provision and propose effective strategies to improve performance indicators to meet the desired targets. </a:t>
            </a:r>
            <a:endParaRPr lang="ru-RU" sz="1600" dirty="0">
              <a:solidFill>
                <a:srgbClr val="0E659B"/>
              </a:solidFill>
              <a:latin typeface="Segoe UI" panose="020B0502040204020203" pitchFamily="34" charset="0"/>
              <a:cs typeface="Segoe UI" panose="020B0502040204020203" pitchFamily="34" charset="0"/>
            </a:endParaRPr>
          </a:p>
          <a:p>
            <a:pPr marL="0" marR="0" lvl="0" indent="0" algn="just" defTabSz="914400" rtl="0" eaLnBrk="1" fontAlgn="auto" latinLnBrk="0" hangingPunct="1">
              <a:lnSpc>
                <a:spcPct val="170000"/>
              </a:lnSpc>
              <a:spcBef>
                <a:spcPts val="1000"/>
              </a:spcBef>
              <a:spcAft>
                <a:spcPts val="0"/>
              </a:spcAft>
              <a:buClrTx/>
              <a:buSzTx/>
              <a:buNone/>
              <a:tabLst/>
              <a:defRPr/>
            </a:pPr>
            <a:r>
              <a:rPr lang="en-US" sz="1600" dirty="0">
                <a:solidFill>
                  <a:srgbClr val="0E659B"/>
                </a:solidFill>
                <a:latin typeface="Segoe UI" panose="020B0502040204020203" pitchFamily="34" charset="0"/>
                <a:cs typeface="Segoe UI" panose="020B0502040204020203" pitchFamily="34" charset="0"/>
              </a:rPr>
              <a:t>In 2021, the proposed changes was implemented, and the results and effectiveness of the implemented changes was thoroughly examined and evaluated.</a:t>
            </a:r>
            <a:endParaRPr kumimoji="0" lang="en-US" sz="1600" b="0" i="0" u="none" strike="noStrike" kern="1200" cap="none" spc="0" normalizeH="0" baseline="0" noProof="0" dirty="0">
              <a:ln>
                <a:noFill/>
              </a:ln>
              <a:solidFill>
                <a:srgbClr val="0E659B"/>
              </a:solidFill>
              <a:effectLst/>
              <a:uLnTx/>
              <a:uFillTx/>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EXECUTIVE SUMMARY</a:t>
            </a:r>
            <a:endParaRPr lang="ru-RU" b="1"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12A99832-226C-4653-90D5-DB8A828AA5AA}"/>
              </a:ext>
            </a:extLst>
          </p:cNvPr>
          <p:cNvPicPr>
            <a:picLocks noChangeAspect="1"/>
          </p:cNvPicPr>
          <p:nvPr/>
        </p:nvPicPr>
        <p:blipFill>
          <a:blip r:embed="rId2"/>
          <a:stretch>
            <a:fillRect/>
          </a:stretch>
        </p:blipFill>
        <p:spPr>
          <a:xfrm>
            <a:off x="994658" y="2209800"/>
            <a:ext cx="3395135" cy="3383280"/>
          </a:xfrm>
          <a:prstGeom prst="rect">
            <a:avLst/>
          </a:prstGeom>
        </p:spPr>
      </p:pic>
      <p:sp>
        <p:nvSpPr>
          <p:cNvPr id="9" name="TextBox 8">
            <a:extLst>
              <a:ext uri="{FF2B5EF4-FFF2-40B4-BE49-F238E27FC236}">
                <a16:creationId xmlns:a16="http://schemas.microsoft.com/office/drawing/2014/main" id="{1A4CDEC0-CCE5-4D3B-97AD-12580F0498D8}"/>
              </a:ext>
            </a:extLst>
          </p:cNvPr>
          <p:cNvSpPr txBox="1"/>
          <p:nvPr/>
        </p:nvSpPr>
        <p:spPr>
          <a:xfrm>
            <a:off x="983974" y="6439179"/>
            <a:ext cx="4338624" cy="276999"/>
          </a:xfrm>
          <a:prstGeom prst="rect">
            <a:avLst/>
          </a:prstGeom>
          <a:noFill/>
        </p:spPr>
        <p:txBody>
          <a:bodyPr wrap="none" rtlCol="0">
            <a:spAutoFit/>
          </a:bodyPr>
          <a:lstStyle/>
          <a:p>
            <a:r>
              <a:rPr lang="en-US" sz="1200" dirty="0">
                <a:solidFill>
                  <a:srgbClr val="0E659B"/>
                </a:solidFill>
                <a:latin typeface="Segoe UI" panose="020B0502040204020203" pitchFamily="34" charset="0"/>
                <a:cs typeface="Segoe UI" panose="020B0502040204020203" pitchFamily="34" charset="0"/>
              </a:rPr>
              <a:t>All project information can be found in </a:t>
            </a:r>
            <a:r>
              <a:rPr lang="en-US" sz="1200" dirty="0">
                <a:solidFill>
                  <a:srgbClr val="0E659B"/>
                </a:solidFill>
                <a:latin typeface="Segoe UI" panose="020B0502040204020203" pitchFamily="34" charset="0"/>
                <a:cs typeface="Segoe UI" panose="020B0502040204020203" pitchFamily="34" charset="0"/>
                <a:hlinkClick r:id="rId3"/>
              </a:rPr>
              <a:t>the GitHub repository</a:t>
            </a:r>
            <a:r>
              <a:rPr lang="en-US" sz="1200" dirty="0">
                <a:solidFill>
                  <a:srgbClr val="0E659B"/>
                </a:solidFill>
                <a:latin typeface="Segoe UI" panose="020B0502040204020203" pitchFamily="34" charset="0"/>
                <a:cs typeface="Segoe UI" panose="020B0502040204020203" pitchFamily="34" charset="0"/>
              </a:rPr>
              <a:t>.</a:t>
            </a:r>
            <a:endParaRPr lang="ru-RU" sz="1200" dirty="0">
              <a:solidFill>
                <a:srgbClr val="0E659B"/>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6562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p:sp>
        <p:nvSpPr>
          <p:cNvPr id="37" name="Subtitle 2">
            <a:extLst>
              <a:ext uri="{FF2B5EF4-FFF2-40B4-BE49-F238E27FC236}">
                <a16:creationId xmlns:a16="http://schemas.microsoft.com/office/drawing/2014/main" id="{E561CC4F-5DC8-4451-8929-AB06F53B5D52}"/>
              </a:ext>
            </a:extLst>
          </p:cNvPr>
          <p:cNvSpPr txBox="1">
            <a:spLocks/>
          </p:cNvSpPr>
          <p:nvPr/>
        </p:nvSpPr>
        <p:spPr>
          <a:xfrm>
            <a:off x="4389433" y="2209800"/>
            <a:ext cx="6807549" cy="411480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Collection: </a:t>
            </a:r>
            <a:r>
              <a:rPr lang="en-US" sz="5600" dirty="0">
                <a:solidFill>
                  <a:srgbClr val="0E659B"/>
                </a:solidFill>
                <a:latin typeface="Segoe UI" panose="020B0502040204020203" pitchFamily="34" charset="0"/>
                <a:cs typeface="Segoe UI" panose="020B0502040204020203" pitchFamily="34" charset="0"/>
              </a:rPr>
              <a:t>Data for the project is based on the data structure the author worked with at ASE Rosatom.</a:t>
            </a:r>
            <a:r>
              <a:rPr lang="ru-RU" sz="5600" dirty="0">
                <a:solidFill>
                  <a:srgbClr val="0E659B"/>
                </a:solidFill>
                <a:latin typeface="Segoe UI" panose="020B0502040204020203" pitchFamily="34" charset="0"/>
                <a:cs typeface="Segoe UI" panose="020B0502040204020203" pitchFamily="34" charset="0"/>
              </a:rPr>
              <a:t> </a:t>
            </a:r>
            <a:r>
              <a:rPr lang="en-US" sz="5600" dirty="0">
                <a:solidFill>
                  <a:srgbClr val="0E659B"/>
                </a:solidFill>
                <a:latin typeface="Segoe UI" panose="020B0502040204020203" pitchFamily="34" charset="0"/>
                <a:cs typeface="Segoe UI" panose="020B0502040204020203" pitchFamily="34" charset="0"/>
              </a:rPr>
              <a:t>The dataset was formed from data pertaining to 4 projects, 99 contractors, 5000 contracts, and 15000 guarantees. However, due to the non-disclosure agreement, all data was randomly generated using the Python library </a:t>
            </a:r>
            <a:r>
              <a:rPr lang="en-US" sz="5600" dirty="0" err="1">
                <a:solidFill>
                  <a:srgbClr val="0E659B"/>
                </a:solidFill>
                <a:latin typeface="Segoe UI" panose="020B0502040204020203" pitchFamily="34" charset="0"/>
                <a:cs typeface="Segoe UI" panose="020B0502040204020203" pitchFamily="34" charset="0"/>
              </a:rPr>
              <a:t>Numpy</a:t>
            </a:r>
            <a:r>
              <a:rPr lang="en-US" sz="5600" dirty="0">
                <a:solidFill>
                  <a:srgbClr val="0E659B"/>
                </a:solidFill>
                <a:latin typeface="Segoe UI" panose="020B0502040204020203" pitchFamily="34" charset="0"/>
                <a:cs typeface="Segoe UI" panose="020B0502040204020203" pitchFamily="34" charset="0"/>
              </a:rPr>
              <a:t>. For more detailed information, please refer to the </a:t>
            </a:r>
            <a:r>
              <a:rPr lang="en-US" sz="5600" dirty="0" err="1">
                <a:solidFill>
                  <a:srgbClr val="0E659B"/>
                </a:solidFill>
                <a:latin typeface="Segoe UI" panose="020B0502040204020203" pitchFamily="34" charset="0"/>
                <a:cs typeface="Segoe UI" panose="020B0502040204020203" pitchFamily="34" charset="0"/>
              </a:rPr>
              <a:t>Jupyter</a:t>
            </a:r>
            <a:r>
              <a:rPr lang="en-US" sz="5600" dirty="0">
                <a:solidFill>
                  <a:srgbClr val="0E659B"/>
                </a:solidFill>
                <a:latin typeface="Segoe UI" panose="020B0502040204020203" pitchFamily="34" charset="0"/>
                <a:cs typeface="Segoe UI" panose="020B0502040204020203" pitchFamily="34" charset="0"/>
              </a:rPr>
              <a:t> notebook provided at the </a:t>
            </a:r>
            <a:r>
              <a:rPr lang="en-US" sz="5600" dirty="0">
                <a:solidFill>
                  <a:srgbClr val="0E659B"/>
                </a:solidFill>
                <a:highlight>
                  <a:srgbClr val="FFFF00"/>
                </a:highlight>
                <a:latin typeface="Segoe UI" panose="020B0502040204020203" pitchFamily="34" charset="0"/>
                <a:cs typeface="Segoe UI" panose="020B0502040204020203" pitchFamily="34" charset="0"/>
              </a:rPr>
              <a:t>following link: ___. </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Wrangling: </a:t>
            </a:r>
            <a:r>
              <a:rPr lang="en-US" sz="5600" dirty="0">
                <a:solidFill>
                  <a:srgbClr val="0E659B"/>
                </a:solidFill>
                <a:latin typeface="Segoe UI" panose="020B0502040204020203" pitchFamily="34" charset="0"/>
                <a:cs typeface="Segoe UI" panose="020B0502040204020203" pitchFamily="34" charset="0"/>
              </a:rPr>
              <a:t>The data has been prepared for analysis, sorted, filtered, and additional necessary parameters have been created and computed.</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Data Visualization and Analysis: </a:t>
            </a:r>
            <a:r>
              <a:rPr lang="en-US" sz="5600" dirty="0">
                <a:solidFill>
                  <a:srgbClr val="0E659B"/>
                </a:solidFill>
                <a:latin typeface="Segoe UI" panose="020B0502040204020203" pitchFamily="34" charset="0"/>
                <a:cs typeface="Segoe UI" panose="020B0502040204020203" pitchFamily="34" charset="0"/>
              </a:rPr>
              <a:t>The data has been analyzed for project purposes using grouping, calculating means, medians, modes, creating pivot tables and</a:t>
            </a:r>
            <a:r>
              <a:rPr lang="ru-RU" sz="5600" dirty="0">
                <a:solidFill>
                  <a:srgbClr val="0E659B"/>
                </a:solidFill>
                <a:latin typeface="Segoe UI" panose="020B0502040204020203" pitchFamily="34" charset="0"/>
                <a:cs typeface="Segoe UI" panose="020B0502040204020203" pitchFamily="34" charset="0"/>
              </a:rPr>
              <a:t> </a:t>
            </a:r>
            <a:r>
              <a:rPr lang="en-US" sz="5600" dirty="0">
                <a:solidFill>
                  <a:srgbClr val="0E659B"/>
                </a:solidFill>
                <a:latin typeface="Segoe UI" panose="020B0502040204020203" pitchFamily="34" charset="0"/>
                <a:cs typeface="Segoe UI" panose="020B0502040204020203" pitchFamily="34" charset="0"/>
              </a:rPr>
              <a:t>pivot charts. </a:t>
            </a:r>
          </a:p>
          <a:p>
            <a:pPr algn="just">
              <a:lnSpc>
                <a:spcPct val="120000"/>
              </a:lnSpc>
              <a:spcBef>
                <a:spcPts val="600"/>
              </a:spcBef>
            </a:pPr>
            <a:r>
              <a:rPr lang="en-US" sz="5600" b="1" dirty="0">
                <a:solidFill>
                  <a:srgbClr val="0E659B"/>
                </a:solidFill>
                <a:latin typeface="Segoe UI" panose="020B0502040204020203" pitchFamily="34" charset="0"/>
                <a:cs typeface="Segoe UI" panose="020B0502040204020203" pitchFamily="34" charset="0"/>
              </a:rPr>
              <a:t>Building Dashboard: </a:t>
            </a:r>
            <a:r>
              <a:rPr lang="en-US" sz="5600" dirty="0">
                <a:solidFill>
                  <a:srgbClr val="0E659B"/>
                </a:solidFill>
                <a:latin typeface="Segoe UI" panose="020B0502040204020203" pitchFamily="34" charset="0"/>
                <a:cs typeface="Segoe UI" panose="020B0502040204020203" pitchFamily="34" charset="0"/>
              </a:rPr>
              <a:t>Dashboard was created to ensure regular monitoring of the project portfolio execution. </a:t>
            </a:r>
          </a:p>
          <a:p>
            <a:pPr marL="0" indent="0" algn="just">
              <a:lnSpc>
                <a:spcPct val="120000"/>
              </a:lnSpc>
              <a:spcBef>
                <a:spcPts val="600"/>
              </a:spcBef>
              <a:buNone/>
            </a:pPr>
            <a:endParaRPr lang="en-US" sz="5600" b="1" dirty="0">
              <a:solidFill>
                <a:srgbClr val="0E659B"/>
              </a:solidFill>
              <a:latin typeface="Segoe UI" panose="020B0502040204020203" pitchFamily="34" charset="0"/>
              <a:cs typeface="Segoe UI" panose="020B0502040204020203" pitchFamily="34" charset="0"/>
            </a:endParaRPr>
          </a:p>
          <a:p>
            <a:pPr marL="225425" indent="0" algn="just">
              <a:lnSpc>
                <a:spcPct val="120000"/>
              </a:lnSpc>
              <a:spcBef>
                <a:spcPts val="600"/>
              </a:spcBef>
              <a:buNone/>
            </a:pPr>
            <a:r>
              <a:rPr lang="en-US" sz="5600" b="1" dirty="0">
                <a:solidFill>
                  <a:srgbClr val="0E659B"/>
                </a:solidFill>
                <a:latin typeface="Segoe UI" panose="020B0502040204020203" pitchFamily="34" charset="0"/>
                <a:cs typeface="Segoe UI" panose="020B0502040204020203" pitchFamily="34" charset="0"/>
              </a:rPr>
              <a:t>Tools: </a:t>
            </a:r>
            <a:r>
              <a:rPr lang="en-US" sz="5600" dirty="0">
                <a:solidFill>
                  <a:srgbClr val="0E659B"/>
                </a:solidFill>
                <a:latin typeface="Segoe UI" panose="020B0502040204020203" pitchFamily="34" charset="0"/>
                <a:cs typeface="Segoe UI" panose="020B0502040204020203" pitchFamily="34" charset="0"/>
              </a:rPr>
              <a:t>Excel: pivot tables, pivot charts, charts, Excel Formula Syntax. Power BI: charts, buttons, slicers, sliders, bookmarks, measures, DAX. </a:t>
            </a:r>
            <a:r>
              <a:rPr lang="en-US" sz="5400" dirty="0">
                <a:solidFill>
                  <a:srgbClr val="0E659B"/>
                </a:solidFill>
                <a:latin typeface="Segoe UI" panose="020B0502040204020203" pitchFamily="34" charset="0"/>
                <a:cs typeface="Segoe UI" panose="020B0502040204020203" pitchFamily="34" charset="0"/>
              </a:rPr>
              <a:t>Jupiter Notebook.</a:t>
            </a:r>
            <a:r>
              <a:rPr lang="ru-RU" sz="5400" dirty="0">
                <a:solidFill>
                  <a:srgbClr val="0E659B"/>
                </a:solidFill>
                <a:latin typeface="Segoe UI" panose="020B0502040204020203" pitchFamily="34" charset="0"/>
                <a:cs typeface="Segoe UI" panose="020B0502040204020203" pitchFamily="34" charset="0"/>
              </a:rPr>
              <a:t> </a:t>
            </a:r>
            <a:r>
              <a:rPr lang="en-US" sz="5400" dirty="0">
                <a:solidFill>
                  <a:srgbClr val="0E659B"/>
                </a:solidFill>
                <a:latin typeface="Segoe UI" panose="020B0502040204020203" pitchFamily="34" charset="0"/>
                <a:cs typeface="Segoe UI" panose="020B0502040204020203" pitchFamily="34" charset="0"/>
              </a:rPr>
              <a:t>Python: Pandas, </a:t>
            </a:r>
            <a:r>
              <a:rPr lang="en-US" sz="5400" dirty="0" err="1">
                <a:solidFill>
                  <a:srgbClr val="0E659B"/>
                </a:solidFill>
                <a:latin typeface="Segoe UI" panose="020B0502040204020203" pitchFamily="34" charset="0"/>
                <a:cs typeface="Segoe UI" panose="020B0502040204020203" pitchFamily="34" charset="0"/>
              </a:rPr>
              <a:t>Numpy</a:t>
            </a:r>
            <a:r>
              <a:rPr lang="en-US" sz="5400" dirty="0">
                <a:solidFill>
                  <a:srgbClr val="0E659B"/>
                </a:solidFill>
                <a:latin typeface="Segoe UI" panose="020B0502040204020203" pitchFamily="34" charset="0"/>
                <a:cs typeface="Segoe UI" panose="020B0502040204020203" pitchFamily="34" charset="0"/>
              </a:rPr>
              <a:t>. </a:t>
            </a:r>
            <a:endParaRPr lang="ru-RU" sz="5200" dirty="0">
              <a:solidFill>
                <a:srgbClr val="0E659B"/>
              </a:solidFill>
              <a:latin typeface="Segoe UI" panose="020B0502040204020203" pitchFamily="34" charset="0"/>
              <a:cs typeface="Segoe UI" panose="020B0502040204020203" pitchFamily="34" charset="0"/>
            </a:endParaRPr>
          </a:p>
        </p:txBody>
      </p:sp>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METHODOLOGY</a:t>
            </a:r>
            <a:endParaRPr lang="ru-RU" sz="20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32CEE65B-9A09-45A1-BB55-5B68DDDD4E1E}"/>
              </a:ext>
            </a:extLst>
          </p:cNvPr>
          <p:cNvPicPr>
            <a:picLocks noChangeAspect="1"/>
          </p:cNvPicPr>
          <p:nvPr/>
        </p:nvPicPr>
        <p:blipFill>
          <a:blip r:embed="rId2"/>
          <a:stretch>
            <a:fillRect/>
          </a:stretch>
        </p:blipFill>
        <p:spPr>
          <a:xfrm>
            <a:off x="994299" y="2209800"/>
            <a:ext cx="3395134" cy="3383273"/>
          </a:xfrm>
          <a:prstGeom prst="rect">
            <a:avLst/>
          </a:prstGeom>
        </p:spPr>
      </p:pic>
    </p:spTree>
    <p:extLst>
      <p:ext uri="{BB962C8B-B14F-4D97-AF65-F5344CB8AC3E}">
        <p14:creationId xmlns:p14="http://schemas.microsoft.com/office/powerpoint/2010/main" val="311505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4"/>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4"/>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RESULTS</a:t>
            </a:r>
            <a:endParaRPr lang="ru-RU" sz="2000" b="1" dirty="0">
              <a:latin typeface="Segoe UI" panose="020B0502040204020203" pitchFamily="34" charset="0"/>
              <a:cs typeface="Segoe UI" panose="020B0502040204020203" pitchFamily="34" charset="0"/>
            </a:endParaRPr>
          </a:p>
        </p:txBody>
      </p:sp>
      <p:sp>
        <p:nvSpPr>
          <p:cNvPr id="14" name="Title 45">
            <a:extLst>
              <a:ext uri="{FF2B5EF4-FFF2-40B4-BE49-F238E27FC236}">
                <a16:creationId xmlns:a16="http://schemas.microsoft.com/office/drawing/2014/main" id="{CA3E8172-674F-4AC5-90D9-3A5C7B87B245}"/>
              </a:ext>
            </a:extLst>
          </p:cNvPr>
          <p:cNvSpPr txBox="1">
            <a:spLocks/>
          </p:cNvSpPr>
          <p:nvPr/>
        </p:nvSpPr>
        <p:spPr>
          <a:xfrm rot="10800000" flipV="1">
            <a:off x="1295400" y="2192594"/>
            <a:ext cx="4343400" cy="4117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defRPr/>
            </a:pPr>
            <a:r>
              <a:rPr lang="en-US" sz="1400" dirty="0">
                <a:solidFill>
                  <a:srgbClr val="0E659B"/>
                </a:solidFill>
                <a:latin typeface="Segoe UI" panose="020B0502040204020203" pitchFamily="34" charset="0"/>
                <a:ea typeface="+mn-ea"/>
                <a:cs typeface="Segoe UI" panose="020B0502040204020203" pitchFamily="34" charset="0"/>
              </a:rPr>
              <a:t>During the statistical analysis of the project portfolio data, it was revealed that when the responsibility for non-provision of guarantees is established in the form of a forfeit of 0.05% per day, the percentage of overdue guarantees significantly decreases and remains at a level of 15%. This specific form of responsibility was implemented in all contracts starting from 2021. As a result, </a:t>
            </a:r>
            <a:r>
              <a:rPr lang="en-US" sz="1400" b="1" u="sng" dirty="0">
                <a:solidFill>
                  <a:srgbClr val="0E659B"/>
                </a:solidFill>
                <a:latin typeface="Segoe UI" panose="020B0502040204020203" pitchFamily="34" charset="0"/>
                <a:ea typeface="+mn-ea"/>
                <a:cs typeface="Segoe UI" panose="020B0502040204020203" pitchFamily="34" charset="0"/>
              </a:rPr>
              <a:t>the percentage of overdue guarantees for project execution has decreased</a:t>
            </a:r>
            <a:r>
              <a:rPr lang="ru-RU" sz="1400" b="1" u="sng" dirty="0">
                <a:solidFill>
                  <a:srgbClr val="0E659B"/>
                </a:solidFill>
                <a:latin typeface="Segoe UI" panose="020B0502040204020203" pitchFamily="34" charset="0"/>
                <a:ea typeface="+mn-ea"/>
                <a:cs typeface="Segoe UI" panose="020B0502040204020203" pitchFamily="34" charset="0"/>
              </a:rPr>
              <a:t> </a:t>
            </a:r>
            <a:r>
              <a:rPr lang="en-US" sz="1400" b="1" u="sng" dirty="0">
                <a:solidFill>
                  <a:srgbClr val="0E659B"/>
                </a:solidFill>
                <a:latin typeface="Segoe UI" panose="020B0502040204020203" pitchFamily="34" charset="0"/>
                <a:ea typeface="+mn-ea"/>
                <a:cs typeface="Segoe UI" panose="020B0502040204020203" pitchFamily="34" charset="0"/>
              </a:rPr>
              <a:t>by 9</a:t>
            </a:r>
            <a:r>
              <a:rPr lang="ru-RU" sz="1400" b="1" u="sng" dirty="0">
                <a:solidFill>
                  <a:srgbClr val="0E659B"/>
                </a:solidFill>
                <a:latin typeface="Segoe UI" panose="020B0502040204020203" pitchFamily="34" charset="0"/>
                <a:ea typeface="+mn-ea"/>
                <a:cs typeface="Segoe UI" panose="020B0502040204020203" pitchFamily="34" charset="0"/>
              </a:rPr>
              <a:t> </a:t>
            </a:r>
            <a:r>
              <a:rPr lang="en-US" sz="1400" b="1" u="sng" dirty="0">
                <a:solidFill>
                  <a:srgbClr val="0E659B"/>
                </a:solidFill>
                <a:latin typeface="Segoe UI" panose="020B0502040204020203" pitchFamily="34" charset="0"/>
                <a:ea typeface="+mn-ea"/>
                <a:cs typeface="Segoe UI" panose="020B0502040204020203" pitchFamily="34" charset="0"/>
              </a:rPr>
              <a:t>precents</a:t>
            </a:r>
            <a:r>
              <a:rPr lang="en-US" sz="1400" dirty="0">
                <a:solidFill>
                  <a:srgbClr val="0E659B"/>
                </a:solidFill>
                <a:latin typeface="Segoe UI" panose="020B0502040204020203" pitchFamily="34" charset="0"/>
                <a:ea typeface="+mn-ea"/>
                <a:cs typeface="Segoe UI" panose="020B0502040204020203" pitchFamily="34" charset="0"/>
              </a:rPr>
              <a:t>,</a:t>
            </a:r>
            <a:r>
              <a:rPr lang="ru-RU" sz="1400" dirty="0">
                <a:solidFill>
                  <a:srgbClr val="0E659B"/>
                </a:solidFill>
                <a:latin typeface="Segoe UI" panose="020B0502040204020203" pitchFamily="34" charset="0"/>
                <a:ea typeface="+mn-ea"/>
                <a:cs typeface="Segoe UI" panose="020B0502040204020203" pitchFamily="34" charset="0"/>
              </a:rPr>
              <a:t> </a:t>
            </a:r>
            <a:r>
              <a:rPr lang="en-US" sz="1400" dirty="0">
                <a:solidFill>
                  <a:srgbClr val="0E659B"/>
                </a:solidFill>
                <a:latin typeface="Segoe UI" panose="020B0502040204020203" pitchFamily="34" charset="0"/>
                <a:ea typeface="+mn-ea"/>
                <a:cs typeface="Segoe UI" panose="020B0502040204020203" pitchFamily="34" charset="0"/>
              </a:rPr>
              <a:t>from 26% to 17%, aligning with the target indicator.</a:t>
            </a:r>
            <a:endParaRPr lang="ru-RU" sz="1400" dirty="0">
              <a:solidFill>
                <a:srgbClr val="0E659B"/>
              </a:solidFill>
              <a:latin typeface="Segoe UI" panose="020B0502040204020203" pitchFamily="34" charset="0"/>
              <a:ea typeface="+mn-ea"/>
              <a:cs typeface="Segoe UI" panose="020B0502040204020203" pitchFamily="34" charset="0"/>
            </a:endParaRPr>
          </a:p>
          <a:p>
            <a:pPr algn="just">
              <a:lnSpc>
                <a:spcPct val="150000"/>
              </a:lnSpc>
              <a:defRPr/>
            </a:pPr>
            <a:endParaRPr lang="ru-RU" sz="1400" dirty="0">
              <a:solidFill>
                <a:srgbClr val="0E659B"/>
              </a:solidFill>
              <a:latin typeface="Segoe UI" panose="020B0502040204020203" pitchFamily="34" charset="0"/>
              <a:ea typeface="+mn-ea"/>
              <a:cs typeface="Segoe UI" panose="020B0502040204020203" pitchFamily="34" charset="0"/>
            </a:endParaRPr>
          </a:p>
          <a:p>
            <a:pPr algn="just">
              <a:lnSpc>
                <a:spcPct val="150000"/>
              </a:lnSpc>
              <a:defRPr/>
            </a:pPr>
            <a:endParaRPr lang="ru-RU" sz="1400" dirty="0">
              <a:solidFill>
                <a:srgbClr val="0E659B"/>
              </a:solidFill>
              <a:latin typeface="Segoe UI" panose="020B0502040204020203" pitchFamily="34" charset="0"/>
              <a:ea typeface="+mn-ea"/>
              <a:cs typeface="Segoe UI" panose="020B0502040204020203" pitchFamily="34" charset="0"/>
            </a:endParaRPr>
          </a:p>
        </p:txBody>
      </p:sp>
      <p:pic>
        <p:nvPicPr>
          <p:cNvPr id="2" name="Picture 1">
            <a:extLst>
              <a:ext uri="{FF2B5EF4-FFF2-40B4-BE49-F238E27FC236}">
                <a16:creationId xmlns:a16="http://schemas.microsoft.com/office/drawing/2014/main" id="{0DF70630-CACA-4D24-A65E-FCC5A878CE47}"/>
              </a:ext>
            </a:extLst>
          </p:cNvPr>
          <p:cNvPicPr>
            <a:picLocks noChangeAspect="1"/>
          </p:cNvPicPr>
          <p:nvPr/>
        </p:nvPicPr>
        <p:blipFill>
          <a:blip r:embed="rId7"/>
          <a:stretch>
            <a:fillRect/>
          </a:stretch>
        </p:blipFill>
        <p:spPr>
          <a:xfrm>
            <a:off x="6025447" y="2209800"/>
            <a:ext cx="5175953" cy="4109060"/>
          </a:xfrm>
          <a:prstGeom prst="rect">
            <a:avLst/>
          </a:prstGeom>
        </p:spPr>
      </p:pic>
    </p:spTree>
    <p:extLst>
      <p:ext uri="{BB962C8B-B14F-4D97-AF65-F5344CB8AC3E}">
        <p14:creationId xmlns:p14="http://schemas.microsoft.com/office/powerpoint/2010/main" val="147453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lang="en-US" sz="4000" b="1" dirty="0">
                <a:solidFill>
                  <a:srgbClr val="0E659B"/>
                </a:solidFill>
                <a:latin typeface="Segoe UI" panose="020B0502040204020203" pitchFamily="34" charset="0"/>
                <a:ea typeface="+mn-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3" name="Title 45">
            <a:extLst>
              <a:ext uri="{FF2B5EF4-FFF2-40B4-BE49-F238E27FC236}">
                <a16:creationId xmlns:a16="http://schemas.microsoft.com/office/drawing/2014/main" id="{A0799A71-6E46-4341-8BD7-7FEB04D9ECE3}"/>
              </a:ext>
            </a:extLst>
          </p:cNvPr>
          <p:cNvSpPr txBox="1">
            <a:spLocks/>
          </p:cNvSpPr>
          <p:nvPr/>
        </p:nvSpPr>
        <p:spPr>
          <a:xfrm rot="10800000" flipV="1">
            <a:off x="988142" y="1603480"/>
            <a:ext cx="10212898" cy="60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It was identified that the main issue lies in the Contract Execution guarantee. </a:t>
            </a:r>
            <a:endParaRPr lang="ru-RU" sz="1800" dirty="0">
              <a:solidFill>
                <a:srgbClr val="0E659B"/>
              </a:solidFill>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2F15A3A2-EA14-4286-A073-A8A3120FDAB7}"/>
              </a:ext>
            </a:extLst>
          </p:cNvPr>
          <p:cNvPicPr>
            <a:picLocks noChangeAspect="1"/>
          </p:cNvPicPr>
          <p:nvPr/>
        </p:nvPicPr>
        <p:blipFill>
          <a:blip r:embed="rId6"/>
          <a:stretch>
            <a:fillRect/>
          </a:stretch>
        </p:blipFill>
        <p:spPr>
          <a:xfrm>
            <a:off x="990600" y="2209800"/>
            <a:ext cx="3505504" cy="4109060"/>
          </a:xfrm>
          <a:prstGeom prst="rect">
            <a:avLst/>
          </a:prstGeom>
        </p:spPr>
      </p:pic>
      <p:pic>
        <p:nvPicPr>
          <p:cNvPr id="3" name="Picture 2">
            <a:extLst>
              <a:ext uri="{FF2B5EF4-FFF2-40B4-BE49-F238E27FC236}">
                <a16:creationId xmlns:a16="http://schemas.microsoft.com/office/drawing/2014/main" id="{CBCDD175-4612-4A47-9340-58FE3BA8245D}"/>
              </a:ext>
            </a:extLst>
          </p:cNvPr>
          <p:cNvPicPr>
            <a:picLocks noChangeAspect="1"/>
          </p:cNvPicPr>
          <p:nvPr/>
        </p:nvPicPr>
        <p:blipFill>
          <a:blip r:embed="rId7"/>
          <a:stretch>
            <a:fillRect/>
          </a:stretch>
        </p:blipFill>
        <p:spPr>
          <a:xfrm>
            <a:off x="4482281" y="2213087"/>
            <a:ext cx="3505504" cy="4115157"/>
          </a:xfrm>
          <a:prstGeom prst="rect">
            <a:avLst/>
          </a:prstGeom>
        </p:spPr>
      </p:pic>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40A3F50C-D9DA-4A99-AA66-5BCCB8DCF412}"/>
                  </a:ext>
                </a:extLst>
              </p:cNvPr>
              <p:cNvGraphicFramePr/>
              <p:nvPr>
                <p:extLst>
                  <p:ext uri="{D42A27DB-BD31-4B8C-83A1-F6EECF244321}">
                    <p14:modId xmlns:p14="http://schemas.microsoft.com/office/powerpoint/2010/main" val="2958501442"/>
                  </p:ext>
                </p:extLst>
              </p:nvPr>
            </p:nvGraphicFramePr>
            <p:xfrm>
              <a:off x="7987785" y="2213444"/>
              <a:ext cx="3229897" cy="4114800"/>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5" name="Chart 14">
                <a:extLst>
                  <a:ext uri="{FF2B5EF4-FFF2-40B4-BE49-F238E27FC236}">
                    <a16:creationId xmlns:a16="http://schemas.microsoft.com/office/drawing/2014/main" id="{40A3F50C-D9DA-4A99-AA66-5BCCB8DCF412}"/>
                  </a:ext>
                </a:extLst>
              </p:cNvPr>
              <p:cNvPicPr>
                <a:picLocks noGrp="1" noRot="1" noChangeAspect="1" noMove="1" noResize="1" noEditPoints="1" noAdjustHandles="1" noChangeArrowheads="1" noChangeShapeType="1"/>
              </p:cNvPicPr>
              <p:nvPr/>
            </p:nvPicPr>
            <p:blipFill>
              <a:blip r:embed="rId9"/>
              <a:stretch>
                <a:fillRect/>
              </a:stretch>
            </p:blipFill>
            <p:spPr>
              <a:xfrm>
                <a:off x="7987785" y="2213444"/>
                <a:ext cx="3229897" cy="4114800"/>
              </a:xfrm>
              <a:prstGeom prst="rect">
                <a:avLst/>
              </a:prstGeom>
            </p:spPr>
          </p:pic>
        </mc:Fallback>
      </mc:AlternateContent>
    </p:spTree>
    <p:extLst>
      <p:ext uri="{BB962C8B-B14F-4D97-AF65-F5344CB8AC3E}">
        <p14:creationId xmlns:p14="http://schemas.microsoft.com/office/powerpoint/2010/main" val="285941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E427FF1B-7082-4773-971E-99CBCFEAB0A6}"/>
              </a:ext>
            </a:extLst>
          </p:cNvPr>
          <p:cNvSpPr txBox="1">
            <a:spLocks/>
          </p:cNvSpPr>
          <p:nvPr/>
        </p:nvSpPr>
        <p:spPr>
          <a:xfrm rot="10800000" flipV="1">
            <a:off x="988142" y="1600192"/>
            <a:ext cx="10212898" cy="914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It has been determined that when the responsibility for non-provision of guarantees is established in the form of forfeit rather than fines, the percentage of overdue guarantees is nearly halved, with 18% compared to 34%.</a:t>
            </a:r>
            <a:endParaRPr lang="ru-RU"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6F94DBF7-D2B0-4AC7-9A1C-B47E59EADFCD}"/>
              </a:ext>
            </a:extLst>
          </p:cNvPr>
          <p:cNvPicPr>
            <a:picLocks noChangeAspect="1"/>
          </p:cNvPicPr>
          <p:nvPr/>
        </p:nvPicPr>
        <p:blipFill>
          <a:blip r:embed="rId6"/>
          <a:stretch>
            <a:fillRect/>
          </a:stretch>
        </p:blipFill>
        <p:spPr>
          <a:xfrm>
            <a:off x="997893" y="2520366"/>
            <a:ext cx="10193395" cy="3804234"/>
          </a:xfrm>
          <a:prstGeom prst="rect">
            <a:avLst/>
          </a:prstGeom>
        </p:spPr>
      </p:pic>
    </p:spTree>
    <p:extLst>
      <p:ext uri="{BB962C8B-B14F-4D97-AF65-F5344CB8AC3E}">
        <p14:creationId xmlns:p14="http://schemas.microsoft.com/office/powerpoint/2010/main" val="97027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E427FF1B-7082-4773-971E-99CBCFEAB0A6}"/>
              </a:ext>
            </a:extLst>
          </p:cNvPr>
          <p:cNvSpPr txBox="1">
            <a:spLocks/>
          </p:cNvSpPr>
          <p:nvPr/>
        </p:nvSpPr>
        <p:spPr>
          <a:xfrm rot="10800000" flipV="1">
            <a:off x="988142" y="1600192"/>
            <a:ext cx="10212898" cy="914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The most effective forfeit rate is found to be 0.05% </a:t>
            </a:r>
            <a:r>
              <a:rPr lang="ru-RU" sz="1800" dirty="0">
                <a:solidFill>
                  <a:srgbClr val="0E659B"/>
                </a:solidFill>
                <a:latin typeface="Segoe UI" panose="020B0502040204020203" pitchFamily="34" charset="0"/>
                <a:ea typeface="+mn-ea"/>
                <a:cs typeface="Segoe UI" panose="020B0502040204020203" pitchFamily="34" charset="0"/>
              </a:rPr>
              <a:t>(</a:t>
            </a:r>
            <a:r>
              <a:rPr lang="en-US" sz="1800" dirty="0">
                <a:solidFill>
                  <a:srgbClr val="0E659B"/>
                </a:solidFill>
                <a:latin typeface="Segoe UI" panose="020B0502040204020203" pitchFamily="34" charset="0"/>
                <a:ea typeface="+mn-ea"/>
                <a:cs typeface="Segoe UI" panose="020B0502040204020203" pitchFamily="34" charset="0"/>
              </a:rPr>
              <a:t>per day</a:t>
            </a:r>
            <a:r>
              <a:rPr lang="ru-RU" sz="1800" dirty="0">
                <a:solidFill>
                  <a:srgbClr val="0E659B"/>
                </a:solidFill>
                <a:latin typeface="Segoe UI" panose="020B0502040204020203" pitchFamily="34" charset="0"/>
                <a:ea typeface="+mn-ea"/>
                <a:cs typeface="Segoe UI" panose="020B0502040204020203" pitchFamily="34" charset="0"/>
              </a:rPr>
              <a:t>)</a:t>
            </a:r>
            <a:r>
              <a:rPr lang="en-US" sz="1800" dirty="0">
                <a:solidFill>
                  <a:srgbClr val="0E659B"/>
                </a:solidFill>
                <a:latin typeface="Segoe UI" panose="020B0502040204020203" pitchFamily="34" charset="0"/>
                <a:ea typeface="+mn-ea"/>
                <a:cs typeface="Segoe UI" panose="020B0502040204020203" pitchFamily="34" charset="0"/>
              </a:rPr>
              <a:t>, considering the percentage of overdue guarantees at 15%</a:t>
            </a:r>
            <a:r>
              <a:rPr lang="ru-RU" sz="1800" dirty="0">
                <a:solidFill>
                  <a:srgbClr val="0E659B"/>
                </a:solidFill>
                <a:latin typeface="Segoe UI" panose="020B0502040204020203" pitchFamily="34" charset="0"/>
                <a:ea typeface="+mn-ea"/>
                <a:cs typeface="Segoe UI" panose="020B0502040204020203" pitchFamily="34" charset="0"/>
              </a:rPr>
              <a:t>. </a:t>
            </a:r>
            <a:r>
              <a:rPr lang="en-US" sz="1800" dirty="0">
                <a:solidFill>
                  <a:srgbClr val="0E659B"/>
                </a:solidFill>
                <a:latin typeface="Segoe UI" panose="020B0502040204020203" pitchFamily="34" charset="0"/>
                <a:ea typeface="+mn-ea"/>
                <a:cs typeface="Segoe UI" panose="020B0502040204020203" pitchFamily="34" charset="0"/>
              </a:rPr>
              <a:t>Further increasing it to 0.06% does not significantly impact the outcomes.</a:t>
            </a:r>
            <a:endParaRPr lang="ru-RU"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B17D846E-5E57-4E4C-BFB0-38FDD4A37E0A}"/>
              </a:ext>
            </a:extLst>
          </p:cNvPr>
          <p:cNvPicPr>
            <a:picLocks noChangeAspect="1"/>
          </p:cNvPicPr>
          <p:nvPr/>
        </p:nvPicPr>
        <p:blipFill>
          <a:blip r:embed="rId6"/>
          <a:stretch>
            <a:fillRect/>
          </a:stretch>
        </p:blipFill>
        <p:spPr>
          <a:xfrm>
            <a:off x="995811" y="2514588"/>
            <a:ext cx="10205589" cy="3810330"/>
          </a:xfrm>
          <a:prstGeom prst="rect">
            <a:avLst/>
          </a:prstGeom>
        </p:spPr>
      </p:pic>
    </p:spTree>
    <p:extLst>
      <p:ext uri="{BB962C8B-B14F-4D97-AF65-F5344CB8AC3E}">
        <p14:creationId xmlns:p14="http://schemas.microsoft.com/office/powerpoint/2010/main" val="252078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9E2BF2E-C6A9-4843-976E-0D41EBC0CCC5}"/>
              </a:ext>
            </a:extLst>
          </p:cNvPr>
          <p:cNvCxnSpPr>
            <a:cxnSpLocks/>
          </p:cNvCxnSpPr>
          <p:nvPr/>
        </p:nvCxnSpPr>
        <p:spPr>
          <a:xfrm>
            <a:off x="838200" y="1600200"/>
            <a:ext cx="10515600" cy="0"/>
          </a:xfrm>
          <a:prstGeom prst="line">
            <a:avLst/>
          </a:prstGeom>
          <a:ln>
            <a:solidFill>
              <a:srgbClr val="0E659B"/>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9AC559C-C215-4676-A45B-E0EEA8A98127}"/>
                  </a:ext>
                </a:extLst>
              </p14:cNvPr>
              <p14:cNvContentPartPr/>
              <p14:nvPr/>
            </p14:nvContentPartPr>
            <p14:xfrm>
              <a:off x="7131960" y="2462616"/>
              <a:ext cx="360" cy="360"/>
            </p14:xfrm>
          </p:contentPart>
        </mc:Choice>
        <mc:Fallback xmlns="">
          <p:pic>
            <p:nvPicPr>
              <p:cNvPr id="38" name="Ink 37">
                <a:extLst>
                  <a:ext uri="{FF2B5EF4-FFF2-40B4-BE49-F238E27FC236}">
                    <a16:creationId xmlns:a16="http://schemas.microsoft.com/office/drawing/2014/main" id="{E9AC559C-C215-4676-A45B-E0EEA8A98127}"/>
                  </a:ext>
                </a:extLst>
              </p:cNvPr>
              <p:cNvPicPr/>
              <p:nvPr/>
            </p:nvPicPr>
            <p:blipFill>
              <a:blip r:embed="rId3"/>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1C7D4803-17C5-4B2F-B7D4-E6094013BAE6}"/>
                  </a:ext>
                </a:extLst>
              </p14:cNvPr>
              <p14:cNvContentPartPr/>
              <p14:nvPr/>
            </p14:nvContentPartPr>
            <p14:xfrm>
              <a:off x="7131600" y="2462616"/>
              <a:ext cx="360" cy="360"/>
            </p14:xfrm>
          </p:contentPart>
        </mc:Choice>
        <mc:Fallback xmlns="">
          <p:pic>
            <p:nvPicPr>
              <p:cNvPr id="39" name="Ink 38">
                <a:extLst>
                  <a:ext uri="{FF2B5EF4-FFF2-40B4-BE49-F238E27FC236}">
                    <a16:creationId xmlns:a16="http://schemas.microsoft.com/office/drawing/2014/main" id="{1C7D4803-17C5-4B2F-B7D4-E6094013BAE6}"/>
                  </a:ext>
                </a:extLst>
              </p:cNvPr>
              <p:cNvPicPr/>
              <p:nvPr/>
            </p:nvPicPr>
            <p:blipFill>
              <a:blip r:embed="rId3"/>
              <a:stretch>
                <a:fillRect/>
              </a:stretch>
            </p:blipFill>
            <p:spPr>
              <a:xfrm>
                <a:off x="704160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F2B9EDD9-8AFE-4BF7-8EA8-C72B4A3D6896}"/>
                  </a:ext>
                </a:extLst>
              </p14:cNvPr>
              <p14:cNvContentPartPr/>
              <p14:nvPr/>
            </p14:nvContentPartPr>
            <p14:xfrm>
              <a:off x="6644160" y="4559256"/>
              <a:ext cx="360" cy="360"/>
            </p14:xfrm>
          </p:contentPart>
        </mc:Choice>
        <mc:Fallback xmlns="">
          <p:pic>
            <p:nvPicPr>
              <p:cNvPr id="40" name="Ink 39">
                <a:extLst>
                  <a:ext uri="{FF2B5EF4-FFF2-40B4-BE49-F238E27FC236}">
                    <a16:creationId xmlns:a16="http://schemas.microsoft.com/office/drawing/2014/main" id="{F2B9EDD9-8AFE-4BF7-8EA8-C72B4A3D6896}"/>
                  </a:ext>
                </a:extLst>
              </p:cNvPr>
              <p:cNvPicPr/>
              <p:nvPr/>
            </p:nvPicPr>
            <p:blipFill>
              <a:blip r:embed="rId3"/>
              <a:stretch>
                <a:fillRect/>
              </a:stretch>
            </p:blipFill>
            <p:spPr>
              <a:xfrm>
                <a:off x="6554160" y="4379256"/>
                <a:ext cx="180000" cy="360000"/>
              </a:xfrm>
              <a:prstGeom prst="rect">
                <a:avLst/>
              </a:prstGeom>
            </p:spPr>
          </p:pic>
        </mc:Fallback>
      </mc:AlternateContent>
      <p:sp>
        <p:nvSpPr>
          <p:cNvPr id="46" name="Title 45">
            <a:extLst>
              <a:ext uri="{FF2B5EF4-FFF2-40B4-BE49-F238E27FC236}">
                <a16:creationId xmlns:a16="http://schemas.microsoft.com/office/drawing/2014/main" id="{8FAAAAD2-17AB-4A11-AFE9-27DBADED619A}"/>
              </a:ext>
            </a:extLst>
          </p:cNvPr>
          <p:cNvSpPr>
            <a:spLocks noGrp="1"/>
          </p:cNvSpPr>
          <p:nvPr>
            <p:ph type="title"/>
          </p:nvPr>
        </p:nvSpPr>
        <p:spPr>
          <a:xfrm>
            <a:off x="838200" y="335434"/>
            <a:ext cx="10515600" cy="1264759"/>
          </a:xfrm>
        </p:spPr>
        <p:txBody>
          <a:bodyPr/>
          <a:lstStyle/>
          <a:p>
            <a:pPr marL="0" marR="0" lvl="0" indent="0" defTabSz="914400" rtl="0" eaLnBrk="1" fontAlgn="auto" latinLnBrk="0" hangingPunct="1">
              <a:lnSpc>
                <a:spcPct val="90000"/>
              </a:lnSpc>
              <a:spcBef>
                <a:spcPct val="0"/>
              </a:spcBef>
              <a:spcAft>
                <a:spcPts val="0"/>
              </a:spcAft>
              <a:tabLst/>
              <a:defRPr/>
            </a:pPr>
            <a:r>
              <a:rPr kumimoji="0" lang="en-US" sz="4000" b="1" i="0" u="none" strike="noStrike" kern="1200" cap="none" spc="0" normalizeH="0" baseline="0" noProof="0" dirty="0">
                <a:ln>
                  <a:noFill/>
                </a:ln>
                <a:solidFill>
                  <a:srgbClr val="0E659B"/>
                </a:solidFill>
                <a:effectLst/>
                <a:uLnTx/>
                <a:uFillTx/>
                <a:latin typeface="Segoe UI" panose="020B0502040204020203" pitchFamily="34" charset="0"/>
                <a:ea typeface="+mj-ea"/>
                <a:cs typeface="Segoe UI" panose="020B0502040204020203" pitchFamily="34" charset="0"/>
              </a:rPr>
              <a:t>FINDINGS</a:t>
            </a:r>
            <a:endParaRPr lang="ru-RU" sz="2000" b="1" dirty="0">
              <a:latin typeface="Segoe UI" panose="020B0502040204020203" pitchFamily="34" charset="0"/>
              <a:cs typeface="Segoe UI" panose="020B0502040204020203" pitchFamily="34" charset="0"/>
            </a:endParaRPr>
          </a:p>
        </p:txBody>
      </p:sp>
      <p:sp>
        <p:nvSpPr>
          <p:cNvPr id="12" name="Title 45">
            <a:extLst>
              <a:ext uri="{FF2B5EF4-FFF2-40B4-BE49-F238E27FC236}">
                <a16:creationId xmlns:a16="http://schemas.microsoft.com/office/drawing/2014/main" id="{E427FF1B-7082-4773-971E-99CBCFEAB0A6}"/>
              </a:ext>
            </a:extLst>
          </p:cNvPr>
          <p:cNvSpPr txBox="1">
            <a:spLocks/>
          </p:cNvSpPr>
          <p:nvPr/>
        </p:nvSpPr>
        <p:spPr>
          <a:xfrm rot="10800000" flipV="1">
            <a:off x="988142" y="1600192"/>
            <a:ext cx="10212898" cy="914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r>
              <a:rPr lang="en-US" sz="1800" dirty="0">
                <a:solidFill>
                  <a:srgbClr val="0E659B"/>
                </a:solidFill>
                <a:latin typeface="Segoe UI" panose="020B0502040204020203" pitchFamily="34" charset="0"/>
                <a:ea typeface="+mn-ea"/>
                <a:cs typeface="Segoe UI" panose="020B0502040204020203" pitchFamily="34" charset="0"/>
              </a:rPr>
              <a:t>Additionally, for the purpose of contractor management, the most frequent offenders among contractors have been identified.</a:t>
            </a:r>
            <a:endParaRPr lang="ru-RU"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E4EEA479-5195-4AE9-AD11-8CEFBBE03CC3}"/>
              </a:ext>
            </a:extLst>
          </p:cNvPr>
          <p:cNvPicPr>
            <a:picLocks noChangeAspect="1"/>
          </p:cNvPicPr>
          <p:nvPr/>
        </p:nvPicPr>
        <p:blipFill>
          <a:blip r:embed="rId6"/>
          <a:stretch>
            <a:fillRect/>
          </a:stretch>
        </p:blipFill>
        <p:spPr>
          <a:xfrm>
            <a:off x="990600" y="2514270"/>
            <a:ext cx="5108891" cy="3810330"/>
          </a:xfrm>
          <a:prstGeom prst="rect">
            <a:avLst/>
          </a:prstGeom>
        </p:spPr>
      </p:pic>
      <p:pic>
        <p:nvPicPr>
          <p:cNvPr id="3" name="Picture 2">
            <a:extLst>
              <a:ext uri="{FF2B5EF4-FFF2-40B4-BE49-F238E27FC236}">
                <a16:creationId xmlns:a16="http://schemas.microsoft.com/office/drawing/2014/main" id="{B38BBB07-74DA-4781-9474-2F07213C3E62}"/>
              </a:ext>
            </a:extLst>
          </p:cNvPr>
          <p:cNvPicPr>
            <a:picLocks noChangeAspect="1"/>
          </p:cNvPicPr>
          <p:nvPr/>
        </p:nvPicPr>
        <p:blipFill>
          <a:blip r:embed="rId7"/>
          <a:stretch>
            <a:fillRect/>
          </a:stretch>
        </p:blipFill>
        <p:spPr>
          <a:xfrm>
            <a:off x="6092509" y="2514270"/>
            <a:ext cx="5108891" cy="3810330"/>
          </a:xfrm>
          <a:prstGeom prst="rect">
            <a:avLst/>
          </a:prstGeom>
        </p:spPr>
      </p:pic>
    </p:spTree>
    <p:extLst>
      <p:ext uri="{BB962C8B-B14F-4D97-AF65-F5344CB8AC3E}">
        <p14:creationId xmlns:p14="http://schemas.microsoft.com/office/powerpoint/2010/main" val="2432305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1940</TotalTime>
  <Words>676</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IBM Plex Mono Text</vt:lpstr>
      <vt:lpstr>Segoe UI</vt:lpstr>
      <vt:lpstr>Office Theme</vt:lpstr>
      <vt:lpstr>PowerPoint Presentation</vt:lpstr>
      <vt:lpstr>OUTLINE</vt:lpstr>
      <vt:lpstr>EXECUTIVE SUMMARY</vt:lpstr>
      <vt:lpstr>METHODOLOGY</vt:lpstr>
      <vt:lpstr>RESULTS</vt:lpstr>
      <vt:lpstr>FINDINGS</vt:lpstr>
      <vt:lpstr>FINDINGS</vt:lpstr>
      <vt:lpstr>FINDINGS</vt:lpstr>
      <vt:lpstr>FINDINGS</vt:lpstr>
      <vt:lpstr>DASHBOARD</vt:lpstr>
      <vt:lpstr>CONCLUSION &amp;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Evgenii Евгений</dc:creator>
  <cp:lastModifiedBy>Evgenii Евгений</cp:lastModifiedBy>
  <cp:revision>151</cp:revision>
  <dcterms:created xsi:type="dcterms:W3CDTF">2023-05-02T02:49:58Z</dcterms:created>
  <dcterms:modified xsi:type="dcterms:W3CDTF">2023-05-28T06:08:50Z</dcterms:modified>
</cp:coreProperties>
</file>