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72" r:id="rId3"/>
    <p:sldId id="257" r:id="rId4"/>
    <p:sldId id="258" r:id="rId5"/>
    <p:sldId id="264" r:id="rId6"/>
    <p:sldId id="265" r:id="rId7"/>
    <p:sldId id="267" r:id="rId8"/>
    <p:sldId id="273" r:id="rId9"/>
    <p:sldId id="274" r:id="rId10"/>
    <p:sldId id="270" r:id="rId11"/>
    <p:sldId id="27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3792" userDrawn="1">
          <p15:clr>
            <a:srgbClr val="A4A3A4"/>
          </p15:clr>
        </p15:guide>
        <p15:guide id="3" pos="624" userDrawn="1">
          <p15:clr>
            <a:srgbClr val="A4A3A4"/>
          </p15:clr>
        </p15:guide>
        <p15:guide id="4" pos="7056" userDrawn="1">
          <p15:clr>
            <a:srgbClr val="A4A3A4"/>
          </p15:clr>
        </p15:guide>
        <p15:guide id="5" orient="horz" pos="2256" userDrawn="1">
          <p15:clr>
            <a:srgbClr val="A4A3A4"/>
          </p15:clr>
        </p15:guide>
        <p15:guide id="6"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59B"/>
    <a:srgbClr val="3873BA"/>
    <a:srgbClr val="3165A5"/>
    <a:srgbClr val="3B79C5"/>
    <a:srgbClr val="3D96C3"/>
    <a:srgbClr val="6096B4"/>
    <a:srgbClr val="4C77A6"/>
    <a:srgbClr val="4D86A5"/>
    <a:srgbClr val="42738E"/>
    <a:srgbClr val="93B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47" autoAdjust="0"/>
  </p:normalViewPr>
  <p:slideViewPr>
    <p:cSldViewPr>
      <p:cViewPr varScale="1">
        <p:scale>
          <a:sx n="80" d="100"/>
          <a:sy n="80" d="100"/>
        </p:scale>
        <p:origin x="58" y="77"/>
      </p:cViewPr>
      <p:guideLst>
        <p:guide orient="horz" pos="1392"/>
        <p:guide pos="3792"/>
        <p:guide pos="624"/>
        <p:guide pos="7056"/>
        <p:guide orient="horz" pos="2256"/>
        <p:guide orient="horz" pos="39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63BD8-008D-4E51-9F07-7994A21C74FC}" type="datetimeFigureOut">
              <a:rPr lang="ru-RU" smtClean="0"/>
              <a:t>28.05.2023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35F53-BE9E-4806-BF7D-5BEF060469A2}" type="slidenum">
              <a:rPr lang="ru-RU" smtClean="0"/>
              <a:t>‹#›</a:t>
            </a:fld>
            <a:endParaRPr lang="ru-RU"/>
          </a:p>
        </p:txBody>
      </p:sp>
    </p:spTree>
    <p:extLst>
      <p:ext uri="{BB962C8B-B14F-4D97-AF65-F5344CB8AC3E}">
        <p14:creationId xmlns:p14="http://schemas.microsoft.com/office/powerpoint/2010/main" val="428608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2B35F53-BE9E-4806-BF7D-5BEF060469A2}" type="slidenum">
              <a:rPr lang="ru-RU" smtClean="0"/>
              <a:t>5</a:t>
            </a:fld>
            <a:endParaRPr lang="ru-RU"/>
          </a:p>
        </p:txBody>
      </p:sp>
    </p:spTree>
    <p:extLst>
      <p:ext uri="{BB962C8B-B14F-4D97-AF65-F5344CB8AC3E}">
        <p14:creationId xmlns:p14="http://schemas.microsoft.com/office/powerpoint/2010/main" val="3813469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AF14-485B-4581-A2DE-4EA703CA9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52218809-4EFE-4C4C-9DC0-678952A0D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C9F87C19-94E8-4FB8-A4D1-83D6E384CB98}"/>
              </a:ext>
            </a:extLst>
          </p:cNvPr>
          <p:cNvSpPr>
            <a:spLocks noGrp="1"/>
          </p:cNvSpPr>
          <p:nvPr>
            <p:ph type="dt" sz="half" idx="10"/>
          </p:nvPr>
        </p:nvSpPr>
        <p:spPr/>
        <p:txBody>
          <a:bodyPr/>
          <a:lstStyle/>
          <a:p>
            <a:fld id="{E9D17A99-0135-4BED-9F8B-5B3C39F2ED9D}" type="datetime1">
              <a:rPr lang="ru-RU" smtClean="0"/>
              <a:t>28.05.2023</a:t>
            </a:fld>
            <a:endParaRPr lang="ru-RU"/>
          </a:p>
        </p:txBody>
      </p:sp>
      <p:sp>
        <p:nvSpPr>
          <p:cNvPr id="5" name="Footer Placeholder 4">
            <a:extLst>
              <a:ext uri="{FF2B5EF4-FFF2-40B4-BE49-F238E27FC236}">
                <a16:creationId xmlns:a16="http://schemas.microsoft.com/office/drawing/2014/main" id="{6E6C4C6C-CB26-450E-BF49-A793B3CFF4D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8E54A9F-0480-42EB-9501-EC09F1C3D723}"/>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3417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5C1D-6B8B-447C-B3F4-840ECC5BFABC}"/>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90BC73AA-D2BD-4969-8930-EB47E3C6FD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1FBBA36-B131-42C2-B97F-5FF42CA5287F}"/>
              </a:ext>
            </a:extLst>
          </p:cNvPr>
          <p:cNvSpPr>
            <a:spLocks noGrp="1"/>
          </p:cNvSpPr>
          <p:nvPr>
            <p:ph type="dt" sz="half" idx="10"/>
          </p:nvPr>
        </p:nvSpPr>
        <p:spPr/>
        <p:txBody>
          <a:bodyPr/>
          <a:lstStyle/>
          <a:p>
            <a:fld id="{F7C5E5FE-FB5C-4FA3-954E-EF653A1F0E7D}" type="datetime1">
              <a:rPr lang="ru-RU" smtClean="0"/>
              <a:t>28.05.2023</a:t>
            </a:fld>
            <a:endParaRPr lang="ru-RU"/>
          </a:p>
        </p:txBody>
      </p:sp>
      <p:sp>
        <p:nvSpPr>
          <p:cNvPr id="5" name="Footer Placeholder 4">
            <a:extLst>
              <a:ext uri="{FF2B5EF4-FFF2-40B4-BE49-F238E27FC236}">
                <a16:creationId xmlns:a16="http://schemas.microsoft.com/office/drawing/2014/main" id="{F1332338-552C-4281-B0EC-9A8776CC372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AA74294-8F20-4F5F-BE99-1BD9F460AF89}"/>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82145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6C231-DC51-4A27-9758-22C272DF24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225FE12-A661-4053-9E97-02EC869256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5BC448B-FB9D-4493-9840-35E347E45A0F}"/>
              </a:ext>
            </a:extLst>
          </p:cNvPr>
          <p:cNvSpPr>
            <a:spLocks noGrp="1"/>
          </p:cNvSpPr>
          <p:nvPr>
            <p:ph type="dt" sz="half" idx="10"/>
          </p:nvPr>
        </p:nvSpPr>
        <p:spPr/>
        <p:txBody>
          <a:bodyPr/>
          <a:lstStyle/>
          <a:p>
            <a:fld id="{8F1206A0-FC5C-469D-93EA-5217E8992A99}" type="datetime1">
              <a:rPr lang="ru-RU" smtClean="0"/>
              <a:t>28.05.2023</a:t>
            </a:fld>
            <a:endParaRPr lang="ru-RU"/>
          </a:p>
        </p:txBody>
      </p:sp>
      <p:sp>
        <p:nvSpPr>
          <p:cNvPr id="5" name="Footer Placeholder 4">
            <a:extLst>
              <a:ext uri="{FF2B5EF4-FFF2-40B4-BE49-F238E27FC236}">
                <a16:creationId xmlns:a16="http://schemas.microsoft.com/office/drawing/2014/main" id="{25AB0C2E-71FF-4074-9408-627E33B76AD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8D3EACEC-CFCE-4516-95A4-78EB9047CC3B}"/>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6193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8208-18AC-453D-84E5-BF0EAC3DA911}"/>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91B624FD-5E20-415B-8B83-F527A5D0C6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E192497-84B7-41E2-AB16-B13BA9BB61DA}"/>
              </a:ext>
            </a:extLst>
          </p:cNvPr>
          <p:cNvSpPr>
            <a:spLocks noGrp="1"/>
          </p:cNvSpPr>
          <p:nvPr>
            <p:ph type="dt" sz="half" idx="10"/>
          </p:nvPr>
        </p:nvSpPr>
        <p:spPr/>
        <p:txBody>
          <a:bodyPr/>
          <a:lstStyle/>
          <a:p>
            <a:fld id="{EC7C6FE7-0697-4036-8D85-649F0B041B20}" type="datetime1">
              <a:rPr lang="ru-RU" smtClean="0"/>
              <a:t>28.05.2023</a:t>
            </a:fld>
            <a:endParaRPr lang="ru-RU"/>
          </a:p>
        </p:txBody>
      </p:sp>
      <p:sp>
        <p:nvSpPr>
          <p:cNvPr id="5" name="Footer Placeholder 4">
            <a:extLst>
              <a:ext uri="{FF2B5EF4-FFF2-40B4-BE49-F238E27FC236}">
                <a16:creationId xmlns:a16="http://schemas.microsoft.com/office/drawing/2014/main" id="{EF4D037B-2375-4994-9186-3B93E2B35D1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0E8FFDA-601B-49AE-A06B-6B23223019C1}"/>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10274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4236-91EB-4FFB-BB2B-308094EE2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78F7ECEF-B57A-4252-B7A4-375C08E92A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4067F-43DD-42F2-BB08-867F219B5707}"/>
              </a:ext>
            </a:extLst>
          </p:cNvPr>
          <p:cNvSpPr>
            <a:spLocks noGrp="1"/>
          </p:cNvSpPr>
          <p:nvPr>
            <p:ph type="dt" sz="half" idx="10"/>
          </p:nvPr>
        </p:nvSpPr>
        <p:spPr/>
        <p:txBody>
          <a:bodyPr/>
          <a:lstStyle/>
          <a:p>
            <a:fld id="{3A5D2161-7D24-4E53-8180-ABC9331E2C6A}" type="datetime1">
              <a:rPr lang="ru-RU" smtClean="0"/>
              <a:t>28.05.2023</a:t>
            </a:fld>
            <a:endParaRPr lang="ru-RU"/>
          </a:p>
        </p:txBody>
      </p:sp>
      <p:sp>
        <p:nvSpPr>
          <p:cNvPr id="5" name="Footer Placeholder 4">
            <a:extLst>
              <a:ext uri="{FF2B5EF4-FFF2-40B4-BE49-F238E27FC236}">
                <a16:creationId xmlns:a16="http://schemas.microsoft.com/office/drawing/2014/main" id="{4C4F35BB-0D4F-43B4-8E0D-3DDC029C990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EC19A4F-28D5-4AE6-AAB5-3D89B164784F}"/>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33796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7D91-1AA0-49BF-B521-7DFD4A303EB8}"/>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BA3F6B0-1CD4-405A-84CE-AB8A50F5C6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BEF6FE82-FBB2-492D-806B-3C0741188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754F72D-2B1F-487B-9A3A-55B9AA77DB6B}"/>
              </a:ext>
            </a:extLst>
          </p:cNvPr>
          <p:cNvSpPr>
            <a:spLocks noGrp="1"/>
          </p:cNvSpPr>
          <p:nvPr>
            <p:ph type="dt" sz="half" idx="10"/>
          </p:nvPr>
        </p:nvSpPr>
        <p:spPr/>
        <p:txBody>
          <a:bodyPr/>
          <a:lstStyle/>
          <a:p>
            <a:fld id="{39598007-D1A9-4807-8F32-8EC85ED061E5}" type="datetime1">
              <a:rPr lang="ru-RU" smtClean="0"/>
              <a:t>28.05.2023</a:t>
            </a:fld>
            <a:endParaRPr lang="ru-RU"/>
          </a:p>
        </p:txBody>
      </p:sp>
      <p:sp>
        <p:nvSpPr>
          <p:cNvPr id="6" name="Footer Placeholder 5">
            <a:extLst>
              <a:ext uri="{FF2B5EF4-FFF2-40B4-BE49-F238E27FC236}">
                <a16:creationId xmlns:a16="http://schemas.microsoft.com/office/drawing/2014/main" id="{491FD80A-7385-4002-B802-21A1A6A4747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A2E972-F966-412E-B1FA-2816CD3A089A}"/>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390888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3DA6-AA1A-4F0B-AD8F-2F6879E064D3}"/>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221E771E-CE65-4431-B928-969D303EB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C29CB-B418-41AA-98C8-58A0D6B1D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5AFD42E4-0285-4E3D-85CD-0D69A6E75B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A84F7-E425-4116-8FFA-183587EB2F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ECA4785-CA06-4C6A-80DB-C209A8BC2EBE}"/>
              </a:ext>
            </a:extLst>
          </p:cNvPr>
          <p:cNvSpPr>
            <a:spLocks noGrp="1"/>
          </p:cNvSpPr>
          <p:nvPr>
            <p:ph type="dt" sz="half" idx="10"/>
          </p:nvPr>
        </p:nvSpPr>
        <p:spPr/>
        <p:txBody>
          <a:bodyPr/>
          <a:lstStyle/>
          <a:p>
            <a:fld id="{C452CE8A-0B72-4C43-9AA8-99C98789B1E3}" type="datetime1">
              <a:rPr lang="ru-RU" smtClean="0"/>
              <a:t>28.05.2023</a:t>
            </a:fld>
            <a:endParaRPr lang="ru-RU"/>
          </a:p>
        </p:txBody>
      </p:sp>
      <p:sp>
        <p:nvSpPr>
          <p:cNvPr id="8" name="Footer Placeholder 7">
            <a:extLst>
              <a:ext uri="{FF2B5EF4-FFF2-40B4-BE49-F238E27FC236}">
                <a16:creationId xmlns:a16="http://schemas.microsoft.com/office/drawing/2014/main" id="{20C6BD08-97AF-419D-A77A-CA0EB5D43981}"/>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34951838-BDA9-4914-B921-35CB74A021FE}"/>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77539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B0CF-DEC1-4E10-85CC-9753FBB10BFE}"/>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538CADC0-FB0C-430E-B1D1-D2044E9FB579}"/>
              </a:ext>
            </a:extLst>
          </p:cNvPr>
          <p:cNvSpPr>
            <a:spLocks noGrp="1"/>
          </p:cNvSpPr>
          <p:nvPr>
            <p:ph type="dt" sz="half" idx="10"/>
          </p:nvPr>
        </p:nvSpPr>
        <p:spPr/>
        <p:txBody>
          <a:bodyPr/>
          <a:lstStyle/>
          <a:p>
            <a:fld id="{1CF984E3-4AFF-4B60-A494-5552DE218CF2}" type="datetime1">
              <a:rPr lang="ru-RU" smtClean="0"/>
              <a:t>28.05.2023</a:t>
            </a:fld>
            <a:endParaRPr lang="ru-RU"/>
          </a:p>
        </p:txBody>
      </p:sp>
      <p:sp>
        <p:nvSpPr>
          <p:cNvPr id="4" name="Footer Placeholder 3">
            <a:extLst>
              <a:ext uri="{FF2B5EF4-FFF2-40B4-BE49-F238E27FC236}">
                <a16:creationId xmlns:a16="http://schemas.microsoft.com/office/drawing/2014/main" id="{A3D07FE0-433F-4AD4-98D5-AEF92F00D56C}"/>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0B806788-B3CE-422F-84F7-A0A3BC3007C0}"/>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91863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FBAFF0-9264-448F-82CB-F07463EAE27C}"/>
              </a:ext>
            </a:extLst>
          </p:cNvPr>
          <p:cNvSpPr>
            <a:spLocks noGrp="1"/>
          </p:cNvSpPr>
          <p:nvPr>
            <p:ph type="dt" sz="half" idx="10"/>
          </p:nvPr>
        </p:nvSpPr>
        <p:spPr/>
        <p:txBody>
          <a:bodyPr/>
          <a:lstStyle/>
          <a:p>
            <a:fld id="{D66431DC-8194-49B8-9CE2-0C7AE0F23ABA}" type="datetime1">
              <a:rPr lang="ru-RU" smtClean="0"/>
              <a:t>28.05.2023</a:t>
            </a:fld>
            <a:endParaRPr lang="ru-RU"/>
          </a:p>
        </p:txBody>
      </p:sp>
      <p:sp>
        <p:nvSpPr>
          <p:cNvPr id="3" name="Footer Placeholder 2">
            <a:extLst>
              <a:ext uri="{FF2B5EF4-FFF2-40B4-BE49-F238E27FC236}">
                <a16:creationId xmlns:a16="http://schemas.microsoft.com/office/drawing/2014/main" id="{465C769D-177C-4000-8233-B96DBC340E75}"/>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913310BC-6EEC-42B5-AB4B-F0A5F4895F36}"/>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95778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B3C1-4789-4A15-A19B-3A5418B59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75023B3B-E3AD-41D1-85F0-7FABF23FD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DF35A4C2-7BC0-4DB5-A38C-66FC57638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8F6C0-C2BF-49CE-98A3-35C9CFB58D7F}"/>
              </a:ext>
            </a:extLst>
          </p:cNvPr>
          <p:cNvSpPr>
            <a:spLocks noGrp="1"/>
          </p:cNvSpPr>
          <p:nvPr>
            <p:ph type="dt" sz="half" idx="10"/>
          </p:nvPr>
        </p:nvSpPr>
        <p:spPr/>
        <p:txBody>
          <a:bodyPr/>
          <a:lstStyle/>
          <a:p>
            <a:fld id="{82C9043B-02F3-46F3-8024-93A16B152B9A}" type="datetime1">
              <a:rPr lang="ru-RU" smtClean="0"/>
              <a:t>28.05.2023</a:t>
            </a:fld>
            <a:endParaRPr lang="ru-RU"/>
          </a:p>
        </p:txBody>
      </p:sp>
      <p:sp>
        <p:nvSpPr>
          <p:cNvPr id="6" name="Footer Placeholder 5">
            <a:extLst>
              <a:ext uri="{FF2B5EF4-FFF2-40B4-BE49-F238E27FC236}">
                <a16:creationId xmlns:a16="http://schemas.microsoft.com/office/drawing/2014/main" id="{25BF2B2A-27FC-4587-A391-B6008DD5267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537450D-C3A2-4E62-8B98-16FD01248546}"/>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69455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C511-2D5F-4978-9E53-B040349E8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A9EDBA0F-954B-4260-BBD4-9BB80727B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4759B74-9DE4-4B64-8497-CDD95FB6E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A6B80-D531-4B25-B5BE-4FC56C620C5E}"/>
              </a:ext>
            </a:extLst>
          </p:cNvPr>
          <p:cNvSpPr>
            <a:spLocks noGrp="1"/>
          </p:cNvSpPr>
          <p:nvPr>
            <p:ph type="dt" sz="half" idx="10"/>
          </p:nvPr>
        </p:nvSpPr>
        <p:spPr/>
        <p:txBody>
          <a:bodyPr/>
          <a:lstStyle/>
          <a:p>
            <a:fld id="{BA3FDEB3-9BE0-4852-9D43-9C8ADCB294D3}" type="datetime1">
              <a:rPr lang="ru-RU" smtClean="0"/>
              <a:t>28.05.2023</a:t>
            </a:fld>
            <a:endParaRPr lang="ru-RU"/>
          </a:p>
        </p:txBody>
      </p:sp>
      <p:sp>
        <p:nvSpPr>
          <p:cNvPr id="6" name="Footer Placeholder 5">
            <a:extLst>
              <a:ext uri="{FF2B5EF4-FFF2-40B4-BE49-F238E27FC236}">
                <a16:creationId xmlns:a16="http://schemas.microsoft.com/office/drawing/2014/main" id="{2783A757-E087-457F-990B-D5DB713FB220}"/>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053DB6C-BC85-4C96-B7E7-9E35E2B17190}"/>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33320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F318B-3824-4714-B41B-254A7F906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D8F33C44-114A-4054-A6B5-3C0EBA23B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DB53C70-40C3-41E1-9713-9B8A2C28D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37DED-371F-4A4F-80FD-4A4D711B6B6C}" type="datetime1">
              <a:rPr lang="ru-RU" smtClean="0"/>
              <a:t>28.05.2023</a:t>
            </a:fld>
            <a:endParaRPr lang="ru-RU"/>
          </a:p>
        </p:txBody>
      </p:sp>
      <p:sp>
        <p:nvSpPr>
          <p:cNvPr id="5" name="Footer Placeholder 4">
            <a:extLst>
              <a:ext uri="{FF2B5EF4-FFF2-40B4-BE49-F238E27FC236}">
                <a16:creationId xmlns:a16="http://schemas.microsoft.com/office/drawing/2014/main" id="{FEA9EE44-80A6-4D4E-97AB-E7014F34D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0735BA84-B611-4F76-B268-08EB7A419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466A0-C5CB-4985-8465-49B4B34D82BA}" type="slidenum">
              <a:rPr lang="ru-RU" smtClean="0"/>
              <a:t>‹#›</a:t>
            </a:fld>
            <a:endParaRPr lang="ru-RU"/>
          </a:p>
        </p:txBody>
      </p:sp>
    </p:spTree>
    <p:extLst>
      <p:ext uri="{BB962C8B-B14F-4D97-AF65-F5344CB8AC3E}">
        <p14:creationId xmlns:p14="http://schemas.microsoft.com/office/powerpoint/2010/main" val="1125389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vgenii-Sokolov/Projects_execution_study/blob/main/PES_Dashboad.pbix" TargetMode="External"/><Relationship Id="rId2" Type="http://schemas.openxmlformats.org/officeDocument/2006/relationships/hyperlink" Target="https://evgenii-sokolov.github.io/Portfolio_website/Projects_execution_study.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vgenii-Sokolov/Projects_execution_study"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Evgenii-Sokolov/Projects_execution_study/blob/main/PES_DATA_random.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0.png"/><Relationship Id="rId7"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6.xml"/><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9.xml"/><Relationship Id="rId4" Type="http://schemas.openxmlformats.org/officeDocument/2006/relationships/customXml" Target="../ink/ink8.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12.xml"/><Relationship Id="rId4" Type="http://schemas.openxmlformats.org/officeDocument/2006/relationships/customXml" Target="../ink/ink11.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2.png"/><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15.xml"/><Relationship Id="rId4" Type="http://schemas.openxmlformats.org/officeDocument/2006/relationships/customXml" Target="../ink/ink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5" name="Title 1">
            <a:extLst>
              <a:ext uri="{FF2B5EF4-FFF2-40B4-BE49-F238E27FC236}">
                <a16:creationId xmlns:a16="http://schemas.microsoft.com/office/drawing/2014/main" id="{20EF9D59-5760-4A0F-BF29-A8ABC03D9F46}"/>
              </a:ext>
            </a:extLst>
          </p:cNvPr>
          <p:cNvSpPr txBox="1">
            <a:spLocks/>
          </p:cNvSpPr>
          <p:nvPr/>
        </p:nvSpPr>
        <p:spPr>
          <a:xfrm>
            <a:off x="6018361" y="2306572"/>
            <a:ext cx="508501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noProof="0" dirty="0">
                <a:ln>
                  <a:noFill/>
                </a:ln>
                <a:solidFill>
                  <a:srgbClr val="0E659B"/>
                </a:solidFill>
                <a:effectLst/>
                <a:uLnTx/>
                <a:uFillTx/>
                <a:latin typeface="Segoe UI" panose="020B0502040204020203" pitchFamily="34" charset="0"/>
                <a:cs typeface="Segoe UI" panose="020B0502040204020203" pitchFamily="34" charset="0"/>
              </a:rPr>
              <a:t>Guarantee Assurance Initiative for Project Portfolio Execution</a:t>
            </a:r>
          </a:p>
        </p:txBody>
      </p:sp>
      <p:sp>
        <p:nvSpPr>
          <p:cNvPr id="37" name="Subtitle 2">
            <a:extLst>
              <a:ext uri="{FF2B5EF4-FFF2-40B4-BE49-F238E27FC236}">
                <a16:creationId xmlns:a16="http://schemas.microsoft.com/office/drawing/2014/main" id="{E561CC4F-5DC8-4451-8929-AB06F53B5D52}"/>
              </a:ext>
            </a:extLst>
          </p:cNvPr>
          <p:cNvSpPr txBox="1">
            <a:spLocks/>
          </p:cNvSpPr>
          <p:nvPr/>
        </p:nvSpPr>
        <p:spPr>
          <a:xfrm>
            <a:off x="6035567" y="3597722"/>
            <a:ext cx="4986791" cy="261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8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endParaRPr>
          </a:p>
          <a:p>
            <a:pPr marL="0" marR="0" lvl="0" indent="0" defTabSz="914400" rtl="0" eaLnBrk="1" fontAlgn="auto" latinLnBrk="0" hangingPunct="1">
              <a:lnSpc>
                <a:spcPct val="90000"/>
              </a:lnSpc>
              <a:spcBef>
                <a:spcPts val="1000"/>
              </a:spcBef>
              <a:spcAft>
                <a:spcPts val="0"/>
              </a:spcAft>
              <a:buClrTx/>
              <a:buSzTx/>
              <a:buFont typeface="Arial"/>
              <a:buNone/>
              <a:tabLst/>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Evgenii Sokolov</a:t>
            </a:r>
          </a:p>
          <a:p>
            <a:pPr marL="0" marR="0" lvl="0" indent="0" defTabSz="914400" rtl="0" eaLnBrk="1" fontAlgn="auto" latinLnBrk="0" hangingPunct="1">
              <a:lnSpc>
                <a:spcPct val="90000"/>
              </a:lnSpc>
              <a:spcBef>
                <a:spcPts val="1000"/>
              </a:spcBef>
              <a:spcAft>
                <a:spcPts val="0"/>
              </a:spcAft>
              <a:buClrTx/>
              <a:buSzTx/>
              <a:buFont typeface="Arial"/>
              <a:buNone/>
              <a:tabLst/>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May 2023</a:t>
            </a:r>
          </a:p>
        </p:txBody>
      </p:sp>
      <p:pic>
        <p:nvPicPr>
          <p:cNvPr id="4" name="Picture 3">
            <a:extLst>
              <a:ext uri="{FF2B5EF4-FFF2-40B4-BE49-F238E27FC236}">
                <a16:creationId xmlns:a16="http://schemas.microsoft.com/office/drawing/2014/main" id="{1282B602-E324-4A47-B47F-9EB33EAAE226}"/>
              </a:ext>
            </a:extLst>
          </p:cNvPr>
          <p:cNvPicPr>
            <a:picLocks noChangeAspect="1"/>
          </p:cNvPicPr>
          <p:nvPr/>
        </p:nvPicPr>
        <p:blipFill rotWithShape="1">
          <a:blip r:embed="rId2">
            <a:extLst>
              <a:ext uri="{28A0092B-C50C-407E-A947-70E740481C1C}">
                <a14:useLocalDpi xmlns:a14="http://schemas.microsoft.com/office/drawing/2010/main" val="0"/>
              </a:ext>
            </a:extLst>
          </a:blip>
          <a:srcRect l="23445" t="3129" r="20668" b="3917"/>
          <a:stretch/>
        </p:blipFill>
        <p:spPr>
          <a:xfrm>
            <a:off x="1676400" y="1981200"/>
            <a:ext cx="3701845" cy="4114799"/>
          </a:xfrm>
          <a:prstGeom prst="rect">
            <a:avLst/>
          </a:prstGeom>
        </p:spPr>
      </p:pic>
    </p:spTree>
    <p:extLst>
      <p:ext uri="{BB962C8B-B14F-4D97-AF65-F5344CB8AC3E}">
        <p14:creationId xmlns:p14="http://schemas.microsoft.com/office/powerpoint/2010/main" val="69362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6172407" y="2209804"/>
            <a:ext cx="5024935" cy="34289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50000"/>
              </a:lnSpc>
              <a:buNone/>
            </a:pPr>
            <a:r>
              <a:rPr lang="en-US" sz="2200" dirty="0">
                <a:solidFill>
                  <a:srgbClr val="0E659B"/>
                </a:solidFill>
                <a:latin typeface="Segoe UI" panose="020B0502040204020203" pitchFamily="34" charset="0"/>
                <a:cs typeface="Segoe UI" panose="020B0502040204020203" pitchFamily="34" charset="0"/>
              </a:rPr>
              <a:t>To ensure regular monitoring of the project portfolio's guarantee provision, a dashboard was created in Microsoft Power BI. The dashboard enables tracking of the desired parameters based on specific projects, contractors, and time periods.</a:t>
            </a:r>
            <a:endParaRPr lang="ru-RU" sz="2200" dirty="0">
              <a:solidFill>
                <a:srgbClr val="0E659B"/>
              </a:solidFill>
              <a:latin typeface="Segoe UI" panose="020B0502040204020203" pitchFamily="34" charset="0"/>
              <a:cs typeface="Segoe UI" panose="020B0502040204020203" pitchFamily="34" charset="0"/>
            </a:endParaRPr>
          </a:p>
          <a:p>
            <a:pPr marL="0" indent="0" algn="just">
              <a:lnSpc>
                <a:spcPct val="150000"/>
              </a:lnSpc>
              <a:buNone/>
            </a:pPr>
            <a:r>
              <a:rPr lang="en-US" sz="2200" dirty="0">
                <a:solidFill>
                  <a:srgbClr val="0E659B"/>
                </a:solidFill>
                <a:latin typeface="Segoe UI" panose="020B0502040204020203" pitchFamily="34" charset="0"/>
                <a:cs typeface="Segoe UI" panose="020B0502040204020203" pitchFamily="34" charset="0"/>
              </a:rPr>
              <a:t>Available on </a:t>
            </a:r>
            <a:r>
              <a:rPr lang="en-US" sz="2200" dirty="0">
                <a:solidFill>
                  <a:srgbClr val="0E659B"/>
                </a:solidFill>
                <a:latin typeface="Segoe UI" panose="020B0502040204020203" pitchFamily="34" charset="0"/>
                <a:cs typeface="Segoe UI" panose="020B0502040204020203" pitchFamily="34" charset="0"/>
                <a:hlinkClick r:id="rId2"/>
              </a:rPr>
              <a:t>this webpage</a:t>
            </a:r>
            <a:r>
              <a:rPr lang="en-US" sz="2200" dirty="0">
                <a:solidFill>
                  <a:srgbClr val="0E659B"/>
                </a:solidFill>
                <a:latin typeface="Segoe UI" panose="020B0502040204020203" pitchFamily="34" charset="0"/>
                <a:cs typeface="Segoe UI" panose="020B0502040204020203" pitchFamily="34" charset="0"/>
              </a:rPr>
              <a:t> or within the </a:t>
            </a:r>
            <a:r>
              <a:rPr lang="en-US" sz="2200" dirty="0">
                <a:solidFill>
                  <a:srgbClr val="0E659B"/>
                </a:solidFill>
                <a:latin typeface="Segoe UI" panose="020B0502040204020203" pitchFamily="34" charset="0"/>
                <a:cs typeface="Segoe UI" panose="020B0502040204020203" pitchFamily="34" charset="0"/>
                <a:hlinkClick r:id="rId3"/>
              </a:rPr>
              <a:t>this PowerBI file</a:t>
            </a:r>
            <a:r>
              <a:rPr lang="en-US" sz="2200" dirty="0">
                <a:solidFill>
                  <a:srgbClr val="0E659B"/>
                </a:solidFill>
                <a:latin typeface="Segoe UI" panose="020B0502040204020203" pitchFamily="34" charset="0"/>
                <a:cs typeface="Segoe UI" panose="020B0502040204020203" pitchFamily="34" charset="0"/>
              </a:rPr>
              <a:t>.</a:t>
            </a:r>
          </a:p>
          <a:p>
            <a:pPr algn="just"/>
            <a:endParaRPr lang="ru-RU" sz="3600" dirty="0">
              <a:solidFill>
                <a:srgbClr val="0E659B"/>
              </a:solidFill>
              <a:latin typeface="Segoe UI" panose="020B0502040204020203" pitchFamily="34" charset="0"/>
              <a:cs typeface="Segoe UI" panose="020B0502040204020203" pitchFamily="34" charset="0"/>
            </a:endParaRPr>
          </a:p>
          <a:p>
            <a:pPr marL="0" indent="0" algn="just">
              <a:buNone/>
            </a:pPr>
            <a:endParaRPr lang="en-US" sz="2800"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DASHBOARD</a:t>
            </a:r>
            <a:endParaRPr lang="ru-RU" sz="2000" b="1"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1B93F903-235A-4EA5-A0B9-660C71713FC2}"/>
              </a:ext>
            </a:extLst>
          </p:cNvPr>
          <p:cNvPicPr>
            <a:picLocks noChangeAspect="1"/>
          </p:cNvPicPr>
          <p:nvPr/>
        </p:nvPicPr>
        <p:blipFill>
          <a:blip r:embed="rId4"/>
          <a:stretch>
            <a:fillRect/>
          </a:stretch>
        </p:blipFill>
        <p:spPr>
          <a:xfrm>
            <a:off x="994658" y="2287554"/>
            <a:ext cx="5043948" cy="3273496"/>
          </a:xfrm>
          <a:prstGeom prst="rect">
            <a:avLst/>
          </a:prstGeom>
        </p:spPr>
      </p:pic>
      <p:sp>
        <p:nvSpPr>
          <p:cNvPr id="3" name="Slide Number Placeholder 2">
            <a:extLst>
              <a:ext uri="{FF2B5EF4-FFF2-40B4-BE49-F238E27FC236}">
                <a16:creationId xmlns:a16="http://schemas.microsoft.com/office/drawing/2014/main" id="{84A3BA3C-E8EB-4854-8558-0C5FDA87FCBD}"/>
              </a:ext>
            </a:extLst>
          </p:cNvPr>
          <p:cNvSpPr>
            <a:spLocks noGrp="1"/>
          </p:cNvSpPr>
          <p:nvPr>
            <p:ph type="sldNum" sz="quarter" idx="12"/>
          </p:nvPr>
        </p:nvSpPr>
        <p:spPr/>
        <p:txBody>
          <a:bodyPr/>
          <a:lstStyle/>
          <a:p>
            <a:fld id="{D9A466A0-C5CB-4985-8465-49B4B34D82BA}" type="slidenum">
              <a:rPr lang="ru-RU" smtClean="0">
                <a:solidFill>
                  <a:srgbClr val="0E659B"/>
                </a:solidFill>
              </a:rPr>
              <a:t>10</a:t>
            </a:fld>
            <a:endParaRPr lang="ru-RU" dirty="0">
              <a:solidFill>
                <a:srgbClr val="0E659B"/>
              </a:solidFill>
            </a:endParaRPr>
          </a:p>
        </p:txBody>
      </p:sp>
    </p:spTree>
    <p:extLst>
      <p:ext uri="{BB962C8B-B14F-4D97-AF65-F5344CB8AC3E}">
        <p14:creationId xmlns:p14="http://schemas.microsoft.com/office/powerpoint/2010/main" val="224778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417042" y="2209800"/>
            <a:ext cx="6807549" cy="4114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50000"/>
              </a:lnSpc>
              <a:buNone/>
            </a:pPr>
            <a:r>
              <a:rPr lang="en-US" sz="1800" dirty="0">
                <a:solidFill>
                  <a:srgbClr val="0E659B"/>
                </a:solidFill>
                <a:latin typeface="Segoe UI" panose="020B0502040204020203" pitchFamily="34" charset="0"/>
                <a:cs typeface="Segoe UI" panose="020B0502040204020203" pitchFamily="34" charset="0"/>
              </a:rPr>
              <a:t>In this study, we conducted an analysis of project portfolio execution data to identify patterns in guarantee provision. Based on the insights gained during the project, changes were implemented in 2021, resulting in a 9% reduction in overdue guarantees for project execution across the project portfolio.</a:t>
            </a:r>
            <a:endParaRPr lang="ru-RU" sz="1800" dirty="0">
              <a:solidFill>
                <a:srgbClr val="0E659B"/>
              </a:solidFill>
              <a:latin typeface="Segoe UI" panose="020B0502040204020203" pitchFamily="34" charset="0"/>
              <a:cs typeface="Segoe UI" panose="020B0502040204020203" pitchFamily="34" charset="0"/>
            </a:endParaRPr>
          </a:p>
          <a:p>
            <a:pPr marL="0" indent="0" algn="just">
              <a:lnSpc>
                <a:spcPct val="150000"/>
              </a:lnSpc>
              <a:buNone/>
            </a:pPr>
            <a:r>
              <a:rPr lang="en-US" sz="1800" dirty="0">
                <a:solidFill>
                  <a:srgbClr val="0E659B"/>
                </a:solidFill>
                <a:latin typeface="Segoe UI" panose="020B0502040204020203" pitchFamily="34" charset="0"/>
                <a:cs typeface="Segoe UI" panose="020B0502040204020203" pitchFamily="34" charset="0"/>
              </a:rPr>
              <a:t>Additionally, the created dashboard enables tracking of relevant indicators based on projects, contractors, and timeframes.</a:t>
            </a: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CONCLUSION</a:t>
            </a:r>
            <a:r>
              <a:rPr lang="ru-RU" sz="4000" b="1" dirty="0">
                <a:solidFill>
                  <a:srgbClr val="0E659B"/>
                </a:solidFill>
                <a:latin typeface="Segoe UI" panose="020B0502040204020203" pitchFamily="34" charset="0"/>
                <a:ea typeface="+mn-ea"/>
                <a:cs typeface="Segoe UI" panose="020B0502040204020203" pitchFamily="34" charset="0"/>
              </a:rPr>
              <a:t> </a:t>
            </a:r>
            <a:r>
              <a:rPr lang="en-US" sz="4000" b="1" dirty="0">
                <a:solidFill>
                  <a:srgbClr val="0E659B"/>
                </a:solidFill>
                <a:latin typeface="Segoe UI" panose="020B0502040204020203" pitchFamily="34" charset="0"/>
                <a:ea typeface="+mn-ea"/>
                <a:cs typeface="Segoe UI" panose="020B0502040204020203" pitchFamily="34" charset="0"/>
              </a:rPr>
              <a:t>&amp; VALUE</a:t>
            </a:r>
            <a:endParaRPr lang="ru-RU" sz="20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F9A10F3D-0E9D-4DFC-A61F-47B053721F56}"/>
              </a:ext>
            </a:extLst>
          </p:cNvPr>
          <p:cNvPicPr>
            <a:picLocks noChangeAspect="1"/>
          </p:cNvPicPr>
          <p:nvPr/>
        </p:nvPicPr>
        <p:blipFill>
          <a:blip r:embed="rId2"/>
          <a:stretch>
            <a:fillRect/>
          </a:stretch>
        </p:blipFill>
        <p:spPr>
          <a:xfrm>
            <a:off x="990600" y="2209800"/>
            <a:ext cx="3395134" cy="3383259"/>
          </a:xfrm>
          <a:prstGeom prst="rect">
            <a:avLst/>
          </a:prstGeom>
        </p:spPr>
      </p:pic>
      <p:sp>
        <p:nvSpPr>
          <p:cNvPr id="3" name="Slide Number Placeholder 2">
            <a:extLst>
              <a:ext uri="{FF2B5EF4-FFF2-40B4-BE49-F238E27FC236}">
                <a16:creationId xmlns:a16="http://schemas.microsoft.com/office/drawing/2014/main" id="{721967AE-F68F-45E7-B173-C2EFCDD0BA53}"/>
              </a:ext>
            </a:extLst>
          </p:cNvPr>
          <p:cNvSpPr>
            <a:spLocks noGrp="1"/>
          </p:cNvSpPr>
          <p:nvPr>
            <p:ph type="sldNum" sz="quarter" idx="12"/>
          </p:nvPr>
        </p:nvSpPr>
        <p:spPr/>
        <p:txBody>
          <a:bodyPr/>
          <a:lstStyle/>
          <a:p>
            <a:fld id="{D9A466A0-C5CB-4985-8465-49B4B34D82BA}" type="slidenum">
              <a:rPr lang="ru-RU" smtClean="0">
                <a:solidFill>
                  <a:srgbClr val="0E659B"/>
                </a:solidFill>
              </a:rPr>
              <a:t>11</a:t>
            </a:fld>
            <a:endParaRPr lang="ru-RU" dirty="0">
              <a:solidFill>
                <a:srgbClr val="0E659B"/>
              </a:solidFill>
            </a:endParaRPr>
          </a:p>
        </p:txBody>
      </p:sp>
    </p:spTree>
    <p:extLst>
      <p:ext uri="{BB962C8B-B14F-4D97-AF65-F5344CB8AC3E}">
        <p14:creationId xmlns:p14="http://schemas.microsoft.com/office/powerpoint/2010/main" val="328731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89793" y="2209800"/>
            <a:ext cx="6807549" cy="41147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EXECUTIVE SUMMARY</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………………...…………………(3)</a:t>
            </a:r>
          </a:p>
          <a:p>
            <a:pPr>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METHODOLOGY</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………………………………………..……….(4)</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RESULTS</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5</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FINDINGS</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………………………………………………………...…(6-9)</a:t>
            </a:r>
            <a:endPar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DASHBOARD</a:t>
            </a:r>
            <a:r>
              <a:rPr lang="en-US" sz="2000" dirty="0">
                <a:solidFill>
                  <a:srgbClr val="0E659B"/>
                </a:solidFill>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lang="en-US" sz="2000" dirty="0">
                <a:solidFill>
                  <a:srgbClr val="0E659B"/>
                </a:solidFill>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……………(10)</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CONCLUSION &amp; VALUE</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………………………………(11)</a:t>
            </a: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ru-RU"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marL="0" indent="0">
              <a:buNone/>
              <a:defRPr/>
            </a:pPr>
            <a:endPar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lang="en-US" dirty="0">
              <a:solidFill>
                <a:srgbClr val="0E659B"/>
              </a:solidFill>
              <a:latin typeface="Segoe UI" panose="020B0502040204020203" pitchFamily="34" charset="0"/>
              <a:cs typeface="Segoe UI" panose="020B0502040204020203" pitchFamily="34" charset="0"/>
            </a:endParaRPr>
          </a:p>
          <a:p>
            <a:pPr>
              <a:defRPr/>
            </a:pPr>
            <a:endParaRPr lang="en-US"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OUTLINE</a:t>
            </a:r>
            <a:endParaRPr lang="ru-RU" b="1"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7118AF0D-0E47-4A14-9D3A-F7DDD9599071}"/>
              </a:ext>
            </a:extLst>
          </p:cNvPr>
          <p:cNvPicPr>
            <a:picLocks noChangeAspect="1"/>
          </p:cNvPicPr>
          <p:nvPr/>
        </p:nvPicPr>
        <p:blipFill>
          <a:blip r:embed="rId2"/>
          <a:stretch>
            <a:fillRect/>
          </a:stretch>
        </p:blipFill>
        <p:spPr>
          <a:xfrm>
            <a:off x="994658" y="2215055"/>
            <a:ext cx="3395135" cy="3382200"/>
          </a:xfrm>
          <a:prstGeom prst="rect">
            <a:avLst/>
          </a:prstGeom>
        </p:spPr>
      </p:pic>
      <p:sp>
        <p:nvSpPr>
          <p:cNvPr id="4" name="Slide Number Placeholder 3">
            <a:extLst>
              <a:ext uri="{FF2B5EF4-FFF2-40B4-BE49-F238E27FC236}">
                <a16:creationId xmlns:a16="http://schemas.microsoft.com/office/drawing/2014/main" id="{43EB049A-5601-481D-8121-8C228B198B5D}"/>
              </a:ext>
            </a:extLst>
          </p:cNvPr>
          <p:cNvSpPr>
            <a:spLocks noGrp="1"/>
          </p:cNvSpPr>
          <p:nvPr>
            <p:ph type="sldNum" sz="quarter" idx="12"/>
          </p:nvPr>
        </p:nvSpPr>
        <p:spPr/>
        <p:txBody>
          <a:bodyPr/>
          <a:lstStyle/>
          <a:p>
            <a:fld id="{D9A466A0-C5CB-4985-8465-49B4B34D82BA}" type="slidenum">
              <a:rPr lang="ru-RU" smtClean="0">
                <a:solidFill>
                  <a:srgbClr val="0E659B"/>
                </a:solidFill>
              </a:rPr>
              <a:t>2</a:t>
            </a:fld>
            <a:endParaRPr lang="ru-RU" dirty="0">
              <a:solidFill>
                <a:srgbClr val="0E659B"/>
              </a:solidFill>
            </a:endParaRPr>
          </a:p>
        </p:txBody>
      </p:sp>
    </p:spTree>
    <p:extLst>
      <p:ext uri="{BB962C8B-B14F-4D97-AF65-F5344CB8AC3E}">
        <p14:creationId xmlns:p14="http://schemas.microsoft.com/office/powerpoint/2010/main" val="246472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76541" y="2209800"/>
            <a:ext cx="6807549" cy="39928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This project aims to address the observed discrepancy between the guarantee provision and the target level of project portfolio execution. </a:t>
            </a:r>
            <a:endParaRPr lang="ru-RU" sz="1600" dirty="0">
              <a:solidFill>
                <a:srgbClr val="0E659B"/>
              </a:solidFill>
              <a:latin typeface="Segoe UI" panose="020B0502040204020203" pitchFamily="34" charset="0"/>
              <a:cs typeface="Segoe UI" panose="020B0502040204020203" pitchFamily="34" charset="0"/>
            </a:endParaRPr>
          </a:p>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Through an in-depth analysis of statistical data on guarantee provision from 2018 to 2020, the project seeks to investigate the current state of guarantee provision and propose effective strategies to improve performance indicators to meet the desired targets. </a:t>
            </a:r>
            <a:endParaRPr lang="ru-RU" sz="1600" dirty="0">
              <a:solidFill>
                <a:srgbClr val="0E659B"/>
              </a:solidFill>
              <a:latin typeface="Segoe UI" panose="020B0502040204020203" pitchFamily="34" charset="0"/>
              <a:cs typeface="Segoe UI" panose="020B0502040204020203" pitchFamily="34" charset="0"/>
            </a:endParaRPr>
          </a:p>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In 2021, the proposed changes was implemented, and the results and effectiveness of the implemented changes was thoroughly examined and evaluated.</a:t>
            </a:r>
            <a:endParaRPr kumimoji="0" lang="en-US" sz="16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EXECUTIVE SUMMARY</a:t>
            </a:r>
            <a:endParaRPr lang="ru-RU" b="1"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12A99832-226C-4653-90D5-DB8A828AA5AA}"/>
              </a:ext>
            </a:extLst>
          </p:cNvPr>
          <p:cNvPicPr>
            <a:picLocks noChangeAspect="1"/>
          </p:cNvPicPr>
          <p:nvPr/>
        </p:nvPicPr>
        <p:blipFill>
          <a:blip r:embed="rId2"/>
          <a:stretch>
            <a:fillRect/>
          </a:stretch>
        </p:blipFill>
        <p:spPr>
          <a:xfrm>
            <a:off x="994658" y="2209800"/>
            <a:ext cx="3395135" cy="3383280"/>
          </a:xfrm>
          <a:prstGeom prst="rect">
            <a:avLst/>
          </a:prstGeom>
        </p:spPr>
      </p:pic>
      <p:sp>
        <p:nvSpPr>
          <p:cNvPr id="9" name="TextBox 8">
            <a:extLst>
              <a:ext uri="{FF2B5EF4-FFF2-40B4-BE49-F238E27FC236}">
                <a16:creationId xmlns:a16="http://schemas.microsoft.com/office/drawing/2014/main" id="{1A4CDEC0-CCE5-4D3B-97AD-12580F0498D8}"/>
              </a:ext>
            </a:extLst>
          </p:cNvPr>
          <p:cNvSpPr txBox="1"/>
          <p:nvPr/>
        </p:nvSpPr>
        <p:spPr>
          <a:xfrm>
            <a:off x="983974" y="6439179"/>
            <a:ext cx="4338624" cy="276999"/>
          </a:xfrm>
          <a:prstGeom prst="rect">
            <a:avLst/>
          </a:prstGeom>
          <a:noFill/>
        </p:spPr>
        <p:txBody>
          <a:bodyPr wrap="none" rtlCol="0">
            <a:spAutoFit/>
          </a:bodyPr>
          <a:lstStyle/>
          <a:p>
            <a:r>
              <a:rPr lang="en-US" sz="1200" dirty="0">
                <a:solidFill>
                  <a:srgbClr val="0E659B"/>
                </a:solidFill>
                <a:latin typeface="Segoe UI" panose="020B0502040204020203" pitchFamily="34" charset="0"/>
                <a:cs typeface="Segoe UI" panose="020B0502040204020203" pitchFamily="34" charset="0"/>
              </a:rPr>
              <a:t>All project information can be found in </a:t>
            </a:r>
            <a:r>
              <a:rPr lang="en-US" sz="1200" dirty="0">
                <a:solidFill>
                  <a:srgbClr val="0E659B"/>
                </a:solidFill>
                <a:latin typeface="Segoe UI" panose="020B0502040204020203" pitchFamily="34" charset="0"/>
                <a:cs typeface="Segoe UI" panose="020B0502040204020203" pitchFamily="34" charset="0"/>
                <a:hlinkClick r:id="rId3"/>
              </a:rPr>
              <a:t>the GitHub repository</a:t>
            </a:r>
            <a:r>
              <a:rPr lang="en-US" sz="1200" dirty="0">
                <a:solidFill>
                  <a:srgbClr val="0E659B"/>
                </a:solidFill>
                <a:latin typeface="Segoe UI" panose="020B0502040204020203" pitchFamily="34" charset="0"/>
                <a:cs typeface="Segoe UI" panose="020B0502040204020203" pitchFamily="34" charset="0"/>
              </a:rPr>
              <a:t>.</a:t>
            </a:r>
            <a:endParaRPr lang="ru-RU" sz="1200" dirty="0">
              <a:solidFill>
                <a:srgbClr val="0E659B"/>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141480D-3AD9-4437-944E-25E759292EBF}"/>
              </a:ext>
            </a:extLst>
          </p:cNvPr>
          <p:cNvSpPr>
            <a:spLocks noGrp="1"/>
          </p:cNvSpPr>
          <p:nvPr>
            <p:ph type="sldNum" sz="quarter" idx="12"/>
          </p:nvPr>
        </p:nvSpPr>
        <p:spPr/>
        <p:txBody>
          <a:bodyPr/>
          <a:lstStyle/>
          <a:p>
            <a:fld id="{D9A466A0-C5CB-4985-8465-49B4B34D82BA}" type="slidenum">
              <a:rPr lang="ru-RU" smtClean="0">
                <a:solidFill>
                  <a:srgbClr val="0E659B"/>
                </a:solidFill>
              </a:rPr>
              <a:t>3</a:t>
            </a:fld>
            <a:endParaRPr lang="ru-RU">
              <a:solidFill>
                <a:srgbClr val="0E659B"/>
              </a:solidFill>
            </a:endParaRPr>
          </a:p>
        </p:txBody>
      </p:sp>
    </p:spTree>
    <p:extLst>
      <p:ext uri="{BB962C8B-B14F-4D97-AF65-F5344CB8AC3E}">
        <p14:creationId xmlns:p14="http://schemas.microsoft.com/office/powerpoint/2010/main" val="376562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89433" y="2209800"/>
            <a:ext cx="6807549" cy="411480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Collection: </a:t>
            </a:r>
            <a:r>
              <a:rPr lang="en-US" sz="5600" dirty="0">
                <a:solidFill>
                  <a:srgbClr val="0E659B"/>
                </a:solidFill>
                <a:latin typeface="Segoe UI" panose="020B0502040204020203" pitchFamily="34" charset="0"/>
                <a:cs typeface="Segoe UI" panose="020B0502040204020203" pitchFamily="34" charset="0"/>
              </a:rPr>
              <a:t>Data for the project is based on the data structure the author worked with at ASE Rosatom.</a:t>
            </a:r>
            <a:r>
              <a:rPr lang="ru-RU" sz="5600" dirty="0">
                <a:solidFill>
                  <a:srgbClr val="0E659B"/>
                </a:solidFill>
                <a:latin typeface="Segoe UI" panose="020B0502040204020203" pitchFamily="34" charset="0"/>
                <a:cs typeface="Segoe UI" panose="020B0502040204020203" pitchFamily="34" charset="0"/>
              </a:rPr>
              <a:t> </a:t>
            </a:r>
            <a:r>
              <a:rPr lang="en-US" sz="5600" dirty="0">
                <a:solidFill>
                  <a:srgbClr val="0E659B"/>
                </a:solidFill>
                <a:latin typeface="Segoe UI" panose="020B0502040204020203" pitchFamily="34" charset="0"/>
                <a:cs typeface="Segoe UI" panose="020B0502040204020203" pitchFamily="34" charset="0"/>
              </a:rPr>
              <a:t>The dataset was formed from data pertaining to 4 projects, 99 contractors, 5000 contracts, and 15000 guarantees. However, due to the non-disclosure agreement, all data was randomly generated using the Python library </a:t>
            </a:r>
            <a:r>
              <a:rPr lang="en-US" sz="5600" dirty="0" err="1">
                <a:solidFill>
                  <a:srgbClr val="0E659B"/>
                </a:solidFill>
                <a:latin typeface="Segoe UI" panose="020B0502040204020203" pitchFamily="34" charset="0"/>
                <a:cs typeface="Segoe UI" panose="020B0502040204020203" pitchFamily="34" charset="0"/>
              </a:rPr>
              <a:t>Numpy</a:t>
            </a:r>
            <a:r>
              <a:rPr lang="en-US" sz="5600" dirty="0">
                <a:solidFill>
                  <a:srgbClr val="0E659B"/>
                </a:solidFill>
                <a:latin typeface="Segoe UI" panose="020B0502040204020203" pitchFamily="34" charset="0"/>
                <a:cs typeface="Segoe UI" panose="020B0502040204020203" pitchFamily="34" charset="0"/>
              </a:rPr>
              <a:t>. For more detailed information, please refer to the </a:t>
            </a:r>
            <a:r>
              <a:rPr lang="en-US" sz="5600" dirty="0" err="1">
                <a:solidFill>
                  <a:srgbClr val="0E659B"/>
                </a:solidFill>
                <a:latin typeface="Segoe UI" panose="020B0502040204020203" pitchFamily="34" charset="0"/>
                <a:cs typeface="Segoe UI" panose="020B0502040204020203" pitchFamily="34" charset="0"/>
              </a:rPr>
              <a:t>Jupyter</a:t>
            </a:r>
            <a:r>
              <a:rPr lang="en-US" sz="5600" dirty="0">
                <a:solidFill>
                  <a:srgbClr val="0E659B"/>
                </a:solidFill>
                <a:latin typeface="Segoe UI" panose="020B0502040204020203" pitchFamily="34" charset="0"/>
                <a:cs typeface="Segoe UI" panose="020B0502040204020203" pitchFamily="34" charset="0"/>
              </a:rPr>
              <a:t> notebook provided at this </a:t>
            </a:r>
            <a:r>
              <a:rPr lang="en-US" sz="5600" dirty="0">
                <a:solidFill>
                  <a:srgbClr val="0E659B"/>
                </a:solidFill>
                <a:latin typeface="Segoe UI" panose="020B0502040204020203" pitchFamily="34" charset="0"/>
                <a:cs typeface="Segoe UI" panose="020B0502040204020203" pitchFamily="34" charset="0"/>
                <a:hlinkClick r:id="rId2"/>
              </a:rPr>
              <a:t>link</a:t>
            </a:r>
            <a:r>
              <a:rPr lang="en-US" sz="5600" dirty="0">
                <a:solidFill>
                  <a:srgbClr val="0E659B"/>
                </a:solidFill>
                <a:latin typeface="Segoe UI" panose="020B0502040204020203" pitchFamily="34" charset="0"/>
                <a:cs typeface="Segoe UI" panose="020B0502040204020203" pitchFamily="34" charset="0"/>
              </a:rPr>
              <a:t>. </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Wrangling: </a:t>
            </a:r>
            <a:r>
              <a:rPr lang="en-US" sz="5600" dirty="0">
                <a:solidFill>
                  <a:srgbClr val="0E659B"/>
                </a:solidFill>
                <a:latin typeface="Segoe UI" panose="020B0502040204020203" pitchFamily="34" charset="0"/>
                <a:cs typeface="Segoe UI" panose="020B0502040204020203" pitchFamily="34" charset="0"/>
              </a:rPr>
              <a:t>The data has been prepared for analysis, sorted, filtered, and additional necessary parameters have been created and computed.</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Visualization and Analysis: </a:t>
            </a:r>
            <a:r>
              <a:rPr lang="en-US" sz="5600" dirty="0">
                <a:solidFill>
                  <a:srgbClr val="0E659B"/>
                </a:solidFill>
                <a:latin typeface="Segoe UI" panose="020B0502040204020203" pitchFamily="34" charset="0"/>
                <a:cs typeface="Segoe UI" panose="020B0502040204020203" pitchFamily="34" charset="0"/>
              </a:rPr>
              <a:t>The data has been analyzed for project purposes using grouping, calculating means, medians, modes, creating pivot tables and</a:t>
            </a:r>
            <a:r>
              <a:rPr lang="ru-RU" sz="5600" dirty="0">
                <a:solidFill>
                  <a:srgbClr val="0E659B"/>
                </a:solidFill>
                <a:latin typeface="Segoe UI" panose="020B0502040204020203" pitchFamily="34" charset="0"/>
                <a:cs typeface="Segoe UI" panose="020B0502040204020203" pitchFamily="34" charset="0"/>
              </a:rPr>
              <a:t> </a:t>
            </a:r>
            <a:r>
              <a:rPr lang="en-US" sz="5600" dirty="0">
                <a:solidFill>
                  <a:srgbClr val="0E659B"/>
                </a:solidFill>
                <a:latin typeface="Segoe UI" panose="020B0502040204020203" pitchFamily="34" charset="0"/>
                <a:cs typeface="Segoe UI" panose="020B0502040204020203" pitchFamily="34" charset="0"/>
              </a:rPr>
              <a:t>pivot charts. </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Building Dashboard: </a:t>
            </a:r>
            <a:r>
              <a:rPr lang="en-US" sz="5600" dirty="0">
                <a:solidFill>
                  <a:srgbClr val="0E659B"/>
                </a:solidFill>
                <a:latin typeface="Segoe UI" panose="020B0502040204020203" pitchFamily="34" charset="0"/>
                <a:cs typeface="Segoe UI" panose="020B0502040204020203" pitchFamily="34" charset="0"/>
              </a:rPr>
              <a:t>Dashboard was created to ensure regular monitoring of the project portfolio execution. </a:t>
            </a:r>
          </a:p>
          <a:p>
            <a:pPr marL="0" indent="0" algn="just">
              <a:lnSpc>
                <a:spcPct val="120000"/>
              </a:lnSpc>
              <a:spcBef>
                <a:spcPts val="600"/>
              </a:spcBef>
              <a:buNone/>
            </a:pPr>
            <a:endParaRPr lang="en-US" sz="5600" b="1" dirty="0">
              <a:solidFill>
                <a:srgbClr val="0E659B"/>
              </a:solidFill>
              <a:latin typeface="Segoe UI" panose="020B0502040204020203" pitchFamily="34" charset="0"/>
              <a:cs typeface="Segoe UI" panose="020B0502040204020203" pitchFamily="34" charset="0"/>
            </a:endParaRPr>
          </a:p>
          <a:p>
            <a:pPr marL="225425" indent="0" algn="just">
              <a:lnSpc>
                <a:spcPct val="120000"/>
              </a:lnSpc>
              <a:spcBef>
                <a:spcPts val="600"/>
              </a:spcBef>
              <a:buNone/>
            </a:pPr>
            <a:r>
              <a:rPr lang="en-US" sz="5600" b="1" dirty="0">
                <a:solidFill>
                  <a:srgbClr val="0E659B"/>
                </a:solidFill>
                <a:latin typeface="Segoe UI" panose="020B0502040204020203" pitchFamily="34" charset="0"/>
                <a:cs typeface="Segoe UI" panose="020B0502040204020203" pitchFamily="34" charset="0"/>
              </a:rPr>
              <a:t>Tools: </a:t>
            </a:r>
            <a:r>
              <a:rPr lang="en-US" sz="5600" dirty="0">
                <a:solidFill>
                  <a:srgbClr val="0E659B"/>
                </a:solidFill>
                <a:latin typeface="Segoe UI" panose="020B0502040204020203" pitchFamily="34" charset="0"/>
                <a:cs typeface="Segoe UI" panose="020B0502040204020203" pitchFamily="34" charset="0"/>
              </a:rPr>
              <a:t>Excel: pivot tables, pivot charts, charts, Excel Formula Syntax. Power BI: charts, buttons, slicers, sliders, bookmarks, measures, DAX. </a:t>
            </a:r>
            <a:r>
              <a:rPr lang="en-US" sz="5400" dirty="0">
                <a:solidFill>
                  <a:srgbClr val="0E659B"/>
                </a:solidFill>
                <a:latin typeface="Segoe UI" panose="020B0502040204020203" pitchFamily="34" charset="0"/>
                <a:cs typeface="Segoe UI" panose="020B0502040204020203" pitchFamily="34" charset="0"/>
              </a:rPr>
              <a:t>Jupiter Notebook.</a:t>
            </a:r>
            <a:r>
              <a:rPr lang="ru-RU" sz="5400" dirty="0">
                <a:solidFill>
                  <a:srgbClr val="0E659B"/>
                </a:solidFill>
                <a:latin typeface="Segoe UI" panose="020B0502040204020203" pitchFamily="34" charset="0"/>
                <a:cs typeface="Segoe UI" panose="020B0502040204020203" pitchFamily="34" charset="0"/>
              </a:rPr>
              <a:t> </a:t>
            </a:r>
            <a:r>
              <a:rPr lang="en-US" sz="5400" dirty="0">
                <a:solidFill>
                  <a:srgbClr val="0E659B"/>
                </a:solidFill>
                <a:latin typeface="Segoe UI" panose="020B0502040204020203" pitchFamily="34" charset="0"/>
                <a:cs typeface="Segoe UI" panose="020B0502040204020203" pitchFamily="34" charset="0"/>
              </a:rPr>
              <a:t>Python: Pandas, </a:t>
            </a:r>
            <a:r>
              <a:rPr lang="en-US" sz="5400" dirty="0" err="1">
                <a:solidFill>
                  <a:srgbClr val="0E659B"/>
                </a:solidFill>
                <a:latin typeface="Segoe UI" panose="020B0502040204020203" pitchFamily="34" charset="0"/>
                <a:cs typeface="Segoe UI" panose="020B0502040204020203" pitchFamily="34" charset="0"/>
              </a:rPr>
              <a:t>Numpy</a:t>
            </a:r>
            <a:r>
              <a:rPr lang="en-US" sz="5400" dirty="0">
                <a:solidFill>
                  <a:srgbClr val="0E659B"/>
                </a:solidFill>
                <a:latin typeface="Segoe UI" panose="020B0502040204020203" pitchFamily="34" charset="0"/>
                <a:cs typeface="Segoe UI" panose="020B0502040204020203" pitchFamily="34" charset="0"/>
              </a:rPr>
              <a:t>. </a:t>
            </a:r>
            <a:endParaRPr lang="ru-RU" sz="5200"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METHODOLOGY</a:t>
            </a:r>
            <a:endParaRPr lang="ru-RU" sz="20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32CEE65B-9A09-45A1-BB55-5B68DDDD4E1E}"/>
              </a:ext>
            </a:extLst>
          </p:cNvPr>
          <p:cNvPicPr>
            <a:picLocks noChangeAspect="1"/>
          </p:cNvPicPr>
          <p:nvPr/>
        </p:nvPicPr>
        <p:blipFill>
          <a:blip r:embed="rId3"/>
          <a:stretch>
            <a:fillRect/>
          </a:stretch>
        </p:blipFill>
        <p:spPr>
          <a:xfrm>
            <a:off x="994299" y="2209800"/>
            <a:ext cx="3395134" cy="3383273"/>
          </a:xfrm>
          <a:prstGeom prst="rect">
            <a:avLst/>
          </a:prstGeom>
        </p:spPr>
      </p:pic>
      <p:sp>
        <p:nvSpPr>
          <p:cNvPr id="3" name="Slide Number Placeholder 2">
            <a:extLst>
              <a:ext uri="{FF2B5EF4-FFF2-40B4-BE49-F238E27FC236}">
                <a16:creationId xmlns:a16="http://schemas.microsoft.com/office/drawing/2014/main" id="{64A840B5-F521-49EC-9BFB-9B9F6BEF4E44}"/>
              </a:ext>
            </a:extLst>
          </p:cNvPr>
          <p:cNvSpPr>
            <a:spLocks noGrp="1"/>
          </p:cNvSpPr>
          <p:nvPr>
            <p:ph type="sldNum" sz="quarter" idx="12"/>
          </p:nvPr>
        </p:nvSpPr>
        <p:spPr/>
        <p:txBody>
          <a:bodyPr/>
          <a:lstStyle/>
          <a:p>
            <a:fld id="{D9A466A0-C5CB-4985-8465-49B4B34D82BA}" type="slidenum">
              <a:rPr lang="ru-RU" smtClean="0">
                <a:solidFill>
                  <a:srgbClr val="0E659B"/>
                </a:solidFill>
              </a:rPr>
              <a:t>4</a:t>
            </a:fld>
            <a:endParaRPr lang="ru-RU">
              <a:solidFill>
                <a:srgbClr val="0E659B"/>
              </a:solidFill>
            </a:endParaRPr>
          </a:p>
        </p:txBody>
      </p:sp>
    </p:spTree>
    <p:extLst>
      <p:ext uri="{BB962C8B-B14F-4D97-AF65-F5344CB8AC3E}">
        <p14:creationId xmlns:p14="http://schemas.microsoft.com/office/powerpoint/2010/main" val="311505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4"/>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4"/>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RESULTS</a:t>
            </a:r>
            <a:endParaRPr lang="ru-RU" sz="2000" b="1" dirty="0">
              <a:latin typeface="Segoe UI" panose="020B0502040204020203" pitchFamily="34" charset="0"/>
              <a:cs typeface="Segoe UI" panose="020B0502040204020203" pitchFamily="34" charset="0"/>
            </a:endParaRPr>
          </a:p>
        </p:txBody>
      </p:sp>
      <p:sp>
        <p:nvSpPr>
          <p:cNvPr id="14" name="Title 45">
            <a:extLst>
              <a:ext uri="{FF2B5EF4-FFF2-40B4-BE49-F238E27FC236}">
                <a16:creationId xmlns:a16="http://schemas.microsoft.com/office/drawing/2014/main" id="{CA3E8172-674F-4AC5-90D9-3A5C7B87B245}"/>
              </a:ext>
            </a:extLst>
          </p:cNvPr>
          <p:cNvSpPr txBox="1">
            <a:spLocks/>
          </p:cNvSpPr>
          <p:nvPr/>
        </p:nvSpPr>
        <p:spPr>
          <a:xfrm rot="10800000" flipV="1">
            <a:off x="1295400" y="2192594"/>
            <a:ext cx="4343400" cy="4117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defRPr/>
            </a:pPr>
            <a:r>
              <a:rPr lang="en-US" sz="1400" dirty="0">
                <a:solidFill>
                  <a:srgbClr val="0E659B"/>
                </a:solidFill>
                <a:latin typeface="Segoe UI" panose="020B0502040204020203" pitchFamily="34" charset="0"/>
                <a:ea typeface="+mn-ea"/>
                <a:cs typeface="Segoe UI" panose="020B0502040204020203" pitchFamily="34" charset="0"/>
              </a:rPr>
              <a:t>During the statistical analysis of the project portfolio data, it was revealed that when the responsibility for non-provision of guarantees is established in the form of a forfeit of 0.05% per day, the percentage of overdue guarantees significantly decreases and remains at a level of 15%. This specific form of responsibility was implemented in all contracts starting from 2021. As a result, </a:t>
            </a:r>
            <a:r>
              <a:rPr lang="en-US" sz="1400" b="1" u="sng" dirty="0">
                <a:solidFill>
                  <a:srgbClr val="0E659B"/>
                </a:solidFill>
                <a:latin typeface="Segoe UI" panose="020B0502040204020203" pitchFamily="34" charset="0"/>
                <a:ea typeface="+mn-ea"/>
                <a:cs typeface="Segoe UI" panose="020B0502040204020203" pitchFamily="34" charset="0"/>
              </a:rPr>
              <a:t>the percentage of overdue guarantees for project execution has decreased</a:t>
            </a:r>
            <a:r>
              <a:rPr lang="ru-RU" sz="1400" b="1" u="sng" dirty="0">
                <a:solidFill>
                  <a:srgbClr val="0E659B"/>
                </a:solidFill>
                <a:latin typeface="Segoe UI" panose="020B0502040204020203" pitchFamily="34" charset="0"/>
                <a:ea typeface="+mn-ea"/>
                <a:cs typeface="Segoe UI" panose="020B0502040204020203" pitchFamily="34" charset="0"/>
              </a:rPr>
              <a:t> </a:t>
            </a:r>
            <a:r>
              <a:rPr lang="en-US" sz="1400" b="1" u="sng" dirty="0">
                <a:solidFill>
                  <a:srgbClr val="0E659B"/>
                </a:solidFill>
                <a:latin typeface="Segoe UI" panose="020B0502040204020203" pitchFamily="34" charset="0"/>
                <a:ea typeface="+mn-ea"/>
                <a:cs typeface="Segoe UI" panose="020B0502040204020203" pitchFamily="34" charset="0"/>
              </a:rPr>
              <a:t>by 9</a:t>
            </a:r>
            <a:r>
              <a:rPr lang="ru-RU" sz="1400" b="1" u="sng" dirty="0">
                <a:solidFill>
                  <a:srgbClr val="0E659B"/>
                </a:solidFill>
                <a:latin typeface="Segoe UI" panose="020B0502040204020203" pitchFamily="34" charset="0"/>
                <a:ea typeface="+mn-ea"/>
                <a:cs typeface="Segoe UI" panose="020B0502040204020203" pitchFamily="34" charset="0"/>
              </a:rPr>
              <a:t> </a:t>
            </a:r>
            <a:r>
              <a:rPr lang="en-US" sz="1400" b="1" u="sng" dirty="0">
                <a:solidFill>
                  <a:srgbClr val="0E659B"/>
                </a:solidFill>
                <a:latin typeface="Segoe UI" panose="020B0502040204020203" pitchFamily="34" charset="0"/>
                <a:ea typeface="+mn-ea"/>
                <a:cs typeface="Segoe UI" panose="020B0502040204020203" pitchFamily="34" charset="0"/>
              </a:rPr>
              <a:t>precents</a:t>
            </a:r>
            <a:r>
              <a:rPr lang="en-US" sz="1400" dirty="0">
                <a:solidFill>
                  <a:srgbClr val="0E659B"/>
                </a:solidFill>
                <a:latin typeface="Segoe UI" panose="020B0502040204020203" pitchFamily="34" charset="0"/>
                <a:ea typeface="+mn-ea"/>
                <a:cs typeface="Segoe UI" panose="020B0502040204020203" pitchFamily="34" charset="0"/>
              </a:rPr>
              <a:t>,</a:t>
            </a:r>
            <a:r>
              <a:rPr lang="ru-RU" sz="1400" dirty="0">
                <a:solidFill>
                  <a:srgbClr val="0E659B"/>
                </a:solidFill>
                <a:latin typeface="Segoe UI" panose="020B0502040204020203" pitchFamily="34" charset="0"/>
                <a:ea typeface="+mn-ea"/>
                <a:cs typeface="Segoe UI" panose="020B0502040204020203" pitchFamily="34" charset="0"/>
              </a:rPr>
              <a:t> </a:t>
            </a:r>
            <a:r>
              <a:rPr lang="en-US" sz="1400" dirty="0">
                <a:solidFill>
                  <a:srgbClr val="0E659B"/>
                </a:solidFill>
                <a:latin typeface="Segoe UI" panose="020B0502040204020203" pitchFamily="34" charset="0"/>
                <a:ea typeface="+mn-ea"/>
                <a:cs typeface="Segoe UI" panose="020B0502040204020203" pitchFamily="34" charset="0"/>
              </a:rPr>
              <a:t>from 26% to 17%, aligning with the target indicator.</a:t>
            </a:r>
            <a:endParaRPr lang="ru-RU" sz="1400" dirty="0">
              <a:solidFill>
                <a:srgbClr val="0E659B"/>
              </a:solidFill>
              <a:latin typeface="Segoe UI" panose="020B0502040204020203" pitchFamily="34" charset="0"/>
              <a:ea typeface="+mn-ea"/>
              <a:cs typeface="Segoe UI" panose="020B0502040204020203" pitchFamily="34" charset="0"/>
            </a:endParaRPr>
          </a:p>
          <a:p>
            <a:pPr algn="just">
              <a:lnSpc>
                <a:spcPct val="150000"/>
              </a:lnSpc>
              <a:defRPr/>
            </a:pPr>
            <a:endParaRPr lang="ru-RU" sz="1400" dirty="0">
              <a:solidFill>
                <a:srgbClr val="0E659B"/>
              </a:solidFill>
              <a:latin typeface="Segoe UI" panose="020B0502040204020203" pitchFamily="34" charset="0"/>
              <a:ea typeface="+mn-ea"/>
              <a:cs typeface="Segoe UI" panose="020B0502040204020203" pitchFamily="34" charset="0"/>
            </a:endParaRPr>
          </a:p>
          <a:p>
            <a:pPr algn="just">
              <a:lnSpc>
                <a:spcPct val="150000"/>
              </a:lnSpc>
              <a:defRPr/>
            </a:pPr>
            <a:endParaRPr lang="ru-RU" sz="1400" dirty="0">
              <a:solidFill>
                <a:srgbClr val="0E659B"/>
              </a:solidFill>
              <a:latin typeface="Segoe UI" panose="020B0502040204020203" pitchFamily="34" charset="0"/>
              <a:ea typeface="+mn-ea"/>
              <a:cs typeface="Segoe UI" panose="020B0502040204020203" pitchFamily="34" charset="0"/>
            </a:endParaRPr>
          </a:p>
        </p:txBody>
      </p:sp>
      <p:pic>
        <p:nvPicPr>
          <p:cNvPr id="2" name="Picture 1">
            <a:extLst>
              <a:ext uri="{FF2B5EF4-FFF2-40B4-BE49-F238E27FC236}">
                <a16:creationId xmlns:a16="http://schemas.microsoft.com/office/drawing/2014/main" id="{0DF70630-CACA-4D24-A65E-FCC5A878CE47}"/>
              </a:ext>
            </a:extLst>
          </p:cNvPr>
          <p:cNvPicPr>
            <a:picLocks noChangeAspect="1"/>
          </p:cNvPicPr>
          <p:nvPr/>
        </p:nvPicPr>
        <p:blipFill>
          <a:blip r:embed="rId7"/>
          <a:stretch>
            <a:fillRect/>
          </a:stretch>
        </p:blipFill>
        <p:spPr>
          <a:xfrm>
            <a:off x="6025447" y="2209800"/>
            <a:ext cx="5175953" cy="4109060"/>
          </a:xfrm>
          <a:prstGeom prst="rect">
            <a:avLst/>
          </a:prstGeom>
        </p:spPr>
      </p:pic>
      <p:sp>
        <p:nvSpPr>
          <p:cNvPr id="4" name="Slide Number Placeholder 3">
            <a:extLst>
              <a:ext uri="{FF2B5EF4-FFF2-40B4-BE49-F238E27FC236}">
                <a16:creationId xmlns:a16="http://schemas.microsoft.com/office/drawing/2014/main" id="{6C6C6BC8-BC2C-48C3-89DE-EEBA95093E4E}"/>
              </a:ext>
            </a:extLst>
          </p:cNvPr>
          <p:cNvSpPr>
            <a:spLocks noGrp="1"/>
          </p:cNvSpPr>
          <p:nvPr>
            <p:ph type="sldNum" sz="quarter" idx="12"/>
          </p:nvPr>
        </p:nvSpPr>
        <p:spPr/>
        <p:txBody>
          <a:bodyPr/>
          <a:lstStyle/>
          <a:p>
            <a:fld id="{D9A466A0-C5CB-4985-8465-49B4B34D82BA}" type="slidenum">
              <a:rPr lang="ru-RU" smtClean="0">
                <a:solidFill>
                  <a:srgbClr val="0E659B"/>
                </a:solidFill>
              </a:rPr>
              <a:t>5</a:t>
            </a:fld>
            <a:endParaRPr lang="ru-RU">
              <a:solidFill>
                <a:srgbClr val="0E659B"/>
              </a:solidFill>
            </a:endParaRPr>
          </a:p>
        </p:txBody>
      </p:sp>
    </p:spTree>
    <p:extLst>
      <p:ext uri="{BB962C8B-B14F-4D97-AF65-F5344CB8AC3E}">
        <p14:creationId xmlns:p14="http://schemas.microsoft.com/office/powerpoint/2010/main" val="147453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3" name="Title 45">
            <a:extLst>
              <a:ext uri="{FF2B5EF4-FFF2-40B4-BE49-F238E27FC236}">
                <a16:creationId xmlns:a16="http://schemas.microsoft.com/office/drawing/2014/main" id="{A0799A71-6E46-4341-8BD7-7FEB04D9ECE3}"/>
              </a:ext>
            </a:extLst>
          </p:cNvPr>
          <p:cNvSpPr txBox="1">
            <a:spLocks/>
          </p:cNvSpPr>
          <p:nvPr/>
        </p:nvSpPr>
        <p:spPr>
          <a:xfrm rot="10800000" flipV="1">
            <a:off x="988142" y="1603480"/>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It was identified that the main issue lies in the Contract Execution guarantee. </a:t>
            </a:r>
            <a:endParaRPr lang="ru-RU" sz="1800" dirty="0">
              <a:solidFill>
                <a:srgbClr val="0E659B"/>
              </a:solidFill>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2F15A3A2-EA14-4286-A073-A8A3120FDAB7}"/>
              </a:ext>
            </a:extLst>
          </p:cNvPr>
          <p:cNvPicPr>
            <a:picLocks noChangeAspect="1"/>
          </p:cNvPicPr>
          <p:nvPr/>
        </p:nvPicPr>
        <p:blipFill>
          <a:blip r:embed="rId6"/>
          <a:stretch>
            <a:fillRect/>
          </a:stretch>
        </p:blipFill>
        <p:spPr>
          <a:xfrm>
            <a:off x="990600" y="2209800"/>
            <a:ext cx="3505504" cy="4109060"/>
          </a:xfrm>
          <a:prstGeom prst="rect">
            <a:avLst/>
          </a:prstGeom>
        </p:spPr>
      </p:pic>
      <p:pic>
        <p:nvPicPr>
          <p:cNvPr id="3" name="Picture 2">
            <a:extLst>
              <a:ext uri="{FF2B5EF4-FFF2-40B4-BE49-F238E27FC236}">
                <a16:creationId xmlns:a16="http://schemas.microsoft.com/office/drawing/2014/main" id="{CBCDD175-4612-4A47-9340-58FE3BA8245D}"/>
              </a:ext>
            </a:extLst>
          </p:cNvPr>
          <p:cNvPicPr>
            <a:picLocks noChangeAspect="1"/>
          </p:cNvPicPr>
          <p:nvPr/>
        </p:nvPicPr>
        <p:blipFill>
          <a:blip r:embed="rId7"/>
          <a:stretch>
            <a:fillRect/>
          </a:stretch>
        </p:blipFill>
        <p:spPr>
          <a:xfrm>
            <a:off x="4482281" y="2213087"/>
            <a:ext cx="3505504" cy="4105773"/>
          </a:xfrm>
          <a:prstGeom prst="rect">
            <a:avLst/>
          </a:prstGeom>
        </p:spPr>
      </p:pic>
      <p:sp>
        <p:nvSpPr>
          <p:cNvPr id="5" name="Slide Number Placeholder 4">
            <a:extLst>
              <a:ext uri="{FF2B5EF4-FFF2-40B4-BE49-F238E27FC236}">
                <a16:creationId xmlns:a16="http://schemas.microsoft.com/office/drawing/2014/main" id="{58B386C6-0820-493E-BA56-E6F3E3A0474C}"/>
              </a:ext>
            </a:extLst>
          </p:cNvPr>
          <p:cNvSpPr>
            <a:spLocks noGrp="1"/>
          </p:cNvSpPr>
          <p:nvPr>
            <p:ph type="sldNum" sz="quarter" idx="12"/>
          </p:nvPr>
        </p:nvSpPr>
        <p:spPr/>
        <p:txBody>
          <a:bodyPr/>
          <a:lstStyle/>
          <a:p>
            <a:fld id="{D9A466A0-C5CB-4985-8465-49B4B34D82BA}" type="slidenum">
              <a:rPr lang="ru-RU" smtClean="0">
                <a:solidFill>
                  <a:srgbClr val="0E659B"/>
                </a:solidFill>
              </a:rPr>
              <a:t>6</a:t>
            </a:fld>
            <a:endParaRPr lang="ru-RU" dirty="0">
              <a:solidFill>
                <a:srgbClr val="0E659B"/>
              </a:solidFill>
            </a:endParaRPr>
          </a:p>
        </p:txBody>
      </p:sp>
      <p:pic>
        <p:nvPicPr>
          <p:cNvPr id="6" name="Picture 5">
            <a:extLst>
              <a:ext uri="{FF2B5EF4-FFF2-40B4-BE49-F238E27FC236}">
                <a16:creationId xmlns:a16="http://schemas.microsoft.com/office/drawing/2014/main" id="{07A61AA0-5086-4D19-8B78-6946D5A9D2EA}"/>
              </a:ext>
            </a:extLst>
          </p:cNvPr>
          <p:cNvPicPr>
            <a:picLocks noChangeAspect="1"/>
          </p:cNvPicPr>
          <p:nvPr/>
        </p:nvPicPr>
        <p:blipFill>
          <a:blip r:embed="rId8"/>
          <a:stretch>
            <a:fillRect/>
          </a:stretch>
        </p:blipFill>
        <p:spPr>
          <a:xfrm>
            <a:off x="7944734" y="2209800"/>
            <a:ext cx="3234100" cy="4105053"/>
          </a:xfrm>
          <a:prstGeom prst="rect">
            <a:avLst/>
          </a:prstGeom>
        </p:spPr>
      </p:pic>
    </p:spTree>
    <p:extLst>
      <p:ext uri="{BB962C8B-B14F-4D97-AF65-F5344CB8AC3E}">
        <p14:creationId xmlns:p14="http://schemas.microsoft.com/office/powerpoint/2010/main" val="285941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It has been determined that when the responsibility for non-provision of guarantees is established in the form of forfeit rather than fines, the percentage of overdue guarantees is nearly halved, with 18% compared to 34%.</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6F94DBF7-D2B0-4AC7-9A1C-B47E59EADFCD}"/>
              </a:ext>
            </a:extLst>
          </p:cNvPr>
          <p:cNvPicPr>
            <a:picLocks noChangeAspect="1"/>
          </p:cNvPicPr>
          <p:nvPr/>
        </p:nvPicPr>
        <p:blipFill>
          <a:blip r:embed="rId6"/>
          <a:stretch>
            <a:fillRect/>
          </a:stretch>
        </p:blipFill>
        <p:spPr>
          <a:xfrm>
            <a:off x="997893" y="2520366"/>
            <a:ext cx="10193395" cy="3804234"/>
          </a:xfrm>
          <a:prstGeom prst="rect">
            <a:avLst/>
          </a:prstGeom>
        </p:spPr>
      </p:pic>
      <p:sp>
        <p:nvSpPr>
          <p:cNvPr id="4" name="Slide Number Placeholder 3">
            <a:extLst>
              <a:ext uri="{FF2B5EF4-FFF2-40B4-BE49-F238E27FC236}">
                <a16:creationId xmlns:a16="http://schemas.microsoft.com/office/drawing/2014/main" id="{DADCC845-7957-4402-BDEE-CB3CC78340F5}"/>
              </a:ext>
            </a:extLst>
          </p:cNvPr>
          <p:cNvSpPr>
            <a:spLocks noGrp="1"/>
          </p:cNvSpPr>
          <p:nvPr>
            <p:ph type="sldNum" sz="quarter" idx="12"/>
          </p:nvPr>
        </p:nvSpPr>
        <p:spPr/>
        <p:txBody>
          <a:bodyPr/>
          <a:lstStyle/>
          <a:p>
            <a:fld id="{D9A466A0-C5CB-4985-8465-49B4B34D82BA}" type="slidenum">
              <a:rPr lang="ru-RU" smtClean="0">
                <a:solidFill>
                  <a:srgbClr val="0E659B"/>
                </a:solidFill>
              </a:rPr>
              <a:t>7</a:t>
            </a:fld>
            <a:endParaRPr lang="ru-RU">
              <a:solidFill>
                <a:srgbClr val="0E659B"/>
              </a:solidFill>
            </a:endParaRPr>
          </a:p>
        </p:txBody>
      </p:sp>
    </p:spTree>
    <p:extLst>
      <p:ext uri="{BB962C8B-B14F-4D97-AF65-F5344CB8AC3E}">
        <p14:creationId xmlns:p14="http://schemas.microsoft.com/office/powerpoint/2010/main" val="97027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The most effective forfeit rate is found to be 0.05% </a:t>
            </a:r>
            <a:r>
              <a:rPr lang="ru-RU" sz="1800" dirty="0">
                <a:solidFill>
                  <a:srgbClr val="0E659B"/>
                </a:solidFill>
                <a:latin typeface="Segoe UI" panose="020B0502040204020203" pitchFamily="34" charset="0"/>
                <a:ea typeface="+mn-ea"/>
                <a:cs typeface="Segoe UI" panose="020B0502040204020203" pitchFamily="34" charset="0"/>
              </a:rPr>
              <a:t>(</a:t>
            </a:r>
            <a:r>
              <a:rPr lang="en-US" sz="1800" dirty="0">
                <a:solidFill>
                  <a:srgbClr val="0E659B"/>
                </a:solidFill>
                <a:latin typeface="Segoe UI" panose="020B0502040204020203" pitchFamily="34" charset="0"/>
                <a:ea typeface="+mn-ea"/>
                <a:cs typeface="Segoe UI" panose="020B0502040204020203" pitchFamily="34" charset="0"/>
              </a:rPr>
              <a:t>per day</a:t>
            </a:r>
            <a:r>
              <a:rPr lang="ru-RU" sz="1800" dirty="0">
                <a:solidFill>
                  <a:srgbClr val="0E659B"/>
                </a:solidFill>
                <a:latin typeface="Segoe UI" panose="020B0502040204020203" pitchFamily="34" charset="0"/>
                <a:ea typeface="+mn-ea"/>
                <a:cs typeface="Segoe UI" panose="020B0502040204020203" pitchFamily="34" charset="0"/>
              </a:rPr>
              <a:t>)</a:t>
            </a:r>
            <a:r>
              <a:rPr lang="en-US" sz="1800" dirty="0">
                <a:solidFill>
                  <a:srgbClr val="0E659B"/>
                </a:solidFill>
                <a:latin typeface="Segoe UI" panose="020B0502040204020203" pitchFamily="34" charset="0"/>
                <a:ea typeface="+mn-ea"/>
                <a:cs typeface="Segoe UI" panose="020B0502040204020203" pitchFamily="34" charset="0"/>
              </a:rPr>
              <a:t>, considering the percentage of overdue guarantees at 15%</a:t>
            </a:r>
            <a:r>
              <a:rPr lang="ru-RU" sz="1800" dirty="0">
                <a:solidFill>
                  <a:srgbClr val="0E659B"/>
                </a:solidFill>
                <a:latin typeface="Segoe UI" panose="020B0502040204020203" pitchFamily="34" charset="0"/>
                <a:ea typeface="+mn-ea"/>
                <a:cs typeface="Segoe UI" panose="020B0502040204020203" pitchFamily="34" charset="0"/>
              </a:rPr>
              <a:t>. </a:t>
            </a:r>
            <a:r>
              <a:rPr lang="en-US" sz="1800" dirty="0">
                <a:solidFill>
                  <a:srgbClr val="0E659B"/>
                </a:solidFill>
                <a:latin typeface="Segoe UI" panose="020B0502040204020203" pitchFamily="34" charset="0"/>
                <a:ea typeface="+mn-ea"/>
                <a:cs typeface="Segoe UI" panose="020B0502040204020203" pitchFamily="34" charset="0"/>
              </a:rPr>
              <a:t>Further increasing it to 0.06% does not significantly impact the outcomes.</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B17D846E-5E57-4E4C-BFB0-38FDD4A37E0A}"/>
              </a:ext>
            </a:extLst>
          </p:cNvPr>
          <p:cNvPicPr>
            <a:picLocks noChangeAspect="1"/>
          </p:cNvPicPr>
          <p:nvPr/>
        </p:nvPicPr>
        <p:blipFill>
          <a:blip r:embed="rId6"/>
          <a:stretch>
            <a:fillRect/>
          </a:stretch>
        </p:blipFill>
        <p:spPr>
          <a:xfrm>
            <a:off x="995811" y="2514588"/>
            <a:ext cx="10205589" cy="3810330"/>
          </a:xfrm>
          <a:prstGeom prst="rect">
            <a:avLst/>
          </a:prstGeom>
        </p:spPr>
      </p:pic>
      <p:sp>
        <p:nvSpPr>
          <p:cNvPr id="4" name="Slide Number Placeholder 3">
            <a:extLst>
              <a:ext uri="{FF2B5EF4-FFF2-40B4-BE49-F238E27FC236}">
                <a16:creationId xmlns:a16="http://schemas.microsoft.com/office/drawing/2014/main" id="{C13D739E-BFCB-45CB-B516-4F6BCEB92C97}"/>
              </a:ext>
            </a:extLst>
          </p:cNvPr>
          <p:cNvSpPr>
            <a:spLocks noGrp="1"/>
          </p:cNvSpPr>
          <p:nvPr>
            <p:ph type="sldNum" sz="quarter" idx="12"/>
          </p:nvPr>
        </p:nvSpPr>
        <p:spPr/>
        <p:txBody>
          <a:bodyPr/>
          <a:lstStyle/>
          <a:p>
            <a:fld id="{D9A466A0-C5CB-4985-8465-49B4B34D82BA}" type="slidenum">
              <a:rPr lang="ru-RU" smtClean="0">
                <a:solidFill>
                  <a:srgbClr val="0E659B"/>
                </a:solidFill>
              </a:rPr>
              <a:t>8</a:t>
            </a:fld>
            <a:endParaRPr lang="ru-RU">
              <a:solidFill>
                <a:srgbClr val="0E659B"/>
              </a:solidFill>
            </a:endParaRPr>
          </a:p>
        </p:txBody>
      </p:sp>
    </p:spTree>
    <p:extLst>
      <p:ext uri="{BB962C8B-B14F-4D97-AF65-F5344CB8AC3E}">
        <p14:creationId xmlns:p14="http://schemas.microsoft.com/office/powerpoint/2010/main" val="252078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Additionally, for the purpose of contractor management, the most frequent offenders among contractors have been identified.</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E4EEA479-5195-4AE9-AD11-8CEFBBE03CC3}"/>
              </a:ext>
            </a:extLst>
          </p:cNvPr>
          <p:cNvPicPr>
            <a:picLocks noChangeAspect="1"/>
          </p:cNvPicPr>
          <p:nvPr/>
        </p:nvPicPr>
        <p:blipFill>
          <a:blip r:embed="rId6"/>
          <a:stretch>
            <a:fillRect/>
          </a:stretch>
        </p:blipFill>
        <p:spPr>
          <a:xfrm>
            <a:off x="990600" y="2514270"/>
            <a:ext cx="5108891" cy="3810330"/>
          </a:xfrm>
          <a:prstGeom prst="rect">
            <a:avLst/>
          </a:prstGeom>
        </p:spPr>
      </p:pic>
      <p:pic>
        <p:nvPicPr>
          <p:cNvPr id="3" name="Picture 2">
            <a:extLst>
              <a:ext uri="{FF2B5EF4-FFF2-40B4-BE49-F238E27FC236}">
                <a16:creationId xmlns:a16="http://schemas.microsoft.com/office/drawing/2014/main" id="{B38BBB07-74DA-4781-9474-2F07213C3E62}"/>
              </a:ext>
            </a:extLst>
          </p:cNvPr>
          <p:cNvPicPr>
            <a:picLocks noChangeAspect="1"/>
          </p:cNvPicPr>
          <p:nvPr/>
        </p:nvPicPr>
        <p:blipFill>
          <a:blip r:embed="rId7"/>
          <a:stretch>
            <a:fillRect/>
          </a:stretch>
        </p:blipFill>
        <p:spPr>
          <a:xfrm>
            <a:off x="6092509" y="2514270"/>
            <a:ext cx="5108891" cy="3810330"/>
          </a:xfrm>
          <a:prstGeom prst="rect">
            <a:avLst/>
          </a:prstGeom>
        </p:spPr>
      </p:pic>
      <p:sp>
        <p:nvSpPr>
          <p:cNvPr id="5" name="Slide Number Placeholder 4">
            <a:extLst>
              <a:ext uri="{FF2B5EF4-FFF2-40B4-BE49-F238E27FC236}">
                <a16:creationId xmlns:a16="http://schemas.microsoft.com/office/drawing/2014/main" id="{79F287D9-ED79-44A7-9373-AEDACF71D45E}"/>
              </a:ext>
            </a:extLst>
          </p:cNvPr>
          <p:cNvSpPr>
            <a:spLocks noGrp="1"/>
          </p:cNvSpPr>
          <p:nvPr>
            <p:ph type="sldNum" sz="quarter" idx="12"/>
          </p:nvPr>
        </p:nvSpPr>
        <p:spPr/>
        <p:txBody>
          <a:bodyPr/>
          <a:lstStyle/>
          <a:p>
            <a:fld id="{D9A466A0-C5CB-4985-8465-49B4B34D82BA}" type="slidenum">
              <a:rPr lang="ru-RU" smtClean="0">
                <a:solidFill>
                  <a:srgbClr val="0E659B"/>
                </a:solidFill>
              </a:rPr>
              <a:t>9</a:t>
            </a:fld>
            <a:endParaRPr lang="ru-RU">
              <a:solidFill>
                <a:srgbClr val="0E659B"/>
              </a:solidFill>
            </a:endParaRPr>
          </a:p>
        </p:txBody>
      </p:sp>
    </p:spTree>
    <p:extLst>
      <p:ext uri="{BB962C8B-B14F-4D97-AF65-F5344CB8AC3E}">
        <p14:creationId xmlns:p14="http://schemas.microsoft.com/office/powerpoint/2010/main" val="2432305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1956</TotalTime>
  <Words>676</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IBM Plex Mono Text</vt:lpstr>
      <vt:lpstr>Segoe UI</vt:lpstr>
      <vt:lpstr>Office Theme</vt:lpstr>
      <vt:lpstr>PowerPoint Presentation</vt:lpstr>
      <vt:lpstr>OUTLINE</vt:lpstr>
      <vt:lpstr>EXECUTIVE SUMMARY</vt:lpstr>
      <vt:lpstr>METHODOLOGY</vt:lpstr>
      <vt:lpstr>RESULTS</vt:lpstr>
      <vt:lpstr>FINDINGS</vt:lpstr>
      <vt:lpstr>FINDINGS</vt:lpstr>
      <vt:lpstr>FINDINGS</vt:lpstr>
      <vt:lpstr>FINDINGS</vt:lpstr>
      <vt:lpstr>DASHBOARD</vt:lpstr>
      <vt:lpstr>CONCLUSION &amp;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Evgenii Евгений</dc:creator>
  <cp:lastModifiedBy>Evgenii Евгений</cp:lastModifiedBy>
  <cp:revision>154</cp:revision>
  <dcterms:created xsi:type="dcterms:W3CDTF">2023-05-02T02:49:58Z</dcterms:created>
  <dcterms:modified xsi:type="dcterms:W3CDTF">2023-05-28T08:19:03Z</dcterms:modified>
</cp:coreProperties>
</file>