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61" r:id="rId14"/>
    <p:sldId id="446" r:id="rId15"/>
    <p:sldId id="459" r:id="rId16"/>
    <p:sldId id="460" r:id="rId17"/>
    <p:sldId id="462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61"/>
            <p14:sldId id="446"/>
            <p14:sldId id="459"/>
            <p14:sldId id="460"/>
            <p14:sldId id="462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3" autoAdjust="0"/>
    <p:restoredTop sz="96010" autoAdjust="0"/>
  </p:normalViewPr>
  <p:slideViewPr>
    <p:cSldViewPr snapToGrid="0">
      <p:cViewPr varScale="1">
        <p:scale>
          <a:sx n="79" d="100"/>
          <a:sy n="79" d="100"/>
        </p:scale>
        <p:origin x="108" y="552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05.06.2025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472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3185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165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0744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68755" y="5416908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41025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46164"/>
            <a:ext cx="2786982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81" y="1074496"/>
            <a:ext cx="2848475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66264" y="4079619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43" y="2214141"/>
            <a:ext cx="3001344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145159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468313" y="5918911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02DB3F3-7BA2-4860-B3A0-FBC440907B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2" y="1"/>
            <a:ext cx="945038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2392-9BE2-4011-A9B0-395D38974E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6" y="977588"/>
            <a:ext cx="9230057" cy="48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6BE3C-2C7D-4D31-9123-24BD43B04105}"/>
              </a:ext>
            </a:extLst>
          </p:cNvPr>
          <p:cNvSpPr txBox="1"/>
          <p:nvPr/>
        </p:nvSpPr>
        <p:spPr>
          <a:xfrm>
            <a:off x="468313" y="5918911"/>
            <a:ext cx="9210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«С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бор данных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01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BC6410-BD3D-4E95-8870-F4EECE0CF60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9" y="887239"/>
            <a:ext cx="9260982" cy="4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BE835CE7-0591-4382-8B1B-689C44E34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6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E7612-9FA5-449B-B9CF-565D138528E2}"/>
              </a:ext>
            </a:extLst>
          </p:cNvPr>
          <p:cNvSpPr txBox="1"/>
          <p:nvPr/>
        </p:nvSpPr>
        <p:spPr>
          <a:xfrm>
            <a:off x="468313" y="555858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36322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6D69E9B-0C3B-44DA-B7C6-171E5A7ECA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17F1973-9479-4694-8F35-84AF9D78DAF5}"/>
              </a:ext>
            </a:extLst>
          </p:cNvPr>
          <p:cNvPicPr/>
          <p:nvPr/>
        </p:nvPicPr>
        <p:blipFill rotWithShape="1">
          <a:blip r:embed="rId7"/>
          <a:srcRect l="18109" t="19986" r="7816" b="33248"/>
          <a:stretch/>
        </p:blipFill>
        <p:spPr bwMode="auto">
          <a:xfrm>
            <a:off x="468312" y="896293"/>
            <a:ext cx="9253203" cy="3194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AF4DF0-4A49-4F27-A6C8-7718CB31C82F}"/>
              </a:ext>
            </a:extLst>
          </p:cNvPr>
          <p:cNvSpPr txBox="1"/>
          <p:nvPr/>
        </p:nvSpPr>
        <p:spPr>
          <a:xfrm>
            <a:off x="468311" y="3945768"/>
            <a:ext cx="91553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"Паук"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— автоматизированный парсер для сбора данных о стройматериалах. Поэтапно обрабатывает сайты: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Настройка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загрузка URL, селекторов и ограничений для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упреждения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блокировки.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Обход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фильтрация ссылок, исключение дублей и служебных страниц.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Сбор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извлечение данных (название, цена, характеристики) с нормализацией.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Структурирование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формирование объектов с метаданными и логированием.</a:t>
            </a:r>
          </a:p>
          <a:p>
            <a:pPr algn="just"/>
            <a:r>
              <a:rPr lang="ru-RU" sz="20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Гибкий и надежный алгоритм адаптируется под изменения структуры сайтов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85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F19F0E-75D7-421F-B06A-8CC528D945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1EE1F-D8B4-4F66-B7B0-FB0EAF3F6680}"/>
              </a:ext>
            </a:extLst>
          </p:cNvPr>
          <p:cNvSpPr txBox="1"/>
          <p:nvPr/>
        </p:nvSpPr>
        <p:spPr>
          <a:xfrm>
            <a:off x="532719" y="581273"/>
            <a:ext cx="37538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API (</a:t>
            </a:r>
            <a:r>
              <a:rPr lang="ru-RU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автотесты</a:t>
            </a:r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Регистрация/авторизация.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Защищенные </a:t>
            </a:r>
            <a:r>
              <a:rPr lang="ru-RU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endpoints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ошибок.</a:t>
            </a:r>
          </a:p>
          <a:p>
            <a:pPr algn="l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Парсер (ручные тесты)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Сценарии </a:t>
            </a:r>
            <a:r>
              <a:rPr lang="ru-RU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Валидация данных.</a:t>
            </a:r>
          </a:p>
          <a:p>
            <a:pPr algn="l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Интеграция с БД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Сохранение данных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C5BD4-5B1B-4377-9EDA-B5015C2F3D5F}"/>
              </a:ext>
            </a:extLst>
          </p:cNvPr>
          <p:cNvSpPr txBox="1"/>
          <p:nvPr/>
        </p:nvSpPr>
        <p:spPr>
          <a:xfrm>
            <a:off x="5414211" y="661579"/>
            <a:ext cx="408472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1.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Ручные тесты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покрывают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парсинг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</p:txBody>
      </p:sp>
      <p:pic>
        <p:nvPicPr>
          <p:cNvPr id="18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0E1161D9-0822-4DA8-88F2-67AD32B0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3" y="891740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9E070C0A-B740-4C66-A603-59FA0C21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2" y="1890370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3F23A1C6-9228-40C4-8CE2-C2B7AD6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3" y="2808780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B5D63F0E-EBFC-4745-AAFC-E806880D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743074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9917C8B7-A762-4657-BCCB-698CAE74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19" y="4629241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130BE6B4-C30C-407A-BC42-8A81A055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42" y="5548855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7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7" y="526126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Затраты на разработку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76076"/>
              </p:ext>
            </p:extLst>
          </p:nvPr>
        </p:nvGraphicFramePr>
        <p:xfrm>
          <a:off x="681037" y="866603"/>
          <a:ext cx="3684486" cy="36804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842243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842243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Фронтенд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Бекенд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Парсинг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База данных (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Тестирование и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600 000 – 1 200 000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53550"/>
              </p:ext>
            </p:extLst>
          </p:nvPr>
        </p:nvGraphicFramePr>
        <p:xfrm>
          <a:off x="4444180" y="866602"/>
          <a:ext cx="5069704" cy="3680459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67426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810139"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663688"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4444180" y="558825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Модель монетизации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545181" y="4579760"/>
            <a:ext cx="4956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Срок окупаемости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606786" y="4887537"/>
            <a:ext cx="55213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Окупаемость: 8 месяцев.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</a:t>
            </a: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Законодательная база: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Федеральный закон №149-ФЗ "Об информации, информационных технологиях и о защите информации":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Судебная практика (дело № А40-18827/17-110-180 ВК предъявило иск к </a:t>
            </a:r>
            <a:r>
              <a:rPr lang="ru-RU" sz="20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Дабл</a:t>
            </a: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):</a:t>
            </a:r>
          </a:p>
          <a:p>
            <a:pPr marL="0" lvl="1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Собирает только общедоступные данные (цены, характеристики товаров)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собираем персональные данные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взламываем защиту сайтов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нарушаем пользовательские соглашения </a:t>
            </a:r>
          </a:p>
          <a:p>
            <a:pPr marL="0" lvl="1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Частотность запросов — без перегрузки серверов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Тенденции на рынке строительных материалов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: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Быстрый доступ к актуальным данным.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Много времени на ручной сбор информации.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Рост онлайн-продаж стройматериалов.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Динамичное изменение цен.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defRPr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Стейкхолдеры: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Компании (строительные, поставщики).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Интернет-магазины и маркетплейсы.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Частные клиенты и подрядчики.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Аналитики рынка.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Достигнутая цель -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</a:t>
            </a: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Выполненные задачи: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решений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Определение требований.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Разработка архитектуры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Реализация системы.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Тестирование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Оценка эффективности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Интеллектуализация платформы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Внедрение ИИ и машинного обучения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Максимальная автоматизация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Самообучающийся парсер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Упрощенный интерфейс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Глубокая интеграция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Подключение к бизнес-системам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Расширенные форматы выгрузки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Расширенный мониторинг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Трекер</a:t>
            </a: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изменений в реальном времени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Основные проблемы</a:t>
            </a: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</a:p>
          <a:p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Разрозненные данные.</a:t>
            </a:r>
          </a:p>
          <a:p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Неэффективный ручной сбор.</a:t>
            </a:r>
          </a:p>
          <a:p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Быстро меняющийся рынок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34AD7-0533-480F-8742-F0366C4EACD8}"/>
              </a:ext>
            </a:extLst>
          </p:cNvPr>
          <p:cNvSpPr txBox="1"/>
          <p:nvPr/>
        </p:nvSpPr>
        <p:spPr>
          <a:xfrm>
            <a:off x="711199" y="3010934"/>
            <a:ext cx="49720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Результат для бизнеса:</a:t>
            </a:r>
            <a:endParaRPr lang="ru-RU" sz="28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Переплаты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Простои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Потеря конкурентоспособности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Цель: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Задачи: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Проанализировать существующие подходы и инструменты для сбора данных.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Определить ключевые требования к программному обеспечению.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архитектуру программы.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Реализовать основные алгоритмы веб-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скрейпинга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обработки текстовой информации.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Провести тестирование программы.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86487"/>
              </p:ext>
            </p:extLst>
          </p:nvPr>
        </p:nvGraphicFramePr>
        <p:xfrm>
          <a:off x="558233" y="1089271"/>
          <a:ext cx="8789534" cy="548891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Тип решения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Примеры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Преимущества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Недостатки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Проблемы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Каталоги стройматериалов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Стройплощадка, Пульс Цен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Готовые базы данных,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Удобный интерфейс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Ограниченный набор поставщиков,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Нет автоматического обновления данных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охватывают нишевых поставщиков,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Требуют ручного поиска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системы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1С, </a:t>
                      </a:r>
                    </a:p>
                    <a:p>
                      <a:pPr algn="l"/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Procore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PlanRadar</a:t>
                      </a:r>
                      <a:endParaRPr lang="en-US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Интеграция всех бизнес-процессов,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Точный учет 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собирают внешние данные,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Сложность внедрения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решают проблему мониторинга рынка,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Высокий порог входа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Универсальные парсеры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Scrapy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Octoparse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ParseHub</a:t>
                      </a:r>
                      <a:endParaRPr lang="en-US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Сбор данных с любых сайтов,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Гибкость настроек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Требуют программирования,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Платные подписки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Сложность поддержки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Нет встроенной аналитики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762509" y="661579"/>
            <a:ext cx="8546591" cy="5229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762509" y="5886390"/>
            <a:ext cx="8541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Диаграмма прецедентов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10067-8023-40AF-AA1C-9757FC62EC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80" t="28347" r="20256" b="18091"/>
          <a:stretch/>
        </p:blipFill>
        <p:spPr>
          <a:xfrm>
            <a:off x="1083982" y="945660"/>
            <a:ext cx="7147827" cy="5059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1083982" y="6120226"/>
            <a:ext cx="71478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ER-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</a:t>
            </a:r>
            <a:endParaRPr lang="ru-RU" sz="20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861607" y="5469157"/>
            <a:ext cx="8658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BPMN</a:t>
            </a:r>
            <a:endParaRPr lang="ru-RU" sz="20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596846" y="1050289"/>
            <a:ext cx="9082141" cy="44452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Фронтенд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React.js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Redux Toolkit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Chart.js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Sass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Animate.css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Node.js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Бекенд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Python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Flask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Scrapy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Playwright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Pandas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JWT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База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MySQL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SQLAlchemy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Инфраструктура: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Linux/Ubuntu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Аппаратные требования: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 ядра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CPU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8+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ГБ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RAM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SSD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512ГБ</a:t>
            </a:r>
            <a:endParaRPr lang="en-US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19607</TotalTime>
  <Words>1063</Words>
  <Application>Microsoft Office PowerPoint</Application>
  <PresentationFormat>Лист A4 (210x297 мм)</PresentationFormat>
  <Paragraphs>251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Lato</vt:lpstr>
      <vt:lpstr>Lato Black</vt:lpstr>
      <vt:lpstr>Lato Light</vt:lpstr>
      <vt:lpstr>Open Sans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2499</cp:revision>
  <dcterms:created xsi:type="dcterms:W3CDTF">2008-06-20T21:05:47Z</dcterms:created>
  <dcterms:modified xsi:type="dcterms:W3CDTF">2025-06-05T09:50:05Z</dcterms:modified>
</cp:coreProperties>
</file>