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2" r:id="rId2"/>
    <p:sldId id="436" r:id="rId3"/>
    <p:sldId id="438" r:id="rId4"/>
    <p:sldId id="454" r:id="rId5"/>
    <p:sldId id="439" r:id="rId6"/>
    <p:sldId id="440" r:id="rId7"/>
    <p:sldId id="451" r:id="rId8"/>
    <p:sldId id="441" r:id="rId9"/>
    <p:sldId id="443" r:id="rId10"/>
    <p:sldId id="444" r:id="rId11"/>
    <p:sldId id="452" r:id="rId12"/>
    <p:sldId id="445" r:id="rId13"/>
    <p:sldId id="446" r:id="rId14"/>
    <p:sldId id="447" r:id="rId15"/>
    <p:sldId id="448" r:id="rId16"/>
    <p:sldId id="449" r:id="rId17"/>
    <p:sldId id="450" r:id="rId18"/>
    <p:sldId id="437" r:id="rId19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 varScale="1">
        <p:scale>
          <a:sx n="82" d="100"/>
          <a:sy n="82" d="100"/>
        </p:scale>
        <p:origin x="1277" y="91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22.06.2021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/>
              <a:t>Тема</a:t>
            </a:r>
            <a:r>
              <a:rPr lang="en-US" altLang="ru-RU" sz="3200" dirty="0"/>
              <a:t> </a:t>
            </a:r>
            <a:r>
              <a:rPr lang="ru-RU" altLang="ru-RU" sz="3200" dirty="0"/>
              <a:t>ВКР: </a:t>
            </a:r>
            <a:r>
              <a:rPr lang="ru-RU" altLang="ru-RU" sz="2800" dirty="0"/>
              <a:t>«Разработка мобильного приложения геоинформационного контроля субъектов»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1800">
                <a:latin typeface="Open Sans" pitchFamily="34" charset="0"/>
              </a:rPr>
              <a:t>Автор: </a:t>
            </a:r>
            <a:r>
              <a:rPr lang="ru-RU" altLang="ru-RU" sz="1800"/>
              <a:t>Тюрханов Виталий Анатольевич</a:t>
            </a:r>
            <a:endParaRPr lang="ru-RU" altLang="ru-RU" sz="1800">
              <a:latin typeface="Open Sans" pitchFamily="34" charset="0"/>
            </a:endParaRP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1800">
                <a:latin typeface="Open Sans" pitchFamily="34" charset="0"/>
              </a:rPr>
              <a:t>студент группы БПА17-01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1800">
                <a:latin typeface="Open Sans" pitchFamily="34" charset="0"/>
              </a:rPr>
              <a:t>Руководитель: Масюк Максим Анатольевич 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1800">
                <a:latin typeface="Open Sans" pitchFamily="34" charset="0"/>
              </a:rPr>
              <a:t>к.т.н., доцент кафедры ИУС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36088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pic>
        <p:nvPicPr>
          <p:cNvPr id="30730" name="Объект 3" descr="https://sun9-47.userapi.com/impg/2BJULagILQZg87K8_DwGVHSEe5m3Ti2v5OgfVQ/mKdXpaGGzck.jpg?size=1366x768&amp;quality=96&amp;sign=ea02bffe2d7565c2c33ebbe9306dd09e&amp;type=album"/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4" t="19045" r="17989" b="36069"/>
          <a:stretch/>
        </p:blipFill>
        <p:spPr bwMode="auto">
          <a:xfrm>
            <a:off x="695325" y="1828800"/>
            <a:ext cx="8853229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Диаграмма вариантов использования приложения (декомпозиция 3)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4826" name="Заголовок 1"/>
          <p:cNvSpPr>
            <a:spLocks noGrp="1" noChangeArrowheads="1"/>
          </p:cNvSpPr>
          <p:nvPr/>
        </p:nvSpPr>
        <p:spPr bwMode="auto">
          <a:xfrm>
            <a:off x="654050" y="280988"/>
            <a:ext cx="8597900" cy="80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Диаграмма классов</a:t>
            </a:r>
          </a:p>
        </p:txBody>
      </p:sp>
      <p:pic>
        <p:nvPicPr>
          <p:cNvPr id="34827" name="Рисунок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t="12556" r="6329" b="22441"/>
          <a:stretch>
            <a:fillRect/>
          </a:stretch>
        </p:blipFill>
        <p:spPr bwMode="auto">
          <a:xfrm>
            <a:off x="695324" y="1306513"/>
            <a:ext cx="9053359" cy="469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dirty="0"/>
              <a:t>Структура данных (</a:t>
            </a:r>
            <a:r>
              <a:rPr lang="en-US" dirty="0"/>
              <a:t>NoSQL – Firebase</a:t>
            </a:r>
            <a:r>
              <a:rPr lang="ru-RU" dirty="0"/>
              <a:t> </a:t>
            </a:r>
            <a:r>
              <a:rPr lang="ru-RU" dirty="0" err="1"/>
              <a:t>Realtime</a:t>
            </a:r>
            <a:r>
              <a:rPr lang="ru-RU" dirty="0"/>
              <a:t> )</a:t>
            </a:r>
            <a:br>
              <a:rPr lang="ru-RU" dirty="0"/>
            </a:br>
            <a:endParaRPr lang="ru-RU" dirty="0"/>
          </a:p>
        </p:txBody>
      </p:sp>
      <p:pic>
        <p:nvPicPr>
          <p:cNvPr id="36875" name="Объект 3"/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9" t="45566" r="42490" b="5577"/>
          <a:stretch>
            <a:fillRect/>
          </a:stretch>
        </p:blipFill>
        <p:spPr bwMode="auto">
          <a:xfrm>
            <a:off x="811212" y="1046163"/>
            <a:ext cx="5399088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Рисунок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90675"/>
            <a:ext cx="4833938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Системные требования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  <a:defRPr/>
            </a:pPr>
            <a:r>
              <a:rPr lang="ru-RU" sz="2800" b="1" dirty="0"/>
              <a:t>Минимальные системные требования: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операционная система </a:t>
            </a:r>
            <a:r>
              <a:rPr lang="ru-RU" sz="2400" dirty="0" err="1"/>
              <a:t>Android</a:t>
            </a:r>
            <a:r>
              <a:rPr lang="ru-RU" sz="2400" dirty="0"/>
              <a:t> 5.0 </a:t>
            </a:r>
            <a:r>
              <a:rPr lang="ru-RU" sz="2400" dirty="0" err="1"/>
              <a:t>Lollipop</a:t>
            </a:r>
            <a:r>
              <a:rPr lang="ru-RU" sz="2400" dirty="0"/>
              <a:t>;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минимальный объём ОЗУ— не менее 512 МБ;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необходимо двух ядерный процессор;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и память устройства 4 </a:t>
            </a:r>
            <a:r>
              <a:rPr lang="ru-RU" sz="2400" dirty="0" err="1"/>
              <a:t>гб</a:t>
            </a:r>
            <a:r>
              <a:rPr lang="ru-RU" sz="2400" dirty="0"/>
              <a:t>. </a:t>
            </a:r>
          </a:p>
          <a:p>
            <a:pPr marL="0" indent="0">
              <a:buFont typeface="Wingdings 3" charset="2"/>
              <a:buNone/>
              <a:defRPr/>
            </a:pPr>
            <a:r>
              <a:rPr lang="ru-RU" sz="2800" b="1" dirty="0"/>
              <a:t>Оптимальные системные требования: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операционная система </a:t>
            </a:r>
            <a:r>
              <a:rPr lang="ru-RU" sz="2400" dirty="0" err="1"/>
              <a:t>Android</a:t>
            </a:r>
            <a:r>
              <a:rPr lang="ru-RU" sz="2400" dirty="0"/>
              <a:t> 5.0 </a:t>
            </a:r>
            <a:r>
              <a:rPr lang="ru-RU" sz="2400" dirty="0" err="1"/>
              <a:t>Lollipop</a:t>
            </a:r>
            <a:r>
              <a:rPr lang="ru-RU" sz="2400" dirty="0"/>
              <a:t>;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1 ГБ оперативной памяти; 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четырёх ядерный процессор;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400" dirty="0"/>
              <a:t>8 ГБ памяти в устройстве.</a:t>
            </a:r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70" name="TextBox 11"/>
          <p:cNvSpPr txBox="1">
            <a:spLocks noChangeArrowheads="1"/>
          </p:cNvSpPr>
          <p:nvPr/>
        </p:nvSpPr>
        <p:spPr bwMode="auto">
          <a:xfrm>
            <a:off x="1053212" y="6226472"/>
            <a:ext cx="2685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/>
              <a:t>Экран регистрации</a:t>
            </a:r>
          </a:p>
        </p:txBody>
      </p:sp>
      <p:pic>
        <p:nvPicPr>
          <p:cNvPr id="40971" name="Рисунок 12" descr="https://sun9-66.userapi.com/impg/NkMP8usbSrT5siaAab-dUoku4zVCSmeMJgsNLg/-patzLyEqMk.jpg?size=720x1560&amp;quality=96&amp;sign=70c7beee40a431677623076d0615e57c&amp;type=alb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635" y="765175"/>
            <a:ext cx="2794736" cy="535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TextBox 16"/>
          <p:cNvSpPr txBox="1">
            <a:spLocks noChangeArrowheads="1"/>
          </p:cNvSpPr>
          <p:nvPr/>
        </p:nvSpPr>
        <p:spPr bwMode="auto">
          <a:xfrm>
            <a:off x="4381636" y="6224588"/>
            <a:ext cx="138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/>
              <a:t>Экран входа</a:t>
            </a:r>
          </a:p>
        </p:txBody>
      </p:sp>
      <p:sp>
        <p:nvSpPr>
          <p:cNvPr id="40973" name="Заголовок 1"/>
          <p:cNvSpPr>
            <a:spLocks noGrp="1" noChangeArrowheads="1"/>
          </p:cNvSpPr>
          <p:nvPr/>
        </p:nvSpPr>
        <p:spPr bwMode="auto">
          <a:xfrm>
            <a:off x="838200" y="169863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solidFill>
                  <a:schemeClr val="accent1"/>
                </a:solidFill>
              </a:rPr>
              <a:t>Внешний вид 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FE4C0A-7A8A-4079-BE43-EF23C0AF6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139" y="765175"/>
            <a:ext cx="2667273" cy="5355707"/>
          </a:xfrm>
          <a:prstGeom prst="rect">
            <a:avLst/>
          </a:prstGeom>
        </p:spPr>
      </p:pic>
      <p:pic>
        <p:nvPicPr>
          <p:cNvPr id="19" name="Объект 3" descr="https://sun9-58.userapi.com/impg/NUaiCFLXGkRU-00K8aWKzGVuYsdItMRTtTDyUg/3N2cQ9hLw3s.jpg?size=720x1560&amp;quality=96&amp;sign=b11126f7d24993cbe741e1ce5febc49f&amp;type=album">
            <a:extLst>
              <a:ext uri="{FF2B5EF4-FFF2-40B4-BE49-F238E27FC236}">
                <a16:creationId xmlns:a16="http://schemas.microsoft.com/office/drawing/2014/main" id="{94D1ABAC-6264-476A-8A04-A8766B2A553C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6" y="765175"/>
            <a:ext cx="2646366" cy="535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E3467286-4F49-4FCF-A91A-20450C11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229" y="6230579"/>
            <a:ext cx="3382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/>
              <a:t>Основной экран приложения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3017" name="Объект 3" descr="https://sun9-58.userapi.com/impg/NUaiCFLXGkRU-00K8aWKzGVuYsdItMRTtTDyUg/3N2cQ9hLw3s.jpg?size=720x1560&amp;quality=96&amp;sign=b11126f7d24993cbe741e1ce5febc49f&amp;type=album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30338"/>
            <a:ext cx="20097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Box 14"/>
          <p:cNvSpPr txBox="1">
            <a:spLocks noChangeArrowheads="1"/>
          </p:cNvSpPr>
          <p:nvPr/>
        </p:nvSpPr>
        <p:spPr bwMode="auto">
          <a:xfrm>
            <a:off x="455749" y="5906445"/>
            <a:ext cx="3382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/>
              <a:t>Основной экран приложения</a:t>
            </a:r>
          </a:p>
        </p:txBody>
      </p:sp>
      <p:pic>
        <p:nvPicPr>
          <p:cNvPr id="43019" name="Рисунок 16" descr="https://sun9-31.userapi.com/impg/tYwN7Rm2O-pIUooc0wvQms4374PREytDvQVmeQ/-87p7yW3hK4.jpg?size=720x1560&amp;quality=96&amp;sign=7f30cf205b6a833384b1a273aabd22fc&amp;type=alb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72" y="1427162"/>
            <a:ext cx="216535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Box 17"/>
          <p:cNvSpPr txBox="1">
            <a:spLocks noChangeArrowheads="1"/>
          </p:cNvSpPr>
          <p:nvPr/>
        </p:nvSpPr>
        <p:spPr bwMode="auto">
          <a:xfrm>
            <a:off x="3837829" y="5912767"/>
            <a:ext cx="2808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/>
              <a:t>Экран поиска субъектов</a:t>
            </a:r>
          </a:p>
        </p:txBody>
      </p:sp>
      <p:sp>
        <p:nvSpPr>
          <p:cNvPr id="43021" name="Заголовок 1"/>
          <p:cNvSpPr>
            <a:spLocks noGrp="1" noChangeArrowheads="1"/>
          </p:cNvSpPr>
          <p:nvPr/>
        </p:nvSpPr>
        <p:spPr bwMode="auto">
          <a:xfrm>
            <a:off x="895350" y="280988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solidFill>
                  <a:schemeClr val="accent1"/>
                </a:solidFill>
              </a:rPr>
              <a:t>Внешний вид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37610-7400-45E2-825B-76FD7FA2B4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20" y="1427162"/>
            <a:ext cx="2165350" cy="4354512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DDE6E963-0D91-4688-BD69-05EF7BD4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870" y="5906445"/>
            <a:ext cx="18838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/>
              <a:t>Экран настроек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994569" y="71438"/>
            <a:ext cx="8597900" cy="81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Полученные результаты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r>
              <a:rPr lang="ru-RU" altLang="ru-RU" sz="2800" dirty="0">
                <a:solidFill>
                  <a:srgbClr val="404040"/>
                </a:solidFill>
              </a:rPr>
              <a:t>Произведен анализ предметной области</a:t>
            </a:r>
          </a:p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r>
              <a:rPr lang="ru-RU" altLang="ru-RU" sz="2800" dirty="0">
                <a:solidFill>
                  <a:srgbClr val="404040"/>
                </a:solidFill>
              </a:rPr>
              <a:t>Сформирован список требований к приложению</a:t>
            </a:r>
          </a:p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r>
              <a:rPr lang="ru-RU" altLang="ru-RU" sz="2800" dirty="0">
                <a:solidFill>
                  <a:srgbClr val="404040"/>
                </a:solidFill>
              </a:rPr>
              <a:t>Произведен анализ и выбор средств разработки</a:t>
            </a:r>
          </a:p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r>
              <a:rPr lang="ru-RU" altLang="ru-RU" sz="2800" dirty="0">
                <a:solidFill>
                  <a:srgbClr val="404040"/>
                </a:solidFill>
              </a:rPr>
              <a:t>Разработано мобильное приложение</a:t>
            </a:r>
          </a:p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857558" y="163769"/>
            <a:ext cx="8597900" cy="62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Перспективы развития проекта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4C8BD069-7979-4938-880E-43B91B0C53E5}"/>
              </a:ext>
            </a:extLst>
          </p:cNvPr>
          <p:cNvSpPr>
            <a:spLocks noGrp="1"/>
          </p:cNvSpPr>
          <p:nvPr/>
        </p:nvSpPr>
        <p:spPr>
          <a:xfrm>
            <a:off x="682625" y="1277630"/>
            <a:ext cx="8596313" cy="49390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Проведение </a:t>
            </a:r>
            <a:r>
              <a:rPr lang="en-US" sz="2800" dirty="0"/>
              <a:t>BETA-</a:t>
            </a:r>
            <a:r>
              <a:rPr lang="ru-RU" sz="2800" dirty="0"/>
              <a:t>тестирования приложения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Доработка приложения на основе полученных отзывов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Выгрузка в </a:t>
            </a:r>
            <a:r>
              <a:rPr lang="en-US" sz="2800" dirty="0"/>
              <a:t>Google Play</a:t>
            </a:r>
            <a:endParaRPr lang="ru-RU" sz="2800" dirty="0"/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Перевод приложения на коммерческую основу использования</a:t>
            </a:r>
          </a:p>
          <a:p>
            <a:pPr marL="0" indent="0" algn="ctr">
              <a:buFont typeface="Wingdings 3" charset="2"/>
              <a:buNone/>
              <a:defRPr/>
            </a:pPr>
            <a:endParaRPr lang="ru-RU" sz="2800" dirty="0"/>
          </a:p>
          <a:p>
            <a:pPr marL="0" indent="0" algn="ctr">
              <a:buFont typeface="Wingdings 3" charset="2"/>
              <a:buNone/>
              <a:defRPr/>
            </a:pPr>
            <a:endParaRPr lang="ru-RU" sz="2800" dirty="0"/>
          </a:p>
          <a:p>
            <a:pPr marL="0" indent="0" algn="ctr">
              <a:buFont typeface="Wingdings 3" charset="2"/>
              <a:buNone/>
              <a:defRPr/>
            </a:pPr>
            <a:r>
              <a:rPr lang="ru-RU" sz="2400" i="1" dirty="0"/>
              <a:t>Предполагаемая коммерческая модель - подключение элементов с рекламой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259513"/>
            <a:ext cx="2224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4" y="1504949"/>
            <a:ext cx="882967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 Постоянно развивающаяся городская среда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 Растущие города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 Появление новых маршрутов передвижения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endParaRPr lang="en-US" sz="2800" dirty="0"/>
          </a:p>
          <a:p>
            <a:pPr indent="0">
              <a:defRPr/>
            </a:pPr>
            <a:r>
              <a:rPr lang="ru-RU" sz="2800" b="1" dirty="0"/>
              <a:t>Стейкхолдеры:</a:t>
            </a:r>
            <a:endParaRPr lang="en-US" sz="2800" b="1" dirty="0"/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 Люди, плохо ориентирующиеся в городе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 Родители, беспокоящиеся о детях</a:t>
            </a:r>
          </a:p>
          <a:p>
            <a:pPr>
              <a:buFont typeface="Calibri" panose="020F0502020204030204" pitchFamily="34" charset="0"/>
              <a:buChar char="-"/>
              <a:defRPr/>
            </a:pPr>
            <a:r>
              <a:rPr lang="ru-RU" sz="2800" dirty="0"/>
              <a:t> Опекуны, ухаживающие за пожилыми людьми</a:t>
            </a:r>
          </a:p>
          <a:p>
            <a:pPr algn="just">
              <a:defRPr/>
            </a:pPr>
            <a:endParaRPr lang="ru-RU" altLang="ru-RU" sz="2000" dirty="0">
              <a:latin typeface="Open Sans" pitchFamily="34" charset="0"/>
            </a:endParaRP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357313"/>
            <a:ext cx="884396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b="1" dirty="0"/>
              <a:t>Целью</a:t>
            </a:r>
            <a:r>
              <a:rPr lang="ru-RU" dirty="0"/>
              <a:t> работы является разработка мобильного приложения, предназначенного для геолокационного контроля субъектов</a:t>
            </a:r>
            <a:endParaRPr lang="en-US" dirty="0"/>
          </a:p>
          <a:p>
            <a:pPr indent="0" algn="just">
              <a:defRPr/>
            </a:pPr>
            <a:endParaRPr lang="ru-RU" dirty="0"/>
          </a:p>
          <a:p>
            <a:pPr indent="0" algn="just">
              <a:defRPr/>
            </a:pPr>
            <a:r>
              <a:rPr lang="ru-RU" b="1" dirty="0"/>
              <a:t>Основные задачи работы:</a:t>
            </a:r>
          </a:p>
          <a:p>
            <a:pPr algn="just">
              <a:buFont typeface="Calibri" panose="020F0502020204030204" pitchFamily="34" charset="0"/>
              <a:buChar char="-"/>
              <a:defRPr/>
            </a:pPr>
            <a:r>
              <a:rPr lang="ru-RU" dirty="0"/>
              <a:t>Произвести сравнительный анализ представленных на рынке мобильных приложений, использующих геолокацию, определить функциональные возможности и целевые конкурентные преимущества создаваемого приложения</a:t>
            </a:r>
          </a:p>
          <a:p>
            <a:pPr algn="just">
              <a:buFont typeface="Calibri" panose="020F0502020204030204" pitchFamily="34" charset="0"/>
              <a:buChar char="-"/>
              <a:defRPr/>
            </a:pPr>
            <a:r>
              <a:rPr lang="ru-RU" dirty="0"/>
              <a:t>Выбрать средства разработки, обосновать выбор используемых технологических решений</a:t>
            </a:r>
          </a:p>
          <a:p>
            <a:pPr algn="just">
              <a:buFont typeface="Calibri" panose="020F0502020204030204" pitchFamily="34" charset="0"/>
              <a:buChar char="-"/>
              <a:defRPr/>
            </a:pPr>
            <a:r>
              <a:rPr lang="ru-RU" dirty="0"/>
              <a:t>Разработать программное приложение (проектирование, кодирование, тестирование)</a:t>
            </a:r>
          </a:p>
          <a:p>
            <a:pPr marL="0" lvl="1" algn="just">
              <a:defRPr/>
            </a:pPr>
            <a:endParaRPr lang="ru-RU" altLang="ru-RU" sz="2000" dirty="0">
              <a:latin typeface="Open Sans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711199" y="-38100"/>
            <a:ext cx="9109075" cy="79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Обеспечение безопасности субъекта заботы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BDA65A-FEC8-49C3-A3E4-CC19E92F8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15" y="525462"/>
            <a:ext cx="9109075" cy="62391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695326" y="18805"/>
            <a:ext cx="8597900" cy="107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</a:rPr>
              <a:t>Сравнительный анализ функциональных возможностей представленных на рынке приложений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18534"/>
              </p:ext>
            </p:extLst>
          </p:nvPr>
        </p:nvGraphicFramePr>
        <p:xfrm>
          <a:off x="545787" y="985287"/>
          <a:ext cx="9244101" cy="5601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4101">
                  <a:extLst>
                    <a:ext uri="{9D8B030D-6E8A-4147-A177-3AD203B41FA5}">
                      <a16:colId xmlns:a16="http://schemas.microsoft.com/office/drawing/2014/main" val="24394693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1544011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589412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9058252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823280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4922898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8725061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263608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2417307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0054502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94249903"/>
                    </a:ext>
                  </a:extLst>
                </a:gridCol>
              </a:tblGrid>
              <a:tr h="1325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Zenly</a:t>
                      </a:r>
                      <a:endParaRPr lang="ru-RU" sz="1600" dirty="0">
                        <a:effectLst/>
                      </a:endParaRPr>
                    </a:p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Telegram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Viber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WhatsApp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0" marR="71755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Locator24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MTS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Isharing</a:t>
                      </a:r>
                      <a:endParaRPr lang="ru-RU" sz="1600" dirty="0">
                        <a:effectLst/>
                      </a:endParaRPr>
                    </a:p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Geolocator</a:t>
                      </a:r>
                      <a:endParaRPr lang="ru-RU" sz="1600" dirty="0">
                        <a:effectLst/>
                      </a:endParaRPr>
                    </a:p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Где мои дети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Создаваемое</a:t>
                      </a:r>
                      <a:r>
                        <a:rPr lang="ru-RU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приложение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 vert="vert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15172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Свой чат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1044842188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скрывать себя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139949867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Менять слои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1424145797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Ставить свои метки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3236316916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Прокладывать маршрут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3378654067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Делиться </a:t>
                      </a:r>
                      <a:r>
                        <a:rPr lang="ru-RU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геоданными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3672992456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Настраиваемые зоны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1038181992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Оповещения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3023568012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Группы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1279462225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Реклама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2814532751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Привлечение внимания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4054811831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Привязка устройств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2191512824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Транслирование онлайн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3918435843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Радио няня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+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1242687870"/>
                  </a:ext>
                </a:extLst>
              </a:tr>
              <a:tr h="285117">
                <a:tc>
                  <a:txBody>
                    <a:bodyPr/>
                    <a:lstStyle/>
                    <a:p>
                      <a:pPr marL="95250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Рация</a:t>
                      </a: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+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-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65" marR="37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7965" marR="37965" marT="0" marB="0"/>
                </a:tc>
                <a:extLst>
                  <a:ext uri="{0D108BD9-81ED-4DB2-BD59-A6C34878D82A}">
                    <a16:rowId xmlns:a16="http://schemas.microsoft.com/office/drawing/2014/main" val="235584545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654050" y="312738"/>
            <a:ext cx="8597900" cy="108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Основные функциональные возможности создаваемого приложения</a:t>
            </a:r>
          </a:p>
        </p:txBody>
      </p:sp>
      <p:sp>
        <p:nvSpPr>
          <p:cNvPr id="20490" name="Прямоугольник 1"/>
          <p:cNvSpPr>
            <a:spLocks noChangeArrowheads="1"/>
          </p:cNvSpPr>
          <p:nvPr/>
        </p:nvSpPr>
        <p:spPr bwMode="auto">
          <a:xfrm>
            <a:off x="847725" y="1843088"/>
            <a:ext cx="877411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Calibri" panose="020F0502020204030204" pitchFamily="34" charset="0"/>
              <a:buChar char="-"/>
            </a:pPr>
            <a:r>
              <a:rPr lang="ru-RU" altLang="ru-RU" sz="2800" dirty="0"/>
              <a:t>передача меток и маршрутов другому пользователю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altLang="ru-RU" sz="2800" dirty="0"/>
              <a:t>различные типы пользователей («Родитель», «Ребенок»)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altLang="ru-RU" sz="2800" dirty="0"/>
              <a:t>контролирование передвижения по заданным зонам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altLang="ru-RU" sz="2800" dirty="0"/>
              <a:t>настраиваемая отправка сообщений о наступлении событий нарушения безопасности субъекта</a:t>
            </a:r>
          </a:p>
          <a:p>
            <a:pPr>
              <a:buFont typeface="Calibri" panose="020F0502020204030204" pitchFamily="34" charset="0"/>
              <a:buChar char="-"/>
            </a:pPr>
            <a:endParaRPr lang="ru-RU" altLang="ru-RU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Диаграмма вариантов использования приложения</a:t>
            </a:r>
          </a:p>
        </p:txBody>
      </p:sp>
      <p:pic>
        <p:nvPicPr>
          <p:cNvPr id="11" name="Рисунок 10" descr="https://sun9-58.userapi.com/impg/ZkSiksHtEmQSOCjctuc4qxurXDdlv_um7eS0FA/wsjkCdu0YQI.jpg?size=1366x768&amp;quality=96&amp;sign=a4d148bdd883463d7ade76cfca8ac47b&amp;type=album">
            <a:extLst>
              <a:ext uri="{FF2B5EF4-FFF2-40B4-BE49-F238E27FC236}">
                <a16:creationId xmlns:a16="http://schemas.microsoft.com/office/drawing/2014/main" id="{1152AA7C-09E5-4489-A1F3-F1CD9FACAEA1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7" t="20073" r="39706" b="42745"/>
          <a:stretch/>
        </p:blipFill>
        <p:spPr bwMode="auto">
          <a:xfrm>
            <a:off x="1093606" y="1810578"/>
            <a:ext cx="7901104" cy="4170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6633" name="Объект 3" descr="https://sun9-14.userapi.com/impf/9JGu32sFOAJc_ZOAr5eXUgaZwTGV_une3IHj5g/Yr90TSA2vxY.jpg?size=1366x768&amp;quality=96&amp;proxy=1&amp;sign=a0f33bd769c66e5c3c55e9aa9e67c048&amp;type=album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15971" r="27101" b="43004"/>
          <a:stretch>
            <a:fillRect/>
          </a:stretch>
        </p:blipFill>
        <p:spPr bwMode="auto">
          <a:xfrm>
            <a:off x="695326" y="1735241"/>
            <a:ext cx="8824759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Диаграмма вариантов использования приложения (декомпозиция 1)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Диаграмма вариантов использования приложения (декомпозиция 2)</a:t>
            </a:r>
          </a:p>
        </p:txBody>
      </p:sp>
      <p:pic>
        <p:nvPicPr>
          <p:cNvPr id="12" name="Рисунок 11" descr="https://sun9-48.userapi.com/impg/oWXmMH7GfsjFQap0ie7N-wWB67fZGp9dynlM6Q/Lwv36tIOTUA.jpg?size=1366x768&amp;quality=96&amp;sign=3be12c775527183dfd50f00b865be20c&amp;type=album">
            <a:extLst>
              <a:ext uri="{FF2B5EF4-FFF2-40B4-BE49-F238E27FC236}">
                <a16:creationId xmlns:a16="http://schemas.microsoft.com/office/drawing/2014/main" id="{893E84B5-9CBB-4FCD-B206-E2F1A940F14F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0" t="28284" r="20078" b="34077"/>
          <a:stretch/>
        </p:blipFill>
        <p:spPr bwMode="auto">
          <a:xfrm>
            <a:off x="695326" y="1986487"/>
            <a:ext cx="9013819" cy="3826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19013</TotalTime>
  <Words>607</Words>
  <Application>Microsoft Office PowerPoint</Application>
  <PresentationFormat>Лист A4 (210x297 мм)</PresentationFormat>
  <Paragraphs>282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Lato</vt:lpstr>
      <vt:lpstr>Lato Black</vt:lpstr>
      <vt:lpstr>Lato Light</vt:lpstr>
      <vt:lpstr>Open Sans</vt:lpstr>
      <vt:lpstr>Open Sans Light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Vitaliy</cp:lastModifiedBy>
  <cp:revision>2408</cp:revision>
  <dcterms:created xsi:type="dcterms:W3CDTF">2008-06-20T21:05:47Z</dcterms:created>
  <dcterms:modified xsi:type="dcterms:W3CDTF">2021-06-22T08:10:28Z</dcterms:modified>
</cp:coreProperties>
</file>