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92" r:id="rId2"/>
    <p:sldId id="436" r:id="rId3"/>
    <p:sldId id="454" r:id="rId4"/>
    <p:sldId id="438" r:id="rId5"/>
    <p:sldId id="439" r:id="rId6"/>
    <p:sldId id="461" r:id="rId7"/>
    <p:sldId id="462" r:id="rId8"/>
    <p:sldId id="463" r:id="rId9"/>
    <p:sldId id="440" r:id="rId10"/>
    <p:sldId id="451" r:id="rId11"/>
    <p:sldId id="441" r:id="rId12"/>
    <p:sldId id="447" r:id="rId13"/>
    <p:sldId id="464" r:id="rId14"/>
    <p:sldId id="465" r:id="rId15"/>
    <p:sldId id="448" r:id="rId16"/>
    <p:sldId id="466" r:id="rId17"/>
    <p:sldId id="437" r:id="rId18"/>
  </p:sldIdLst>
  <p:sldSz cx="9906000" cy="6858000" type="A4"/>
  <p:notesSz cx="7102475" cy="102346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A87758-6A27-410B-AB7F-F0B33CEA2235}">
          <p14:sldIdLst>
            <p14:sldId id="392"/>
            <p14:sldId id="436"/>
            <p14:sldId id="454"/>
            <p14:sldId id="438"/>
            <p14:sldId id="439"/>
            <p14:sldId id="461"/>
            <p14:sldId id="462"/>
            <p14:sldId id="463"/>
            <p14:sldId id="440"/>
            <p14:sldId id="451"/>
            <p14:sldId id="441"/>
            <p14:sldId id="447"/>
            <p14:sldId id="464"/>
            <p14:sldId id="465"/>
            <p14:sldId id="448"/>
            <p14:sldId id="466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69">
          <p15:clr>
            <a:srgbClr val="A4A3A4"/>
          </p15:clr>
        </p15:guide>
        <p15:guide id="3" orient="horz" pos="1979">
          <p15:clr>
            <a:srgbClr val="A4A3A4"/>
          </p15:clr>
        </p15:guide>
        <p15:guide id="4" orient="horz" pos="2478">
          <p15:clr>
            <a:srgbClr val="A4A3A4"/>
          </p15:clr>
        </p15:guide>
        <p15:guide id="5" pos="485">
          <p15:clr>
            <a:srgbClr val="A4A3A4"/>
          </p15:clr>
        </p15:guide>
        <p15:guide id="6" pos="5836">
          <p15:clr>
            <a:srgbClr val="A4A3A4"/>
          </p15:clr>
        </p15:guide>
        <p15:guide id="7" pos="2911">
          <p15:clr>
            <a:srgbClr val="A4A3A4"/>
          </p15:clr>
        </p15:guide>
        <p15:guide id="8" pos="36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C"/>
    <a:srgbClr val="006CB5"/>
    <a:srgbClr val="77787B"/>
    <a:srgbClr val="E7E2F8"/>
    <a:srgbClr val="4881B3"/>
    <a:srgbClr val="4B6795"/>
    <a:srgbClr val="253099"/>
    <a:srgbClr val="C46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6229" autoAdjust="0"/>
  </p:normalViewPr>
  <p:slideViewPr>
    <p:cSldViewPr snapToGrid="0">
      <p:cViewPr varScale="1">
        <p:scale>
          <a:sx n="106" d="100"/>
          <a:sy n="106" d="100"/>
        </p:scale>
        <p:origin x="1608" y="102"/>
      </p:cViewPr>
      <p:guideLst>
        <p:guide orient="horz" pos="731"/>
        <p:guide orient="horz" pos="3869"/>
        <p:guide orient="horz" pos="1979"/>
        <p:guide orient="horz" pos="2478"/>
        <p:guide pos="485"/>
        <p:guide pos="5836"/>
        <p:guide pos="2911"/>
        <p:guide pos="36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9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747C05-4669-4CB8-BFDF-198DBBEF4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45C7-54F3-48C7-AA89-58C44DCA9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/>
            </a:lvl1pPr>
          </a:lstStyle>
          <a:p>
            <a:pPr>
              <a:defRPr/>
            </a:pPr>
            <a:fld id="{8272A519-851D-460C-8B44-5CB5E0EE5435}" type="datetimeFigureOut">
              <a:rPr lang="en-US"/>
              <a:pPr>
                <a:defRPr/>
              </a:pPr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DF28A-65A6-4B38-BCA1-09F85BCEB0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7077-60C7-4D67-9B6E-69ED2829E1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 smtClean="0"/>
            </a:lvl1pPr>
          </a:lstStyle>
          <a:p>
            <a:pPr>
              <a:defRPr/>
            </a:pPr>
            <a:fld id="{8A6AC808-B936-4529-88D6-63472FBDD4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08F6394-6A43-4883-83D6-6A87BC618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2A72B0-12CD-4B0A-A4C8-2E04C2DD3D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600"/>
            </a:lvl1pPr>
          </a:lstStyle>
          <a:p>
            <a:pPr>
              <a:defRPr/>
            </a:pPr>
            <a:fld id="{76D5AEC3-2CA0-4C62-8777-D208A7D23385}" type="datetimeFigureOut">
              <a:rPr lang="ru-RU"/>
              <a:pPr>
                <a:defRPr/>
              </a:pPr>
              <a:t>04.06.2025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698E2D4-4873-4F32-B006-A8FCDD4BF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18497" tIns="59249" rIns="118497" bIns="5924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D1603E0-0018-4641-9909-32AAB9A2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1663" cy="4606925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AC15FE-2BED-4368-83B6-6912013E5A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70C0D9-4F7F-4046-93D4-40D9B5D9A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4987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/>
            </a:lvl1pPr>
          </a:lstStyle>
          <a:p>
            <a:pPr>
              <a:defRPr/>
            </a:pPr>
            <a:fld id="{D8E79394-0B10-4628-B99D-256FC40919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7F5BE83-D999-47EE-8370-2AEFD91C9AB7}" type="slidenum">
              <a:rPr kumimoji="0" lang="ru-RU" altLang="ru-RU" sz="1600"/>
              <a:pPr/>
              <a:t>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10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7BBB1-AC52-48D8-A2A2-72AD755A9D33}" type="slidenum">
              <a:rPr kumimoji="0" lang="ru-RU" altLang="ru-RU" sz="1600"/>
              <a:pPr/>
              <a:t>11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6E37D81-8BB4-4A97-ACAA-3CBB2BA785AF}" type="slidenum">
              <a:rPr kumimoji="0" lang="ru-RU" altLang="ru-RU" sz="1600"/>
              <a:pPr/>
              <a:t>12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13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717751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14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1360120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AC64D54-ECC5-431C-85CD-C231FAFCE238}" type="slidenum">
              <a:rPr kumimoji="0" lang="ru-RU" altLang="ru-RU" sz="1600"/>
              <a:pPr/>
              <a:t>15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16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903466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C6B0DFC-B04F-448A-A406-09A7377BEFE5}" type="slidenum">
              <a:rPr kumimoji="0" lang="ru-RU" altLang="ru-RU" sz="1600"/>
              <a:pPr/>
              <a:t>17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630496A-D1BB-457B-9061-A4A004260BCE}" type="slidenum">
              <a:rPr kumimoji="0" lang="ru-RU" altLang="ru-RU" sz="1600"/>
              <a:pPr/>
              <a:t>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70E9AAE-F234-4726-9E1F-A2210E5850BA}" type="slidenum">
              <a:rPr kumimoji="0" lang="ru-RU" altLang="ru-RU" sz="1600"/>
              <a:pPr/>
              <a:t>3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8342DCC-7055-4183-8C8A-62CB2DE01A13}" type="slidenum">
              <a:rPr kumimoji="0" lang="ru-RU" altLang="ru-RU" sz="1600"/>
              <a:pPr/>
              <a:t>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6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698770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7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44548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8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2725875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D2BFAC1-BB8D-4749-927D-FF79B0918A4A}" type="slidenum">
              <a:rPr kumimoji="0" lang="ru-RU" altLang="ru-RU" sz="1600"/>
              <a:pPr/>
              <a:t>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1B673E79-6E84-4B38-B725-07069C52C29B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616A86-6409-4298-99FB-5597F7BF2AE6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1BFEC4-DA3D-4121-89E1-5FABC7EDA9E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5C1B66-758A-459B-9476-8BB02A3A6A94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4A568F-FEC2-4250-AB3E-1E842953F03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7B8BA146-5AE1-4226-B99A-7EE52C70A213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5AACA-B819-4D80-9496-6ABDE7D8FF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6CD4B8C-29A3-4B3E-882B-69579308C67F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036671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3F2544-2CE8-45E6-8B95-6494B3486FE8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3B5DEE-E582-47B6-941C-6228C40ED424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6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8B8D5-2CC5-4A8E-B764-3FC738DD1FF0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F3CF5-7A11-4ACF-B47B-625FDDA80F9C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74C72E8-A348-469D-A7A4-4728574EFE6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60F24-6AF4-4211-A120-883A0EFF6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CBB10DD-EE46-4929-BCBE-20F72CF21AF1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5499" y="12547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14984" y="22790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346409436"/>
      </p:ext>
    </p:extLst>
  </p:cSld>
  <p:clrMapOvr>
    <a:masterClrMapping/>
  </p:clrMapOvr>
  <p:transition spd="slow" advClick="0" advTm="2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50941"/>
      </p:ext>
    </p:extLst>
  </p:cSld>
  <p:clrMapOvr>
    <a:masterClrMapping/>
  </p:clrMapOvr>
  <p:transition spd="slow" advClick="0" advTm="2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2690BE-3846-4181-8B31-CB98555D34F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B0647A-97E1-49DA-B37F-F7F645577ADC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29C849-5EB7-4FF6-99AB-91F7D02B5CAB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B5BA7F-ECED-4AE9-8DAF-80B2A7413014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159000"/>
            <a:ext cx="5408612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4E758C4C-9A05-49FF-9A0B-1371B02702DA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7">
            <a:extLst>
              <a:ext uri="{FF2B5EF4-FFF2-40B4-BE49-F238E27FC236}">
                <a16:creationId xmlns:a16="http://schemas.microsoft.com/office/drawing/2014/main" id="{8AD4DE7D-B389-4A47-BAA2-3404FB857882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A34C0-2D77-495A-823C-4D68AB0401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9859633-D37A-4B7E-96CA-EABC6C98BE13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011" y="2605377"/>
            <a:ext cx="5391545" cy="35687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3926583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4132263" y="2198688"/>
            <a:ext cx="1641475" cy="3883025"/>
            <a:chOff x="3814519" y="1649413"/>
            <a:chExt cx="1514963" cy="2911638"/>
          </a:xfrm>
        </p:grpSpPr>
        <p:grpSp>
          <p:nvGrpSpPr>
            <p:cNvPr id="6" name="Group 2"/>
            <p:cNvGrpSpPr>
              <a:grpSpLocks/>
            </p:cNvGrpSpPr>
            <p:nvPr userDrawn="1"/>
          </p:nvGrpSpPr>
          <p:grpSpPr bwMode="auto">
            <a:xfrm>
              <a:off x="3814519" y="1649413"/>
              <a:ext cx="1514963" cy="2911638"/>
              <a:chOff x="598488" y="1649413"/>
              <a:chExt cx="1514963" cy="2911638"/>
            </a:xfrm>
          </p:grpSpPr>
          <p:grpSp>
            <p:nvGrpSpPr>
              <p:cNvPr id="9" name="Group 49">
                <a:extLst>
                  <a:ext uri="{FF2B5EF4-FFF2-40B4-BE49-F238E27FC236}">
                    <a16:creationId xmlns:a16="http://schemas.microsoft.com/office/drawing/2014/main" id="{7801A76F-E53C-4692-8FD4-C7A8F8F8A01E}"/>
                  </a:ext>
                </a:extLst>
              </p:cNvPr>
              <p:cNvGrpSpPr/>
              <p:nvPr/>
            </p:nvGrpSpPr>
            <p:grpSpPr>
              <a:xfrm>
                <a:off x="598488" y="1649413"/>
                <a:ext cx="1514963" cy="2911638"/>
                <a:chOff x="598488" y="1649413"/>
                <a:chExt cx="1514963" cy="2911638"/>
              </a:xfrm>
              <a:solidFill>
                <a:schemeClr val="tx2">
                  <a:lumMod val="75000"/>
                </a:schemeClr>
              </a:solidFill>
            </p:grpSpPr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DA660DB0-5FEB-4EBE-BE61-1316F36A4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976" y="1671190"/>
                  <a:ext cx="1492475" cy="2889861"/>
                </a:xfrm>
                <a:custGeom>
                  <a:avLst/>
                  <a:gdLst>
                    <a:gd name="T0" fmla="*/ 2522 w 2522"/>
                    <a:gd name="T1" fmla="*/ 4915 h 5308"/>
                    <a:gd name="T2" fmla="*/ 2513 w 2522"/>
                    <a:gd name="T3" fmla="*/ 4994 h 5308"/>
                    <a:gd name="T4" fmla="*/ 2491 w 2522"/>
                    <a:gd name="T5" fmla="*/ 5068 h 5308"/>
                    <a:gd name="T6" fmla="*/ 2455 w 2522"/>
                    <a:gd name="T7" fmla="*/ 5134 h 5308"/>
                    <a:gd name="T8" fmla="*/ 2406 w 2522"/>
                    <a:gd name="T9" fmla="*/ 5192 h 5308"/>
                    <a:gd name="T10" fmla="*/ 2348 w 2522"/>
                    <a:gd name="T11" fmla="*/ 5241 h 5308"/>
                    <a:gd name="T12" fmla="*/ 2282 w 2522"/>
                    <a:gd name="T13" fmla="*/ 5277 h 5308"/>
                    <a:gd name="T14" fmla="*/ 2208 w 2522"/>
                    <a:gd name="T15" fmla="*/ 5299 h 5308"/>
                    <a:gd name="T16" fmla="*/ 2128 w 2522"/>
                    <a:gd name="T17" fmla="*/ 5308 h 5308"/>
                    <a:gd name="T18" fmla="*/ 392 w 2522"/>
                    <a:gd name="T19" fmla="*/ 5308 h 5308"/>
                    <a:gd name="T20" fmla="*/ 312 w 2522"/>
                    <a:gd name="T21" fmla="*/ 5299 h 5308"/>
                    <a:gd name="T22" fmla="*/ 240 w 2522"/>
                    <a:gd name="T23" fmla="*/ 5277 h 5308"/>
                    <a:gd name="T24" fmla="*/ 173 w 2522"/>
                    <a:gd name="T25" fmla="*/ 5241 h 5308"/>
                    <a:gd name="T26" fmla="*/ 114 w 2522"/>
                    <a:gd name="T27" fmla="*/ 5192 h 5308"/>
                    <a:gd name="T28" fmla="*/ 67 w 2522"/>
                    <a:gd name="T29" fmla="*/ 5134 h 5308"/>
                    <a:gd name="T30" fmla="*/ 31 w 2522"/>
                    <a:gd name="T31" fmla="*/ 5068 h 5308"/>
                    <a:gd name="T32" fmla="*/ 7 w 2522"/>
                    <a:gd name="T33" fmla="*/ 4994 h 5308"/>
                    <a:gd name="T34" fmla="*/ 0 w 2522"/>
                    <a:gd name="T35" fmla="*/ 4915 h 5308"/>
                    <a:gd name="T36" fmla="*/ 0 w 2522"/>
                    <a:gd name="T37" fmla="*/ 391 h 5308"/>
                    <a:gd name="T38" fmla="*/ 7 w 2522"/>
                    <a:gd name="T39" fmla="*/ 314 h 5308"/>
                    <a:gd name="T40" fmla="*/ 31 w 2522"/>
                    <a:gd name="T41" fmla="*/ 240 h 5308"/>
                    <a:gd name="T42" fmla="*/ 67 w 2522"/>
                    <a:gd name="T43" fmla="*/ 172 h 5308"/>
                    <a:gd name="T44" fmla="*/ 114 w 2522"/>
                    <a:gd name="T45" fmla="*/ 115 h 5308"/>
                    <a:gd name="T46" fmla="*/ 173 w 2522"/>
                    <a:gd name="T47" fmla="*/ 67 h 5308"/>
                    <a:gd name="T48" fmla="*/ 240 w 2522"/>
                    <a:gd name="T49" fmla="*/ 31 h 5308"/>
                    <a:gd name="T50" fmla="*/ 312 w 2522"/>
                    <a:gd name="T51" fmla="*/ 7 h 5308"/>
                    <a:gd name="T52" fmla="*/ 392 w 2522"/>
                    <a:gd name="T53" fmla="*/ 0 h 5308"/>
                    <a:gd name="T54" fmla="*/ 2128 w 2522"/>
                    <a:gd name="T55" fmla="*/ 0 h 5308"/>
                    <a:gd name="T56" fmla="*/ 2208 w 2522"/>
                    <a:gd name="T57" fmla="*/ 7 h 5308"/>
                    <a:gd name="T58" fmla="*/ 2282 w 2522"/>
                    <a:gd name="T59" fmla="*/ 31 h 5308"/>
                    <a:gd name="T60" fmla="*/ 2348 w 2522"/>
                    <a:gd name="T61" fmla="*/ 67 h 5308"/>
                    <a:gd name="T62" fmla="*/ 2406 w 2522"/>
                    <a:gd name="T63" fmla="*/ 115 h 5308"/>
                    <a:gd name="T64" fmla="*/ 2455 w 2522"/>
                    <a:gd name="T65" fmla="*/ 172 h 5308"/>
                    <a:gd name="T66" fmla="*/ 2491 w 2522"/>
                    <a:gd name="T67" fmla="*/ 240 h 5308"/>
                    <a:gd name="T68" fmla="*/ 2513 w 2522"/>
                    <a:gd name="T69" fmla="*/ 314 h 5308"/>
                    <a:gd name="T70" fmla="*/ 2522 w 2522"/>
                    <a:gd name="T71" fmla="*/ 391 h 5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22" h="5308">
                      <a:moveTo>
                        <a:pt x="2522" y="4915"/>
                      </a:moveTo>
                      <a:lnTo>
                        <a:pt x="2522" y="4915"/>
                      </a:lnTo>
                      <a:lnTo>
                        <a:pt x="2520" y="4954"/>
                      </a:lnTo>
                      <a:lnTo>
                        <a:pt x="2513" y="4994"/>
                      </a:lnTo>
                      <a:lnTo>
                        <a:pt x="2505" y="5032"/>
                      </a:lnTo>
                      <a:lnTo>
                        <a:pt x="2491" y="5068"/>
                      </a:lnTo>
                      <a:lnTo>
                        <a:pt x="2474" y="5101"/>
                      </a:lnTo>
                      <a:lnTo>
                        <a:pt x="2455" y="5134"/>
                      </a:lnTo>
                      <a:lnTo>
                        <a:pt x="2432" y="5165"/>
                      </a:lnTo>
                      <a:lnTo>
                        <a:pt x="2406" y="5192"/>
                      </a:lnTo>
                      <a:lnTo>
                        <a:pt x="2379" y="5218"/>
                      </a:lnTo>
                      <a:lnTo>
                        <a:pt x="2348" y="5241"/>
                      </a:lnTo>
                      <a:lnTo>
                        <a:pt x="2317" y="5260"/>
                      </a:lnTo>
                      <a:lnTo>
                        <a:pt x="2282" y="5277"/>
                      </a:lnTo>
                      <a:lnTo>
                        <a:pt x="2246" y="5291"/>
                      </a:lnTo>
                      <a:lnTo>
                        <a:pt x="2208" y="5299"/>
                      </a:lnTo>
                      <a:lnTo>
                        <a:pt x="2170" y="5306"/>
                      </a:lnTo>
                      <a:lnTo>
                        <a:pt x="2128" y="5308"/>
                      </a:lnTo>
                      <a:lnTo>
                        <a:pt x="392" y="5308"/>
                      </a:lnTo>
                      <a:lnTo>
                        <a:pt x="392" y="5308"/>
                      </a:lnTo>
                      <a:lnTo>
                        <a:pt x="352" y="5306"/>
                      </a:lnTo>
                      <a:lnTo>
                        <a:pt x="312" y="5299"/>
                      </a:lnTo>
                      <a:lnTo>
                        <a:pt x="276" y="5291"/>
                      </a:lnTo>
                      <a:lnTo>
                        <a:pt x="240" y="5277"/>
                      </a:lnTo>
                      <a:lnTo>
                        <a:pt x="205" y="5260"/>
                      </a:lnTo>
                      <a:lnTo>
                        <a:pt x="173" y="5241"/>
                      </a:lnTo>
                      <a:lnTo>
                        <a:pt x="143" y="5218"/>
                      </a:lnTo>
                      <a:lnTo>
                        <a:pt x="114" y="5192"/>
                      </a:lnTo>
                      <a:lnTo>
                        <a:pt x="90" y="5165"/>
                      </a:lnTo>
                      <a:lnTo>
                        <a:pt x="67" y="5134"/>
                      </a:lnTo>
                      <a:lnTo>
                        <a:pt x="47" y="5101"/>
                      </a:lnTo>
                      <a:lnTo>
                        <a:pt x="31" y="5068"/>
                      </a:lnTo>
                      <a:lnTo>
                        <a:pt x="17" y="5032"/>
                      </a:lnTo>
                      <a:lnTo>
                        <a:pt x="7" y="4994"/>
                      </a:lnTo>
                      <a:lnTo>
                        <a:pt x="2" y="4954"/>
                      </a:lnTo>
                      <a:lnTo>
                        <a:pt x="0" y="4915"/>
                      </a:lnTo>
                      <a:lnTo>
                        <a:pt x="0" y="391"/>
                      </a:lnTo>
                      <a:lnTo>
                        <a:pt x="0" y="391"/>
                      </a:lnTo>
                      <a:lnTo>
                        <a:pt x="2" y="352"/>
                      </a:lnTo>
                      <a:lnTo>
                        <a:pt x="7" y="314"/>
                      </a:lnTo>
                      <a:lnTo>
                        <a:pt x="17" y="276"/>
                      </a:lnTo>
                      <a:lnTo>
                        <a:pt x="31" y="240"/>
                      </a:lnTo>
                      <a:lnTo>
                        <a:pt x="47" y="205"/>
                      </a:lnTo>
                      <a:lnTo>
                        <a:pt x="67" y="172"/>
                      </a:lnTo>
                      <a:lnTo>
                        <a:pt x="90" y="143"/>
                      </a:lnTo>
                      <a:lnTo>
                        <a:pt x="114" y="115"/>
                      </a:lnTo>
                      <a:lnTo>
                        <a:pt x="143" y="89"/>
                      </a:lnTo>
                      <a:lnTo>
                        <a:pt x="173" y="67"/>
                      </a:lnTo>
                      <a:lnTo>
                        <a:pt x="205" y="46"/>
                      </a:lnTo>
                      <a:lnTo>
                        <a:pt x="240" y="31"/>
                      </a:lnTo>
                      <a:lnTo>
                        <a:pt x="276" y="17"/>
                      </a:lnTo>
                      <a:lnTo>
                        <a:pt x="312" y="7"/>
                      </a:lnTo>
                      <a:lnTo>
                        <a:pt x="352" y="1"/>
                      </a:lnTo>
                      <a:lnTo>
                        <a:pt x="392" y="0"/>
                      </a:lnTo>
                      <a:lnTo>
                        <a:pt x="2128" y="0"/>
                      </a:lnTo>
                      <a:lnTo>
                        <a:pt x="2128" y="0"/>
                      </a:lnTo>
                      <a:lnTo>
                        <a:pt x="2170" y="1"/>
                      </a:lnTo>
                      <a:lnTo>
                        <a:pt x="2208" y="7"/>
                      </a:lnTo>
                      <a:lnTo>
                        <a:pt x="2246" y="17"/>
                      </a:lnTo>
                      <a:lnTo>
                        <a:pt x="2282" y="31"/>
                      </a:lnTo>
                      <a:lnTo>
                        <a:pt x="2317" y="46"/>
                      </a:lnTo>
                      <a:lnTo>
                        <a:pt x="2348" y="67"/>
                      </a:lnTo>
                      <a:lnTo>
                        <a:pt x="2379" y="89"/>
                      </a:lnTo>
                      <a:lnTo>
                        <a:pt x="2406" y="115"/>
                      </a:lnTo>
                      <a:lnTo>
                        <a:pt x="2432" y="143"/>
                      </a:lnTo>
                      <a:lnTo>
                        <a:pt x="2455" y="172"/>
                      </a:lnTo>
                      <a:lnTo>
                        <a:pt x="2474" y="205"/>
                      </a:lnTo>
                      <a:lnTo>
                        <a:pt x="2491" y="240"/>
                      </a:lnTo>
                      <a:lnTo>
                        <a:pt x="2505" y="276"/>
                      </a:lnTo>
                      <a:lnTo>
                        <a:pt x="2513" y="314"/>
                      </a:lnTo>
                      <a:lnTo>
                        <a:pt x="2520" y="352"/>
                      </a:lnTo>
                      <a:lnTo>
                        <a:pt x="2522" y="391"/>
                      </a:lnTo>
                      <a:lnTo>
                        <a:pt x="2522" y="49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innerShdw dist="25400" dir="5400000">
                    <a:prstClr val="black">
                      <a:alpha val="20000"/>
                    </a:prstClr>
                  </a:innerShdw>
                </a:effectLst>
              </p:spPr>
              <p:txBody>
                <a:bodyPr/>
                <a:lstStyle/>
                <a:p>
                  <a:pPr algn="r" rt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350">
                    <a:latin typeface="+mn-lt"/>
                    <a:cs typeface="+mn-cs"/>
                  </a:endParaRPr>
                </a:p>
              </p:txBody>
            </p:sp>
            <p:grpSp>
              <p:nvGrpSpPr>
                <p:cNvPr id="16" name="Group 48">
                  <a:extLst>
                    <a:ext uri="{FF2B5EF4-FFF2-40B4-BE49-F238E27FC236}">
                      <a16:creationId xmlns:a16="http://schemas.microsoft.com/office/drawing/2014/main" id="{9D4A53C3-5106-44CC-9D53-70B33683E15F}"/>
                    </a:ext>
                  </a:extLst>
                </p:cNvPr>
                <p:cNvGrpSpPr/>
                <p:nvPr/>
              </p:nvGrpSpPr>
              <p:grpSpPr>
                <a:xfrm>
                  <a:off x="598488" y="1649413"/>
                  <a:ext cx="1272332" cy="1011560"/>
                  <a:chOff x="598488" y="1649413"/>
                  <a:chExt cx="1272332" cy="1011560"/>
                </a:xfrm>
                <a:grpFill/>
              </p:grpSpPr>
              <p:sp>
                <p:nvSpPr>
                  <p:cNvPr id="17" name="Rectangle 26">
                    <a:extLst>
                      <a:ext uri="{FF2B5EF4-FFF2-40B4-BE49-F238E27FC236}">
                        <a16:creationId xmlns:a16="http://schemas.microsoft.com/office/drawing/2014/main" id="{C5A46700-D52C-4B3C-8F8A-D6F5ABDEB7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053384"/>
                    <a:ext cx="46159" cy="1415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" name="Rectangle 27">
                    <a:extLst>
                      <a:ext uri="{FF2B5EF4-FFF2-40B4-BE49-F238E27FC236}">
                        <a16:creationId xmlns:a16="http://schemas.microsoft.com/office/drawing/2014/main" id="{45316C9E-E42A-4036-A2E4-9ACCD52DB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320157"/>
                    <a:ext cx="46159" cy="10453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" name="Rectangle 28">
                    <a:extLst>
                      <a:ext uri="{FF2B5EF4-FFF2-40B4-BE49-F238E27FC236}">
                        <a16:creationId xmlns:a16="http://schemas.microsoft.com/office/drawing/2014/main" id="{4F4945A0-5C8D-4888-961D-1684AAE5E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557530"/>
                    <a:ext cx="46159" cy="1034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" name="Rectangle 29">
                    <a:extLst>
                      <a:ext uri="{FF2B5EF4-FFF2-40B4-BE49-F238E27FC236}">
                        <a16:creationId xmlns:a16="http://schemas.microsoft.com/office/drawing/2014/main" id="{EBC440A0-AF61-4EB0-8FA2-72FB51FC5E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4638" y="1649413"/>
                    <a:ext cx="246182" cy="4246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</p:grpSp>
          </p:grpSp>
          <p:sp>
            <p:nvSpPr>
              <p:cNvPr id="10" name="Freeform 25">
                <a:extLst>
                  <a:ext uri="{FF2B5EF4-FFF2-40B4-BE49-F238E27FC236}">
                    <a16:creationId xmlns:a16="http://schemas.microsoft.com/office/drawing/2014/main" id="{CD779B05-CB42-455E-98F8-0D892C1F8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175" y="1900580"/>
                <a:ext cx="259332" cy="58328"/>
              </a:xfrm>
              <a:custGeom>
                <a:avLst/>
                <a:gdLst>
                  <a:gd name="T0" fmla="*/ 437 w 437"/>
                  <a:gd name="T1" fmla="*/ 52 h 106"/>
                  <a:gd name="T2" fmla="*/ 437 w 437"/>
                  <a:gd name="T3" fmla="*/ 52 h 106"/>
                  <a:gd name="T4" fmla="*/ 437 w 437"/>
                  <a:gd name="T5" fmla="*/ 64 h 106"/>
                  <a:gd name="T6" fmla="*/ 434 w 437"/>
                  <a:gd name="T7" fmla="*/ 73 h 106"/>
                  <a:gd name="T8" fmla="*/ 428 w 437"/>
                  <a:gd name="T9" fmla="*/ 83 h 106"/>
                  <a:gd name="T10" fmla="*/ 421 w 437"/>
                  <a:gd name="T11" fmla="*/ 90 h 106"/>
                  <a:gd name="T12" fmla="*/ 415 w 437"/>
                  <a:gd name="T13" fmla="*/ 97 h 106"/>
                  <a:gd name="T14" fmla="*/ 404 w 437"/>
                  <a:gd name="T15" fmla="*/ 102 h 106"/>
                  <a:gd name="T16" fmla="*/ 396 w 437"/>
                  <a:gd name="T17" fmla="*/ 104 h 106"/>
                  <a:gd name="T18" fmla="*/ 383 w 437"/>
                  <a:gd name="T19" fmla="*/ 106 h 106"/>
                  <a:gd name="T20" fmla="*/ 54 w 437"/>
                  <a:gd name="T21" fmla="*/ 106 h 106"/>
                  <a:gd name="T22" fmla="*/ 54 w 437"/>
                  <a:gd name="T23" fmla="*/ 106 h 106"/>
                  <a:gd name="T24" fmla="*/ 43 w 437"/>
                  <a:gd name="T25" fmla="*/ 104 h 106"/>
                  <a:gd name="T26" fmla="*/ 33 w 437"/>
                  <a:gd name="T27" fmla="*/ 102 h 106"/>
                  <a:gd name="T28" fmla="*/ 24 w 437"/>
                  <a:gd name="T29" fmla="*/ 97 h 106"/>
                  <a:gd name="T30" fmla="*/ 16 w 437"/>
                  <a:gd name="T31" fmla="*/ 90 h 106"/>
                  <a:gd name="T32" fmla="*/ 11 w 437"/>
                  <a:gd name="T33" fmla="*/ 83 h 106"/>
                  <a:gd name="T34" fmla="*/ 5 w 437"/>
                  <a:gd name="T35" fmla="*/ 73 h 106"/>
                  <a:gd name="T36" fmla="*/ 2 w 437"/>
                  <a:gd name="T37" fmla="*/ 64 h 106"/>
                  <a:gd name="T38" fmla="*/ 0 w 437"/>
                  <a:gd name="T39" fmla="*/ 52 h 106"/>
                  <a:gd name="T40" fmla="*/ 0 w 437"/>
                  <a:gd name="T41" fmla="*/ 52 h 106"/>
                  <a:gd name="T42" fmla="*/ 0 w 437"/>
                  <a:gd name="T43" fmla="*/ 52 h 106"/>
                  <a:gd name="T44" fmla="*/ 2 w 437"/>
                  <a:gd name="T45" fmla="*/ 42 h 106"/>
                  <a:gd name="T46" fmla="*/ 5 w 437"/>
                  <a:gd name="T47" fmla="*/ 33 h 106"/>
                  <a:gd name="T48" fmla="*/ 11 w 437"/>
                  <a:gd name="T49" fmla="*/ 23 h 106"/>
                  <a:gd name="T50" fmla="*/ 16 w 437"/>
                  <a:gd name="T51" fmla="*/ 16 h 106"/>
                  <a:gd name="T52" fmla="*/ 24 w 437"/>
                  <a:gd name="T53" fmla="*/ 9 h 106"/>
                  <a:gd name="T54" fmla="*/ 33 w 437"/>
                  <a:gd name="T55" fmla="*/ 4 h 106"/>
                  <a:gd name="T56" fmla="*/ 43 w 437"/>
                  <a:gd name="T57" fmla="*/ 0 h 106"/>
                  <a:gd name="T58" fmla="*/ 54 w 437"/>
                  <a:gd name="T59" fmla="*/ 0 h 106"/>
                  <a:gd name="T60" fmla="*/ 383 w 437"/>
                  <a:gd name="T61" fmla="*/ 0 h 106"/>
                  <a:gd name="T62" fmla="*/ 383 w 437"/>
                  <a:gd name="T63" fmla="*/ 0 h 106"/>
                  <a:gd name="T64" fmla="*/ 396 w 437"/>
                  <a:gd name="T65" fmla="*/ 0 h 106"/>
                  <a:gd name="T66" fmla="*/ 404 w 437"/>
                  <a:gd name="T67" fmla="*/ 4 h 106"/>
                  <a:gd name="T68" fmla="*/ 415 w 437"/>
                  <a:gd name="T69" fmla="*/ 9 h 106"/>
                  <a:gd name="T70" fmla="*/ 421 w 437"/>
                  <a:gd name="T71" fmla="*/ 16 h 106"/>
                  <a:gd name="T72" fmla="*/ 428 w 437"/>
                  <a:gd name="T73" fmla="*/ 23 h 106"/>
                  <a:gd name="T74" fmla="*/ 434 w 437"/>
                  <a:gd name="T75" fmla="*/ 33 h 106"/>
                  <a:gd name="T76" fmla="*/ 437 w 437"/>
                  <a:gd name="T77" fmla="*/ 42 h 106"/>
                  <a:gd name="T78" fmla="*/ 437 w 437"/>
                  <a:gd name="T79" fmla="*/ 52 h 106"/>
                  <a:gd name="T80" fmla="*/ 437 w 437"/>
                  <a:gd name="T81" fmla="*/ 5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7" h="106">
                    <a:moveTo>
                      <a:pt x="437" y="52"/>
                    </a:moveTo>
                    <a:lnTo>
                      <a:pt x="437" y="52"/>
                    </a:lnTo>
                    <a:lnTo>
                      <a:pt x="437" y="64"/>
                    </a:lnTo>
                    <a:lnTo>
                      <a:pt x="434" y="73"/>
                    </a:lnTo>
                    <a:lnTo>
                      <a:pt x="428" y="83"/>
                    </a:lnTo>
                    <a:lnTo>
                      <a:pt x="421" y="90"/>
                    </a:lnTo>
                    <a:lnTo>
                      <a:pt x="415" y="97"/>
                    </a:lnTo>
                    <a:lnTo>
                      <a:pt x="404" y="102"/>
                    </a:lnTo>
                    <a:lnTo>
                      <a:pt x="396" y="104"/>
                    </a:lnTo>
                    <a:lnTo>
                      <a:pt x="383" y="106"/>
                    </a:lnTo>
                    <a:lnTo>
                      <a:pt x="54" y="106"/>
                    </a:lnTo>
                    <a:lnTo>
                      <a:pt x="54" y="106"/>
                    </a:lnTo>
                    <a:lnTo>
                      <a:pt x="43" y="104"/>
                    </a:lnTo>
                    <a:lnTo>
                      <a:pt x="33" y="102"/>
                    </a:lnTo>
                    <a:lnTo>
                      <a:pt x="24" y="97"/>
                    </a:lnTo>
                    <a:lnTo>
                      <a:pt x="16" y="90"/>
                    </a:lnTo>
                    <a:lnTo>
                      <a:pt x="11" y="83"/>
                    </a:lnTo>
                    <a:lnTo>
                      <a:pt x="5" y="73"/>
                    </a:lnTo>
                    <a:lnTo>
                      <a:pt x="2" y="64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42"/>
                    </a:lnTo>
                    <a:lnTo>
                      <a:pt x="5" y="33"/>
                    </a:lnTo>
                    <a:lnTo>
                      <a:pt x="11" y="23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4"/>
                    </a:lnTo>
                    <a:lnTo>
                      <a:pt x="43" y="0"/>
                    </a:lnTo>
                    <a:lnTo>
                      <a:pt x="54" y="0"/>
                    </a:lnTo>
                    <a:lnTo>
                      <a:pt x="383" y="0"/>
                    </a:lnTo>
                    <a:lnTo>
                      <a:pt x="383" y="0"/>
                    </a:lnTo>
                    <a:lnTo>
                      <a:pt x="396" y="0"/>
                    </a:lnTo>
                    <a:lnTo>
                      <a:pt x="404" y="4"/>
                    </a:lnTo>
                    <a:lnTo>
                      <a:pt x="415" y="9"/>
                    </a:lnTo>
                    <a:lnTo>
                      <a:pt x="421" y="16"/>
                    </a:lnTo>
                    <a:lnTo>
                      <a:pt x="428" y="23"/>
                    </a:lnTo>
                    <a:lnTo>
                      <a:pt x="434" y="33"/>
                    </a:lnTo>
                    <a:lnTo>
                      <a:pt x="437" y="42"/>
                    </a:lnTo>
                    <a:lnTo>
                      <a:pt x="437" y="52"/>
                    </a:lnTo>
                    <a:lnTo>
                      <a:pt x="437" y="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BABDC6A8-DD6C-4934-92E4-70CC464A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132" y="1781543"/>
                <a:ext cx="43954" cy="38092"/>
              </a:xfrm>
              <a:custGeom>
                <a:avLst/>
                <a:gdLst>
                  <a:gd name="T0" fmla="*/ 71 w 71"/>
                  <a:gd name="T1" fmla="*/ 36 h 70"/>
                  <a:gd name="T2" fmla="*/ 71 w 71"/>
                  <a:gd name="T3" fmla="*/ 36 h 70"/>
                  <a:gd name="T4" fmla="*/ 71 w 71"/>
                  <a:gd name="T5" fmla="*/ 43 h 70"/>
                  <a:gd name="T6" fmla="*/ 69 w 71"/>
                  <a:gd name="T7" fmla="*/ 50 h 70"/>
                  <a:gd name="T8" fmla="*/ 66 w 71"/>
                  <a:gd name="T9" fmla="*/ 55 h 70"/>
                  <a:gd name="T10" fmla="*/ 61 w 71"/>
                  <a:gd name="T11" fmla="*/ 60 h 70"/>
                  <a:gd name="T12" fmla="*/ 55 w 71"/>
                  <a:gd name="T13" fmla="*/ 65 h 70"/>
                  <a:gd name="T14" fmla="*/ 50 w 71"/>
                  <a:gd name="T15" fmla="*/ 69 h 70"/>
                  <a:gd name="T16" fmla="*/ 43 w 71"/>
                  <a:gd name="T17" fmla="*/ 70 h 70"/>
                  <a:gd name="T18" fmla="*/ 37 w 71"/>
                  <a:gd name="T19" fmla="*/ 70 h 70"/>
                  <a:gd name="T20" fmla="*/ 37 w 71"/>
                  <a:gd name="T21" fmla="*/ 70 h 70"/>
                  <a:gd name="T22" fmla="*/ 30 w 71"/>
                  <a:gd name="T23" fmla="*/ 70 h 70"/>
                  <a:gd name="T24" fmla="*/ 23 w 71"/>
                  <a:gd name="T25" fmla="*/ 69 h 70"/>
                  <a:gd name="T26" fmla="*/ 16 w 71"/>
                  <a:gd name="T27" fmla="*/ 65 h 70"/>
                  <a:gd name="T28" fmla="*/ 11 w 71"/>
                  <a:gd name="T29" fmla="*/ 60 h 70"/>
                  <a:gd name="T30" fmla="*/ 7 w 71"/>
                  <a:gd name="T31" fmla="*/ 55 h 70"/>
                  <a:gd name="T32" fmla="*/ 4 w 71"/>
                  <a:gd name="T33" fmla="*/ 50 h 70"/>
                  <a:gd name="T34" fmla="*/ 2 w 71"/>
                  <a:gd name="T35" fmla="*/ 43 h 70"/>
                  <a:gd name="T36" fmla="*/ 0 w 71"/>
                  <a:gd name="T37" fmla="*/ 36 h 70"/>
                  <a:gd name="T38" fmla="*/ 0 w 71"/>
                  <a:gd name="T39" fmla="*/ 36 h 70"/>
                  <a:gd name="T40" fmla="*/ 2 w 71"/>
                  <a:gd name="T41" fmla="*/ 29 h 70"/>
                  <a:gd name="T42" fmla="*/ 4 w 71"/>
                  <a:gd name="T43" fmla="*/ 22 h 70"/>
                  <a:gd name="T44" fmla="*/ 7 w 71"/>
                  <a:gd name="T45" fmla="*/ 15 h 70"/>
                  <a:gd name="T46" fmla="*/ 11 w 71"/>
                  <a:gd name="T47" fmla="*/ 10 h 70"/>
                  <a:gd name="T48" fmla="*/ 16 w 71"/>
                  <a:gd name="T49" fmla="*/ 7 h 70"/>
                  <a:gd name="T50" fmla="*/ 23 w 71"/>
                  <a:gd name="T51" fmla="*/ 3 h 70"/>
                  <a:gd name="T52" fmla="*/ 30 w 71"/>
                  <a:gd name="T53" fmla="*/ 1 h 70"/>
                  <a:gd name="T54" fmla="*/ 37 w 71"/>
                  <a:gd name="T55" fmla="*/ 0 h 70"/>
                  <a:gd name="T56" fmla="*/ 37 w 71"/>
                  <a:gd name="T57" fmla="*/ 0 h 70"/>
                  <a:gd name="T58" fmla="*/ 43 w 71"/>
                  <a:gd name="T59" fmla="*/ 1 h 70"/>
                  <a:gd name="T60" fmla="*/ 50 w 71"/>
                  <a:gd name="T61" fmla="*/ 3 h 70"/>
                  <a:gd name="T62" fmla="*/ 55 w 71"/>
                  <a:gd name="T63" fmla="*/ 7 h 70"/>
                  <a:gd name="T64" fmla="*/ 61 w 71"/>
                  <a:gd name="T65" fmla="*/ 10 h 70"/>
                  <a:gd name="T66" fmla="*/ 66 w 71"/>
                  <a:gd name="T67" fmla="*/ 15 h 70"/>
                  <a:gd name="T68" fmla="*/ 69 w 71"/>
                  <a:gd name="T69" fmla="*/ 22 h 70"/>
                  <a:gd name="T70" fmla="*/ 71 w 71"/>
                  <a:gd name="T71" fmla="*/ 29 h 70"/>
                  <a:gd name="T72" fmla="*/ 71 w 71"/>
                  <a:gd name="T73" fmla="*/ 36 h 70"/>
                  <a:gd name="T74" fmla="*/ 71 w 71"/>
                  <a:gd name="T75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70">
                    <a:moveTo>
                      <a:pt x="71" y="36"/>
                    </a:moveTo>
                    <a:lnTo>
                      <a:pt x="71" y="36"/>
                    </a:lnTo>
                    <a:lnTo>
                      <a:pt x="71" y="43"/>
                    </a:lnTo>
                    <a:lnTo>
                      <a:pt x="69" y="50"/>
                    </a:lnTo>
                    <a:lnTo>
                      <a:pt x="66" y="55"/>
                    </a:lnTo>
                    <a:lnTo>
                      <a:pt x="61" y="60"/>
                    </a:lnTo>
                    <a:lnTo>
                      <a:pt x="55" y="65"/>
                    </a:lnTo>
                    <a:lnTo>
                      <a:pt x="50" y="69"/>
                    </a:lnTo>
                    <a:lnTo>
                      <a:pt x="43" y="70"/>
                    </a:lnTo>
                    <a:lnTo>
                      <a:pt x="37" y="70"/>
                    </a:lnTo>
                    <a:lnTo>
                      <a:pt x="37" y="70"/>
                    </a:lnTo>
                    <a:lnTo>
                      <a:pt x="30" y="70"/>
                    </a:lnTo>
                    <a:lnTo>
                      <a:pt x="23" y="69"/>
                    </a:lnTo>
                    <a:lnTo>
                      <a:pt x="16" y="65"/>
                    </a:lnTo>
                    <a:lnTo>
                      <a:pt x="11" y="60"/>
                    </a:lnTo>
                    <a:lnTo>
                      <a:pt x="7" y="55"/>
                    </a:lnTo>
                    <a:lnTo>
                      <a:pt x="4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9"/>
                    </a:lnTo>
                    <a:lnTo>
                      <a:pt x="4" y="22"/>
                    </a:lnTo>
                    <a:lnTo>
                      <a:pt x="7" y="15"/>
                    </a:lnTo>
                    <a:lnTo>
                      <a:pt x="11" y="10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43" y="1"/>
                    </a:lnTo>
                    <a:lnTo>
                      <a:pt x="50" y="3"/>
                    </a:lnTo>
                    <a:lnTo>
                      <a:pt x="55" y="7"/>
                    </a:lnTo>
                    <a:lnTo>
                      <a:pt x="61" y="10"/>
                    </a:lnTo>
                    <a:lnTo>
                      <a:pt x="66" y="15"/>
                    </a:lnTo>
                    <a:lnTo>
                      <a:pt x="69" y="22"/>
                    </a:lnTo>
                    <a:lnTo>
                      <a:pt x="71" y="29"/>
                    </a:lnTo>
                    <a:lnTo>
                      <a:pt x="71" y="36"/>
                    </a:lnTo>
                    <a:lnTo>
                      <a:pt x="71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5000">
                    <a:srgbClr val="2D2D2D">
                      <a:tint val="23500"/>
                      <a:satMod val="160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6FBC2AB7-9A34-4379-9482-56AEBB5D3994}"/>
                  </a:ext>
                </a:extLst>
              </p:cNvPr>
              <p:cNvSpPr/>
              <p:nvPr/>
            </p:nvSpPr>
            <p:spPr>
              <a:xfrm>
                <a:off x="1270990" y="4251556"/>
                <a:ext cx="197795" cy="196410"/>
              </a:xfrm>
              <a:prstGeom prst="ellipse">
                <a:avLst/>
              </a:prstGeom>
              <a:gradFill flip="none" rotWithShape="1">
                <a:gsLst>
                  <a:gs pos="3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C8D05D48-B0B9-45AF-98D8-91AE7092E883}"/>
                  </a:ext>
                </a:extLst>
              </p:cNvPr>
              <p:cNvSpPr/>
              <p:nvPr/>
            </p:nvSpPr>
            <p:spPr>
              <a:xfrm>
                <a:off x="1320805" y="4300360"/>
                <a:ext cx="101096" cy="9999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43CA9E2-059E-4698-9F9B-7655885B3420}"/>
                </a:ext>
              </a:extLst>
            </p:cNvPr>
            <p:cNvSpPr/>
            <p:nvPr userDrawn="1"/>
          </p:nvSpPr>
          <p:spPr>
            <a:xfrm>
              <a:off x="3981546" y="2076754"/>
              <a:ext cx="1180909" cy="213313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 eaLnBrk="1" hangingPunct="1">
                <a:defRPr/>
              </a:pPr>
              <a:endParaRPr kumimoji="0" lang="en-US" altLang="en-US" sz="135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1" name="Oval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B36B2D-7A37-4ACA-A992-B526FE9C039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61A7B6-588F-4051-A179-FD9F42D0D478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23" name="Oval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D87EEC-B6C6-4451-8EC6-8D220EC62B39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ECF9EB-4230-4086-BB50-81215D49A56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006EE8FD-D96A-44EB-8246-7B9618068C4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0">
            <a:extLst>
              <a:ext uri="{FF2B5EF4-FFF2-40B4-BE49-F238E27FC236}">
                <a16:creationId xmlns:a16="http://schemas.microsoft.com/office/drawing/2014/main" id="{453486CD-FCB7-4B8A-9DF1-6C337A94A47E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89C42-0D70-40D0-9D32-2589312386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91EF49EA-8FEC-4A6B-A90E-40AE5FC2006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2"/>
          </p:nvPr>
        </p:nvSpPr>
        <p:spPr>
          <a:xfrm>
            <a:off x="4309800" y="2768600"/>
            <a:ext cx="1279525" cy="2844800"/>
          </a:xfrm>
          <a:prstGeom prst="rect">
            <a:avLst/>
          </a:prstGeom>
        </p:spPr>
        <p:txBody>
          <a:bodyPr/>
          <a:lstStyle>
            <a:lvl1pPr algn="l" rtl="0">
              <a:defRPr sz="7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8347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/>
          <a:lstStyle>
            <a:lvl1pPr algn="l" rtl="0">
              <a:defRPr sz="12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941785471"/>
      </p:ext>
    </p:extLst>
  </p:cSld>
  <p:clrMapOvr>
    <a:masterClrMapping/>
  </p:clrMapOvr>
  <p:transition spd="slow" advClick="0" advTm="2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625F4B46-21B9-4C1F-B1FA-041B68A4169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">
            <a:extLst>
              <a:ext uri="{FF2B5EF4-FFF2-40B4-BE49-F238E27FC236}">
                <a16:creationId xmlns:a16="http://schemas.microsoft.com/office/drawing/2014/main" id="{758DD245-020C-4864-8B1C-7DB821FB6994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0893-18A9-4006-A296-FB61B57DFF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97E97BA-8A93-4D9F-9AB9-30528CF2F4A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5277949" y="2466521"/>
            <a:ext cx="3993108" cy="3408744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7289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1B1AB3-5CB7-4905-99F4-D5D4BBE1B04C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752947F-0B63-41BD-B394-9FF2854AE142}"/>
              </a:ext>
            </a:extLst>
          </p:cNvPr>
          <p:cNvSpPr/>
          <p:nvPr userDrawn="1"/>
        </p:nvSpPr>
        <p:spPr>
          <a:xfrm>
            <a:off x="3040063" y="4875213"/>
            <a:ext cx="1792287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727D4908-4380-422F-9BAB-0BC9007159BF}"/>
              </a:ext>
            </a:extLst>
          </p:cNvPr>
          <p:cNvSpPr/>
          <p:nvPr userDrawn="1"/>
        </p:nvSpPr>
        <p:spPr>
          <a:xfrm>
            <a:off x="3040063" y="5278438"/>
            <a:ext cx="1792287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1A37A20-9407-40D0-B085-152D16DDCC70}"/>
              </a:ext>
            </a:extLst>
          </p:cNvPr>
          <p:cNvSpPr/>
          <p:nvPr userDrawn="1"/>
        </p:nvSpPr>
        <p:spPr>
          <a:xfrm>
            <a:off x="5102225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0BD4A84-698B-4774-A4A9-B9E5502A6F8D}"/>
              </a:ext>
            </a:extLst>
          </p:cNvPr>
          <p:cNvSpPr/>
          <p:nvPr userDrawn="1"/>
        </p:nvSpPr>
        <p:spPr>
          <a:xfrm>
            <a:off x="5102225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2CA9A35-3D0F-4878-B342-2D90557DB799}"/>
              </a:ext>
            </a:extLst>
          </p:cNvPr>
          <p:cNvSpPr/>
          <p:nvPr userDrawn="1"/>
        </p:nvSpPr>
        <p:spPr>
          <a:xfrm>
            <a:off x="7135813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05A1FB9-5611-4BC8-8F70-FB221DAB747D}"/>
              </a:ext>
            </a:extLst>
          </p:cNvPr>
          <p:cNvSpPr/>
          <p:nvPr userDrawn="1"/>
        </p:nvSpPr>
        <p:spPr>
          <a:xfrm>
            <a:off x="7135813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F761B17-CE4A-4528-8562-A967C182DA62}"/>
              </a:ext>
            </a:extLst>
          </p:cNvPr>
          <p:cNvSpPr/>
          <p:nvPr userDrawn="1"/>
        </p:nvSpPr>
        <p:spPr>
          <a:xfrm>
            <a:off x="990600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FBA4B20-D291-48AE-B7FD-5752B36D29B9}"/>
              </a:ext>
            </a:extLst>
          </p:cNvPr>
          <p:cNvSpPr/>
          <p:nvPr userDrawn="1"/>
        </p:nvSpPr>
        <p:spPr>
          <a:xfrm>
            <a:off x="990600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Isosceles Triangle 10">
            <a:extLst>
              <a:ext uri="{FF2B5EF4-FFF2-40B4-BE49-F238E27FC236}">
                <a16:creationId xmlns:a16="http://schemas.microsoft.com/office/drawing/2014/main" id="{7262D7C0-2AE1-45FE-8694-A93C782B9CE1}"/>
              </a:ext>
            </a:extLst>
          </p:cNvPr>
          <p:cNvSpPr/>
          <p:nvPr userDrawn="1"/>
        </p:nvSpPr>
        <p:spPr>
          <a:xfrm>
            <a:off x="1797050" y="4805363"/>
            <a:ext cx="179388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9" name="Isosceles Triangle 11">
            <a:extLst>
              <a:ext uri="{FF2B5EF4-FFF2-40B4-BE49-F238E27FC236}">
                <a16:creationId xmlns:a16="http://schemas.microsoft.com/office/drawing/2014/main" id="{ECC7D020-69FC-4876-88B6-E8FB1EDDD704}"/>
              </a:ext>
            </a:extLst>
          </p:cNvPr>
          <p:cNvSpPr/>
          <p:nvPr userDrawn="1"/>
        </p:nvSpPr>
        <p:spPr>
          <a:xfrm>
            <a:off x="384333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0" name="Isosceles Triangle 12">
            <a:extLst>
              <a:ext uri="{FF2B5EF4-FFF2-40B4-BE49-F238E27FC236}">
                <a16:creationId xmlns:a16="http://schemas.microsoft.com/office/drawing/2014/main" id="{088EAD60-0FCD-445A-B610-3786E113A734}"/>
              </a:ext>
            </a:extLst>
          </p:cNvPr>
          <p:cNvSpPr/>
          <p:nvPr userDrawn="1"/>
        </p:nvSpPr>
        <p:spPr>
          <a:xfrm>
            <a:off x="590708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0266A843-825B-432F-835C-DC6A1CA96F28}"/>
              </a:ext>
            </a:extLst>
          </p:cNvPr>
          <p:cNvSpPr/>
          <p:nvPr userDrawn="1"/>
        </p:nvSpPr>
        <p:spPr>
          <a:xfrm>
            <a:off x="7943850" y="4805363"/>
            <a:ext cx="177800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Oval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D4B6AFE-8CFC-4619-8167-7728450642E3}"/>
              </a:ext>
            </a:extLst>
          </p:cNvPr>
          <p:cNvSpPr/>
          <p:nvPr userDrawn="1"/>
        </p:nvSpPr>
        <p:spPr>
          <a:xfrm>
            <a:off x="319088" y="4025900"/>
            <a:ext cx="269875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4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369888" y="4154487"/>
            <a:ext cx="153988" cy="74613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Oval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F40A36-00FC-406E-B849-DFE390A9BF69}"/>
              </a:ext>
            </a:extLst>
          </p:cNvPr>
          <p:cNvSpPr/>
          <p:nvPr userDrawn="1"/>
        </p:nvSpPr>
        <p:spPr>
          <a:xfrm rot="10800000">
            <a:off x="9326563" y="4025900"/>
            <a:ext cx="268287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8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9390857" y="4153694"/>
            <a:ext cx="153987" cy="73025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87A7833D-8938-48AE-A687-6D37342ED2E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9">
            <a:extLst>
              <a:ext uri="{FF2B5EF4-FFF2-40B4-BE49-F238E27FC236}">
                <a16:creationId xmlns:a16="http://schemas.microsoft.com/office/drawing/2014/main" id="{C1BEADD7-7DC2-43C7-A1F3-5EC710E08EBC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70D321-43A6-4D6E-84E9-65F1F374C9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03086AE-4762-4AEE-BB85-5F673D0990B7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90604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019078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19078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038737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067211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067211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510234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30822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30822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713757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66055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66055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214648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Individ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8DFAD31-CD15-4DD1-9DC4-9BA34A8ACD23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" name="Straight Connector 2">
            <a:extLst>
              <a:ext uri="{FF2B5EF4-FFF2-40B4-BE49-F238E27FC236}">
                <a16:creationId xmlns:a16="http://schemas.microsoft.com/office/drawing/2014/main" id="{35FE2BD6-1EEE-4E5D-A912-399BC060920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>
            <a:extLst>
              <a:ext uri="{FF2B5EF4-FFF2-40B4-BE49-F238E27FC236}">
                <a16:creationId xmlns:a16="http://schemas.microsoft.com/office/drawing/2014/main" id="{1FEB9424-44BE-4E02-A635-BCC13749A6F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B76EB-AE42-43E4-BA1D-48E944B5F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9D21027-5E7F-4ABC-A189-AB2922B43A5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0" y="2463822"/>
            <a:ext cx="3054350" cy="367876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850380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9C607B00-ABFB-4498-8775-47A321C08FA6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">
            <a:extLst>
              <a:ext uri="{FF2B5EF4-FFF2-40B4-BE49-F238E27FC236}">
                <a16:creationId xmlns:a16="http://schemas.microsoft.com/office/drawing/2014/main" id="{835FC542-966E-4E8C-AA2C-4B29D0874BF5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A0224-9441-48B1-A8ED-8B6EE612AB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B4A711-193C-4CC8-A359-371A6C8B752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8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286650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18793916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EF33BB-9C2E-434E-974E-B918F150EAB5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AE7E77-1D72-44E0-A057-7F4FBBD62100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77394A-B328-46E1-B327-69FD3FFA96C3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FDC0D8-37E1-4B1E-B892-F7C8FBAB544F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12" name="Straight Connector 5">
            <a:extLst>
              <a:ext uri="{FF2B5EF4-FFF2-40B4-BE49-F238E27FC236}">
                <a16:creationId xmlns:a16="http://schemas.microsoft.com/office/drawing/2014/main" id="{E012095B-31C3-411E-91B0-329978D0959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30BFD7C-3A37-4D31-B295-C2D9E36E4D69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4B472-35F2-44DE-931C-641F3AEC8D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CE77E7-EEF3-4891-A73B-76160C497418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97485" y="232410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05979" y="2644832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761596254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0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11" r:id="rId11"/>
  </p:sldLayoutIdLst>
  <p:transition spd="slow" advClick="0" advTm="2000">
    <p:cover dir="d"/>
  </p:transition>
  <p:txStyles>
    <p:titleStyle>
      <a:lvl1pPr algn="ctr" rtl="1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1"/>
          </a:solidFill>
          <a:latin typeface="Calibri" charset="0"/>
          <a:ea typeface="Arial" charset="0"/>
          <a:cs typeface="Times New Roman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5pPr>
      <a:lvl6pPr marL="34289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68578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028675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371567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254000" indent="-2540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1pPr>
      <a:lvl2pPr marL="554038" indent="-2111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2pPr>
      <a:lvl3pPr marL="8540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3pPr>
      <a:lvl4pPr marL="11969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4pPr>
      <a:lvl5pPr marL="15398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5pPr>
      <a:lvl6pPr marL="1885904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7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6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4.jpeg"/><Relationship Id="rId5" Type="http://schemas.openxmlformats.org/officeDocument/2006/relationships/image" Target="../media/image7.png"/><Relationship Id="rId10" Type="http://schemas.openxmlformats.org/officeDocument/2006/relationships/image" Target="../media/image13.jpe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B47902-91C5-42C4-AAAD-DF23B72FE5CA}"/>
              </a:ext>
            </a:extLst>
          </p:cNvPr>
          <p:cNvSpPr/>
          <p:nvPr/>
        </p:nvSpPr>
        <p:spPr>
          <a:xfrm>
            <a:off x="0" y="0"/>
            <a:ext cx="711200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4191000" y="6215063"/>
            <a:ext cx="223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2021</a:t>
            </a:r>
            <a:endParaRPr lang="ru-RU" altLang="ru-RU" sz="800">
              <a:solidFill>
                <a:srgbClr val="006CB5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12292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t="15993" r="57091" b="38766"/>
          <a:stretch>
            <a:fillRect/>
          </a:stretch>
        </p:blipFill>
        <p:spPr bwMode="auto">
          <a:xfrm>
            <a:off x="4194175" y="206375"/>
            <a:ext cx="127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61234" r="9064" b="16055"/>
          <a:stretch>
            <a:fillRect/>
          </a:stretch>
        </p:blipFill>
        <p:spPr bwMode="auto">
          <a:xfrm>
            <a:off x="4797425" y="1649413"/>
            <a:ext cx="2686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316288"/>
            <a:ext cx="479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3690996-B663-445A-B0A0-EAC950CF0480}"/>
              </a:ext>
            </a:extLst>
          </p:cNvPr>
          <p:cNvCxnSpPr>
            <a:endCxn id="2" idx="2"/>
          </p:cNvCxnSpPr>
          <p:nvPr/>
        </p:nvCxnSpPr>
        <p:spPr>
          <a:xfrm>
            <a:off x="355600" y="3714750"/>
            <a:ext cx="0" cy="3143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Text Placeholder 7"/>
          <p:cNvSpPr txBox="1">
            <a:spLocks/>
          </p:cNvSpPr>
          <p:nvPr/>
        </p:nvSpPr>
        <p:spPr bwMode="auto">
          <a:xfrm>
            <a:off x="1435100" y="2654300"/>
            <a:ext cx="7743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ВКР: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универсального комплекта </a:t>
            </a:r>
            <a:r>
              <a:rPr lang="ru-RU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автоматизированного управления водоснабжением в многоквартирных домах»</a:t>
            </a:r>
          </a:p>
        </p:txBody>
      </p:sp>
      <p:sp>
        <p:nvSpPr>
          <p:cNvPr id="12297" name="Подзаголовок 2"/>
          <p:cNvSpPr txBox="1">
            <a:spLocks/>
          </p:cNvSpPr>
          <p:nvPr/>
        </p:nvSpPr>
        <p:spPr bwMode="auto">
          <a:xfrm>
            <a:off x="4684713" y="4411663"/>
            <a:ext cx="514826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55625" indent="-21272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8556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1985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5414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19986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4558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29130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3702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Костюк Станислав Владимирович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БПЦ21-01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Юферова Н. Ю. доцент ИЭС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Заголовок 1"/>
          <p:cNvSpPr>
            <a:spLocks noGrp="1" noChangeArrowheads="1"/>
          </p:cNvSpPr>
          <p:nvPr/>
        </p:nvSpPr>
        <p:spPr bwMode="auto">
          <a:xfrm>
            <a:off x="902494" y="1179"/>
            <a:ext cx="8597900" cy="100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82FF278-09A5-4301-AC09-41C1B8E1A79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42254" y="1"/>
            <a:ext cx="9457396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  <a:latin typeface="+mn-lt"/>
              </a:rPr>
              <a:t>Выбор программного обеспечения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711D5B1-D612-47DA-A585-B6D0B2D8B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85481"/>
              </p:ext>
            </p:extLst>
          </p:nvPr>
        </p:nvGraphicFramePr>
        <p:xfrm>
          <a:off x="695326" y="650221"/>
          <a:ext cx="8805068" cy="3761394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2172005">
                  <a:extLst>
                    <a:ext uri="{9D8B030D-6E8A-4147-A177-3AD203B41FA5}">
                      <a16:colId xmlns:a16="http://schemas.microsoft.com/office/drawing/2014/main" val="1336861370"/>
                    </a:ext>
                  </a:extLst>
                </a:gridCol>
                <a:gridCol w="2211021">
                  <a:extLst>
                    <a:ext uri="{9D8B030D-6E8A-4147-A177-3AD203B41FA5}">
                      <a16:colId xmlns:a16="http://schemas.microsoft.com/office/drawing/2014/main" val="2105655364"/>
                    </a:ext>
                  </a:extLst>
                </a:gridCol>
                <a:gridCol w="2211021">
                  <a:extLst>
                    <a:ext uri="{9D8B030D-6E8A-4147-A177-3AD203B41FA5}">
                      <a16:colId xmlns:a16="http://schemas.microsoft.com/office/drawing/2014/main" val="789203731"/>
                    </a:ext>
                  </a:extLst>
                </a:gridCol>
                <a:gridCol w="2211021">
                  <a:extLst>
                    <a:ext uri="{9D8B030D-6E8A-4147-A177-3AD203B41FA5}">
                      <a16:colId xmlns:a16="http://schemas.microsoft.com/office/drawing/2014/main" val="206586946"/>
                    </a:ext>
                  </a:extLst>
                </a:gridCol>
              </a:tblGrid>
              <a:tr h="294177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Категория</a:t>
                      </a:r>
                    </a:p>
                  </a:txBody>
                  <a:tcPr marL="82360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Выбранное решение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Преимущества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Альтернативы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361854"/>
                  </a:ext>
                </a:extLst>
              </a:tr>
              <a:tr h="597731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СУБД</a:t>
                      </a:r>
                      <a:endParaRPr lang="ru-RU" sz="1200" dirty="0">
                        <a:effectLst/>
                      </a:endParaRPr>
                    </a:p>
                  </a:txBody>
                  <a:tcPr marL="82360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PostgreSQL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Поддержка временных рядов, масштабируемость, расширения (TimescaleDB)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MySQL, MongoDB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49319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ОС сервера</a:t>
                      </a:r>
                      <a:endParaRPr lang="ru-RU" sz="1200" dirty="0">
                        <a:effectLst/>
                      </a:endParaRPr>
                    </a:p>
                  </a:txBody>
                  <a:tcPr marL="82360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Linux (CentOS/Debian)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Бесплатность, стабильность, работа 24/7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Windows Server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62413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Бухгалтерия/учет</a:t>
                      </a:r>
                      <a:endParaRPr lang="ru-RU" sz="1200" dirty="0">
                        <a:effectLst/>
                      </a:endParaRPr>
                    </a:p>
                  </a:txBody>
                  <a:tcPr marL="82360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1С:Предприятие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Глубокая интеграция с ЖКХ-учетом, гибкость доработок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СБИС, ГИС ЖКХ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68125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Аналитика и отчеты</a:t>
                      </a:r>
                      <a:endParaRPr lang="ru-RU" sz="1200" dirty="0">
                        <a:effectLst/>
                      </a:endParaRPr>
                    </a:p>
                  </a:txBody>
                  <a:tcPr marL="82360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Excel / LibreOffice Calc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Доступность, простота интеграции с 1С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Power BI, QlikView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140906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Уведомления</a:t>
                      </a:r>
                      <a:endParaRPr lang="ru-RU" sz="1200" dirty="0">
                        <a:effectLst/>
                      </a:endParaRPr>
                    </a:p>
                  </a:txBody>
                  <a:tcPr marL="82360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Telegram / WhatsApp API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Бесплатность, удобный API, высокая доступность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SMS-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рассылки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83309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Криптозащита</a:t>
                      </a:r>
                      <a:endParaRPr lang="ru-RU" sz="1200" dirty="0">
                        <a:effectLst/>
                      </a:endParaRPr>
                    </a:p>
                  </a:txBody>
                  <a:tcPr marL="82360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</a:rPr>
                        <a:t>КриптоПРО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Совместимость с ГОСТ, сертификация для госструктур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СБИС,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</a:rPr>
                        <a:t>Диадок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373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27089DA-9C1B-45E0-A15C-C74B54FAFB92}"/>
              </a:ext>
            </a:extLst>
          </p:cNvPr>
          <p:cNvSpPr txBox="1"/>
          <p:nvPr/>
        </p:nvSpPr>
        <p:spPr>
          <a:xfrm>
            <a:off x="695326" y="4469242"/>
            <a:ext cx="88050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effectLst/>
                <a:latin typeface="+mn-lt"/>
              </a:rPr>
              <a:t>Ключевые критерии выбора:</a:t>
            </a:r>
            <a:endParaRPr lang="ru-RU" sz="1400" b="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Надежность</a:t>
            </a:r>
            <a:r>
              <a:rPr lang="ru-RU" sz="1400" b="0" i="0" dirty="0">
                <a:effectLst/>
                <a:latin typeface="+mn-lt"/>
              </a:rPr>
              <a:t> (</a:t>
            </a:r>
            <a:r>
              <a:rPr lang="ru-RU" sz="1400" b="0" i="0" dirty="0" err="1">
                <a:effectLst/>
                <a:latin typeface="+mn-lt"/>
              </a:rPr>
              <a:t>PostgreSQL</a:t>
            </a:r>
            <a:r>
              <a:rPr lang="ru-RU" sz="1400" b="0" i="0" dirty="0">
                <a:effectLst/>
                <a:latin typeface="+mn-lt"/>
              </a:rPr>
              <a:t>, Linux)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Интеграция</a:t>
            </a:r>
            <a:r>
              <a:rPr lang="ru-RU" sz="1400" b="0" i="0" dirty="0">
                <a:effectLst/>
                <a:latin typeface="+mn-lt"/>
              </a:rPr>
              <a:t> (1С, Excel)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Экономичность</a:t>
            </a:r>
            <a:r>
              <a:rPr lang="ru-RU" sz="1400" b="0" i="0" dirty="0">
                <a:effectLst/>
                <a:latin typeface="+mn-lt"/>
              </a:rPr>
              <a:t> (Telegram API, </a:t>
            </a:r>
            <a:r>
              <a:rPr lang="ru-RU" sz="1400" b="0" i="0" dirty="0" err="1">
                <a:effectLst/>
                <a:latin typeface="+mn-lt"/>
              </a:rPr>
              <a:t>LibreOffice</a:t>
            </a:r>
            <a:r>
              <a:rPr lang="ru-RU" sz="1400" b="0" i="0" dirty="0">
                <a:effectLst/>
                <a:latin typeface="+mn-lt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Соответствие стандартам</a:t>
            </a:r>
            <a:r>
              <a:rPr lang="ru-RU" sz="1400" b="0" i="0" dirty="0">
                <a:effectLst/>
                <a:latin typeface="+mn-lt"/>
              </a:rPr>
              <a:t> (</a:t>
            </a:r>
            <a:r>
              <a:rPr lang="ru-RU" sz="1400" b="0" i="0" dirty="0" err="1">
                <a:effectLst/>
                <a:latin typeface="+mn-lt"/>
              </a:rPr>
              <a:t>КриптоПРО</a:t>
            </a:r>
            <a:r>
              <a:rPr lang="ru-RU" sz="1400" b="0" i="0" dirty="0">
                <a:effectLst/>
                <a:latin typeface="+mn-lt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9E2BA6-8417-47CB-8C73-EED95425E865}"/>
              </a:ext>
            </a:extLst>
          </p:cNvPr>
          <p:cNvSpPr txBox="1"/>
          <p:nvPr/>
        </p:nvSpPr>
        <p:spPr>
          <a:xfrm>
            <a:off x="695326" y="5667008"/>
            <a:ext cx="8805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effectLst/>
                <a:latin typeface="+mn-lt"/>
              </a:rPr>
              <a:t>Вывод:</a:t>
            </a:r>
            <a:br>
              <a:rPr lang="ru-RU" sz="1600" dirty="0"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Подбор ПО обеспечивает </a:t>
            </a:r>
            <a:r>
              <a:rPr lang="ru-RU" sz="1600" i="0" dirty="0">
                <a:effectLst/>
                <a:latin typeface="+mn-lt"/>
              </a:rPr>
              <a:t>оптимальный баланс </a:t>
            </a:r>
            <a:r>
              <a:rPr lang="ru-RU" sz="1600" b="0" i="0" dirty="0">
                <a:effectLst/>
                <a:latin typeface="+mn-lt"/>
              </a:rPr>
              <a:t>между функциональностью, стоимостью и совместимостью с инфраструктурой ЖКХ.</a:t>
            </a:r>
            <a:endParaRPr lang="ru-RU" sz="16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172257-08C4-4564-999D-080B96FBFF42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4AC5FB77-CCE4-4548-96F8-60BE1FE01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380C6BC7-6631-453B-ADD2-60DCA9452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59AC94A-98AC-4C3F-80A8-181762927E35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1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Прямоугольник 96"/>
          <p:cNvSpPr>
            <a:spLocks noChangeArrowheads="1"/>
          </p:cNvSpPr>
          <p:nvPr/>
        </p:nvSpPr>
        <p:spPr bwMode="auto">
          <a:xfrm>
            <a:off x="53724" y="120650"/>
            <a:ext cx="373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Заголовок 1"/>
          <p:cNvSpPr>
            <a:spLocks noGrp="1" noChangeArrowheads="1"/>
          </p:cNvSpPr>
          <p:nvPr/>
        </p:nvSpPr>
        <p:spPr bwMode="auto">
          <a:xfrm>
            <a:off x="922185" y="66675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5B263CC-CCC7-4B5C-AE2B-6DCAB2C48A3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097" y="1"/>
            <a:ext cx="9450903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Схема подключения устройств и принцип их взаимодействия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A743A7B-A1E4-4E25-9BA6-21A8FEA5A96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16049" r="33070" b="15607"/>
          <a:stretch>
            <a:fillRect/>
          </a:stretch>
        </p:blipFill>
        <p:spPr bwMode="auto">
          <a:xfrm>
            <a:off x="1504949" y="1028701"/>
            <a:ext cx="6915151" cy="459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695703-6586-43B3-A404-22DCAF3A5473}"/>
              </a:ext>
            </a:extLst>
          </p:cNvPr>
          <p:cNvSpPr txBox="1"/>
          <p:nvPr/>
        </p:nvSpPr>
        <p:spPr>
          <a:xfrm>
            <a:off x="596846" y="5867399"/>
            <a:ext cx="8888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Система умных устройств в нотации </a:t>
            </a:r>
            <a:r>
              <a:rPr lang="en-US" sz="2000" kern="0" dirty="0">
                <a:effectLst/>
                <a:latin typeface="+mn-lt"/>
                <a:ea typeface="Times New Roman" panose="02020603050405020304" pitchFamily="18" charset="0"/>
              </a:rPr>
              <a:t>IDEF0</a:t>
            </a:r>
            <a:endParaRPr lang="ru-RU" sz="20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09373DC-FBD8-4DA3-B013-CCD18FB3EE4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70186984-8930-49C2-8FF7-E9A766C41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">
            <a:extLst>
              <a:ext uri="{FF2B5EF4-FFF2-40B4-BE49-F238E27FC236}">
                <a16:creationId xmlns:a16="http://schemas.microsoft.com/office/drawing/2014/main" id="{2A43BB47-BE05-4281-97BD-75294B9F9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06F6C34-33FF-4E89-8630-F5363C7B036A}"/>
              </a:ext>
            </a:extLst>
          </p:cNvPr>
          <p:cNvCxnSpPr>
            <a:endCxn id="14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8048F10-FB32-4094-A24C-8DD1166295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181" y="71438"/>
            <a:ext cx="9324306" cy="101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Схема подключения устройств и принцип их взаимодействия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B3CB044-2F35-401F-A26D-ECAD5FBD2BD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9" t="15771" r="33382" b="13667"/>
          <a:stretch>
            <a:fillRect/>
          </a:stretch>
        </p:blipFill>
        <p:spPr bwMode="auto">
          <a:xfrm>
            <a:off x="1381125" y="1086417"/>
            <a:ext cx="7762875" cy="45904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8368C41-D1C4-4E34-A62D-55A0C64A2DBE}"/>
              </a:ext>
            </a:extLst>
          </p:cNvPr>
          <p:cNvSpPr txBox="1"/>
          <p:nvPr/>
        </p:nvSpPr>
        <p:spPr>
          <a:xfrm>
            <a:off x="596846" y="5867399"/>
            <a:ext cx="8888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Декомпозиция системы умных устройств в нотации </a:t>
            </a:r>
            <a:r>
              <a:rPr lang="en-US" sz="2000" kern="0" dirty="0">
                <a:effectLst/>
                <a:latin typeface="+mn-lt"/>
                <a:ea typeface="Times New Roman" panose="02020603050405020304" pitchFamily="18" charset="0"/>
              </a:rPr>
              <a:t>IDEF0</a:t>
            </a:r>
            <a:endParaRPr lang="ru-RU" sz="20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36088" y="128588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13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21AE906-A77E-4F40-8B68-1245F0DD646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81013" y="0"/>
            <a:ext cx="941228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Экономическая эффективность </a:t>
            </a:r>
            <a:r>
              <a:rPr lang="en-US" altLang="ru-RU" sz="3200" dirty="0">
                <a:solidFill>
                  <a:schemeClr val="accent1"/>
                </a:solidFill>
              </a:rPr>
              <a:t>IoT-</a:t>
            </a:r>
            <a:r>
              <a:rPr lang="ru-RU" altLang="ru-RU" sz="3200" dirty="0">
                <a:solidFill>
                  <a:schemeClr val="accent1"/>
                </a:solidFill>
              </a:rPr>
              <a:t>решения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95F35-1390-4501-9A82-46667E6C2A64}"/>
              </a:ext>
            </a:extLst>
          </p:cNvPr>
          <p:cNvSpPr txBox="1"/>
          <p:nvPr/>
        </p:nvSpPr>
        <p:spPr>
          <a:xfrm>
            <a:off x="481013" y="701013"/>
            <a:ext cx="921067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effectLst/>
                <a:latin typeface="+mn-lt"/>
              </a:rPr>
              <a:t>1. Финансовые показатели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Капитальные затраты (CAPEX): 710 тыс. руб. на 100-квартирный дом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400" i="0" dirty="0">
                <a:effectLst/>
                <a:latin typeface="+mn-lt"/>
              </a:rPr>
              <a:t>Датчики, шлюзы, серверное оборудование, ПО, монтаж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Эксплуатационные расходы (OPEX): 80 тыс. руб./год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400" i="0" dirty="0">
                <a:effectLst/>
                <a:latin typeface="+mn-lt"/>
              </a:rPr>
              <a:t>Обслуживание, энергопотребление, техподдержка</a:t>
            </a:r>
          </a:p>
          <a:p>
            <a:pPr algn="l"/>
            <a:r>
              <a:rPr lang="ru-RU" sz="1400" b="1" i="0" dirty="0">
                <a:effectLst/>
                <a:latin typeface="+mn-lt"/>
              </a:rPr>
              <a:t>2. Годовая экономия: 450 тыс. руб.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Снижение потерь воды: 360 тыс. руб. (-25%)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Сокращение трудозатрат: 50 тыс. руб. (автоматизация сбора данных)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Уменьшение штрафов и жалоб: 40 тыс. руб.</a:t>
            </a:r>
          </a:p>
          <a:p>
            <a:pPr algn="l"/>
            <a:r>
              <a:rPr lang="ru-RU" sz="1400" b="1" i="0" dirty="0">
                <a:effectLst/>
                <a:latin typeface="+mn-lt"/>
              </a:rPr>
              <a:t>3. Окупаемость и доходность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Срок окупаемости: 1 год 11 месяцев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Чистая прибыль за 5 лет: 1,85 млн руб. (при CAPEX 710 тыс. руб.)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ROI (возврат инвестиций): ~260% за 5 лет</a:t>
            </a:r>
          </a:p>
          <a:p>
            <a:pPr algn="l"/>
            <a:r>
              <a:rPr lang="ru-RU" sz="1400" b="1" i="0" dirty="0">
                <a:effectLst/>
                <a:latin typeface="+mn-lt"/>
              </a:rPr>
              <a:t>4. Операционная эффективность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Скорость обнаружения утечек: с 48 часов → до 15 минут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Точность учета: с 8–12% → до 0,5–1,2%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Производительность персонала: 1 техник обслуживает в 4 раза больше домов</a:t>
            </a:r>
          </a:p>
          <a:p>
            <a:pPr algn="l"/>
            <a:r>
              <a:rPr lang="ru-RU" sz="1400" b="1" i="0" dirty="0">
                <a:effectLst/>
                <a:latin typeface="+mn-lt"/>
              </a:rPr>
              <a:t>5. Эффект масштабирования (на 100 домов)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Экономия воды: 75 000 м³/год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Предотвращенные аварии: 350–400 случаев/год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Сокращение документооборота: 90%</a:t>
            </a:r>
          </a:p>
        </p:txBody>
      </p:sp>
      <p:pic>
        <p:nvPicPr>
          <p:cNvPr id="11" name="Picture 2" descr="IoT устройства и эффективные решения на их основе, применяемые на  производствах, промышленности, экологии и сельском хозяйстве - статьи,  справочные материалы про IoT технологии (Интернет вещей)">
            <a:extLst>
              <a:ext uri="{FF2B5EF4-FFF2-40B4-BE49-F238E27FC236}">
                <a16:creationId xmlns:a16="http://schemas.microsoft.com/office/drawing/2014/main" id="{ECD60AF3-54A2-4A22-94C5-45AFB1383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677" y="869133"/>
            <a:ext cx="3456197" cy="230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76A09F-92D3-46A6-B7E4-066C72FBBAEC}"/>
              </a:ext>
            </a:extLst>
          </p:cNvPr>
          <p:cNvSpPr txBox="1"/>
          <p:nvPr/>
        </p:nvSpPr>
        <p:spPr>
          <a:xfrm>
            <a:off x="481013" y="5274260"/>
            <a:ext cx="91328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i="0" dirty="0">
                <a:effectLst/>
                <a:latin typeface="+mj-lt"/>
              </a:rPr>
              <a:t>Вывод:</a:t>
            </a:r>
            <a:br>
              <a:rPr lang="ru-RU" sz="1400" b="0" i="0" dirty="0">
                <a:effectLst/>
                <a:latin typeface="+mj-lt"/>
              </a:rPr>
            </a:br>
            <a:r>
              <a:rPr lang="ru-RU" sz="1400" b="0" i="0" dirty="0">
                <a:effectLst/>
                <a:latin typeface="+mj-lt"/>
              </a:rPr>
              <a:t>Решение </a:t>
            </a:r>
            <a:r>
              <a:rPr lang="ru-RU" sz="1400" b="1" i="0" dirty="0">
                <a:effectLst/>
                <a:latin typeface="+mj-lt"/>
              </a:rPr>
              <a:t>окупается менее чем за 2 года</a:t>
            </a:r>
            <a:r>
              <a:rPr lang="ru-RU" sz="1400" b="0" i="0" dirty="0">
                <a:effectLst/>
                <a:latin typeface="+mj-lt"/>
              </a:rPr>
              <a:t> и обеспечивает: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j-lt"/>
              </a:rPr>
              <a:t>Снижение затрат</a:t>
            </a:r>
            <a:r>
              <a:rPr lang="ru-RU" sz="1400" b="0" i="0" dirty="0">
                <a:effectLst/>
                <a:latin typeface="+mj-lt"/>
              </a:rPr>
              <a:t> УК на воду и обслуживание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j-lt"/>
              </a:rPr>
              <a:t>Повышение прозрачности</a:t>
            </a:r>
            <a:r>
              <a:rPr lang="ru-RU" sz="1400" b="0" i="0" dirty="0">
                <a:effectLst/>
                <a:latin typeface="+mj-lt"/>
              </a:rPr>
              <a:t> для жителей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j-lt"/>
              </a:rPr>
              <a:t>Масштабируемость</a:t>
            </a:r>
            <a:r>
              <a:rPr lang="ru-RU" sz="1400" b="0" i="0" dirty="0">
                <a:effectLst/>
                <a:latin typeface="+mj-lt"/>
              </a:rPr>
              <a:t> под задачи «умного города»</a:t>
            </a:r>
          </a:p>
        </p:txBody>
      </p:sp>
    </p:spTree>
    <p:extLst>
      <p:ext uri="{BB962C8B-B14F-4D97-AF65-F5344CB8AC3E}">
        <p14:creationId xmlns:p14="http://schemas.microsoft.com/office/powerpoint/2010/main" val="4099382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36088" y="128588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F5F1D2C-1B2E-4FB2-90C6-F508759CB4E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249" y="0"/>
            <a:ext cx="9438051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Анализ эксплуатационных рисков и надёжности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D7B9B-D998-42B7-8551-7827BF71AA75}"/>
              </a:ext>
            </a:extLst>
          </p:cNvPr>
          <p:cNvSpPr txBox="1"/>
          <p:nvPr/>
        </p:nvSpPr>
        <p:spPr>
          <a:xfrm>
            <a:off x="481013" y="582067"/>
            <a:ext cx="924242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200" b="1" i="0" dirty="0">
                <a:effectLst/>
                <a:latin typeface="+mn-lt"/>
              </a:rPr>
              <a:t>1. Ключевые риски и решения</a:t>
            </a:r>
            <a:endParaRPr lang="ru-RU" sz="1200" b="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Кибербезопасность:</a:t>
            </a:r>
            <a:endParaRPr lang="ru-RU" sz="1200" b="0" i="0" dirty="0">
              <a:effectLst/>
              <a:latin typeface="+mn-lt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Сквозное шифрование (ГОСТ Р 34.10-2012)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Защита от </a:t>
            </a:r>
            <a:r>
              <a:rPr lang="ru-RU" sz="1200" b="0" i="0" dirty="0" err="1">
                <a:effectLst/>
                <a:latin typeface="+mn-lt"/>
              </a:rPr>
              <a:t>DDoS</a:t>
            </a:r>
            <a:r>
              <a:rPr lang="ru-RU" sz="1200" b="0" i="0" dirty="0">
                <a:effectLst/>
                <a:latin typeface="+mn-lt"/>
              </a:rPr>
              <a:t> (порог 15 000 запросов/сек)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3-уровневая аутентификация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Физические угрозы:</a:t>
            </a:r>
            <a:endParaRPr lang="ru-RU" sz="1200" b="0" i="0" dirty="0">
              <a:effectLst/>
              <a:latin typeface="+mn-lt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Датчики с IP68 (пыле-/</a:t>
            </a:r>
            <a:r>
              <a:rPr lang="ru-RU" sz="1200" b="0" i="0" dirty="0" err="1">
                <a:effectLst/>
                <a:latin typeface="+mn-lt"/>
              </a:rPr>
              <a:t>влагозащита</a:t>
            </a:r>
            <a:r>
              <a:rPr lang="ru-RU" sz="1200" b="0" i="0" dirty="0">
                <a:effectLst/>
                <a:latin typeface="+mn-lt"/>
              </a:rPr>
              <a:t>)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Рабочий диапазон: </a:t>
            </a:r>
            <a:r>
              <a:rPr lang="ru-RU" sz="1200" b="1" i="0" dirty="0">
                <a:effectLst/>
                <a:latin typeface="+mn-lt"/>
              </a:rPr>
              <a:t>-40°C…+85°C</a:t>
            </a:r>
            <a:endParaRPr lang="ru-RU" sz="1200" b="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Отказоустойчивость:</a:t>
            </a:r>
            <a:endParaRPr lang="ru-RU" sz="1200" b="0" i="0" dirty="0">
              <a:effectLst/>
              <a:latin typeface="+mn-lt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Резервирование шлюзов (автопереключение за 120 </a:t>
            </a:r>
            <a:r>
              <a:rPr lang="ru-RU" sz="1200" b="0" i="0" dirty="0" err="1">
                <a:effectLst/>
                <a:latin typeface="+mn-lt"/>
              </a:rPr>
              <a:t>мс</a:t>
            </a:r>
            <a:r>
              <a:rPr lang="ru-RU" sz="1200" b="0" i="0" dirty="0">
                <a:effectLst/>
                <a:latin typeface="+mn-lt"/>
              </a:rPr>
              <a:t>)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MTBF: </a:t>
            </a:r>
            <a:r>
              <a:rPr lang="ru-RU" sz="1200" b="1" i="0" dirty="0">
                <a:effectLst/>
                <a:latin typeface="+mn-lt"/>
              </a:rPr>
              <a:t>28 500 часов</a:t>
            </a:r>
            <a:r>
              <a:rPr lang="ru-RU" sz="1200" b="0" i="0" dirty="0">
                <a:effectLst/>
                <a:latin typeface="+mn-lt"/>
              </a:rPr>
              <a:t> (в 3.5× выше аналогов)</a:t>
            </a:r>
          </a:p>
          <a:p>
            <a:pPr algn="l"/>
            <a:r>
              <a:rPr lang="ru-RU" sz="1200" b="1" i="0" dirty="0">
                <a:effectLst/>
                <a:latin typeface="+mn-lt"/>
              </a:rPr>
              <a:t>2. Тестирование и показатели</a:t>
            </a:r>
            <a:endParaRPr lang="ru-RU" sz="1200" b="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Испытания:</a:t>
            </a:r>
            <a:endParaRPr lang="ru-RU" sz="1200" b="0" i="0" dirty="0">
              <a:effectLst/>
              <a:latin typeface="+mn-lt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Термоциклы, </a:t>
            </a:r>
            <a:r>
              <a:rPr lang="ru-RU" sz="1200" b="0" i="0" dirty="0" err="1">
                <a:effectLst/>
                <a:latin typeface="+mn-lt"/>
              </a:rPr>
              <a:t>виброустойчивость</a:t>
            </a:r>
            <a:r>
              <a:rPr lang="ru-RU" sz="1200" b="0" i="0" dirty="0">
                <a:effectLst/>
                <a:latin typeface="+mn-lt"/>
              </a:rPr>
              <a:t>, 95% влажность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Время восстановления (MTTR): </a:t>
            </a:r>
            <a:r>
              <a:rPr lang="ru-RU" sz="1200" b="1" i="0" dirty="0">
                <a:effectLst/>
                <a:latin typeface="+mn-lt"/>
              </a:rPr>
              <a:t>3.8 часа</a:t>
            </a:r>
            <a:r>
              <a:rPr lang="ru-RU" sz="1200" b="0" i="0" dirty="0">
                <a:effectLst/>
                <a:latin typeface="+mn-lt"/>
              </a:rPr>
              <a:t> (было 24)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Надежность:</a:t>
            </a:r>
            <a:endParaRPr lang="ru-RU" sz="1200" b="0" i="0" dirty="0">
              <a:effectLst/>
              <a:latin typeface="+mn-lt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Коэффициент готовности: </a:t>
            </a:r>
            <a:r>
              <a:rPr lang="ru-RU" sz="1200" b="1" i="0" dirty="0">
                <a:effectLst/>
                <a:latin typeface="+mn-lt"/>
              </a:rPr>
              <a:t>99.98%</a:t>
            </a:r>
            <a:endParaRPr lang="ru-RU" sz="1200" b="0" i="0" dirty="0">
              <a:effectLst/>
              <a:latin typeface="+mn-lt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Вероятность сбоя: </a:t>
            </a:r>
            <a:r>
              <a:rPr lang="ru-RU" sz="1200" b="1" i="0" dirty="0">
                <a:effectLst/>
                <a:latin typeface="+mn-lt"/>
              </a:rPr>
              <a:t>&lt;0.02%</a:t>
            </a:r>
            <a:endParaRPr lang="ru-RU" sz="1200" b="0" i="0" dirty="0">
              <a:effectLst/>
              <a:latin typeface="+mn-lt"/>
            </a:endParaRPr>
          </a:p>
          <a:p>
            <a:pPr algn="l"/>
            <a:r>
              <a:rPr lang="ru-RU" sz="1200" b="1" i="0" dirty="0">
                <a:effectLst/>
                <a:latin typeface="+mn-lt"/>
              </a:rPr>
              <a:t>3. Организационные меры</a:t>
            </a:r>
            <a:endParaRPr lang="ru-RU" sz="1200" b="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0" i="0" dirty="0">
                <a:effectLst/>
                <a:latin typeface="+mn-lt"/>
              </a:rPr>
              <a:t>12 регламентов (обслуживание, аварийные ситуации)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0" i="0" dirty="0">
                <a:effectLst/>
                <a:latin typeface="+mn-lt"/>
              </a:rPr>
              <a:t>Еженедельный аудит безопасности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0" i="0" dirty="0">
                <a:effectLst/>
                <a:latin typeface="+mn-lt"/>
              </a:rPr>
              <a:t>Обучение персонала (24 сотрудника)</a:t>
            </a:r>
          </a:p>
          <a:p>
            <a:pPr algn="l"/>
            <a:r>
              <a:rPr lang="ru-RU" sz="1200" b="1" i="0" dirty="0">
                <a:effectLst/>
                <a:latin typeface="+mn-lt"/>
              </a:rPr>
              <a:t>4. Инструменты контроля</a:t>
            </a:r>
            <a:endParaRPr lang="ru-RU" sz="1200" b="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Мониторинг:</a:t>
            </a:r>
            <a:r>
              <a:rPr lang="ru-RU" sz="1200" b="0" i="0" dirty="0">
                <a:effectLst/>
                <a:latin typeface="+mn-lt"/>
              </a:rPr>
              <a:t> </a:t>
            </a:r>
            <a:r>
              <a:rPr lang="ru-RU" sz="1200" b="0" i="0" dirty="0" err="1">
                <a:effectLst/>
                <a:latin typeface="+mn-lt"/>
              </a:rPr>
              <a:t>Prometheus</a:t>
            </a:r>
            <a:r>
              <a:rPr lang="ru-RU" sz="1200" b="0" i="0" dirty="0">
                <a:effectLst/>
                <a:latin typeface="+mn-lt"/>
              </a:rPr>
              <a:t> + </a:t>
            </a:r>
            <a:r>
              <a:rPr lang="ru-RU" sz="1200" b="0" i="0" dirty="0" err="1">
                <a:effectLst/>
                <a:latin typeface="+mn-lt"/>
              </a:rPr>
              <a:t>Grafana</a:t>
            </a:r>
            <a:r>
              <a:rPr lang="ru-RU" sz="1200" b="0" i="0" dirty="0">
                <a:effectLst/>
                <a:latin typeface="+mn-lt"/>
              </a:rPr>
              <a:t>, ELK-стек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Тестирование:</a:t>
            </a:r>
            <a:r>
              <a:rPr lang="ru-RU" sz="1200" b="0" i="0" dirty="0">
                <a:effectLst/>
                <a:latin typeface="+mn-lt"/>
              </a:rPr>
              <a:t> </a:t>
            </a:r>
            <a:r>
              <a:rPr lang="ru-RU" sz="1200" b="0" i="0" dirty="0" err="1">
                <a:effectLst/>
                <a:latin typeface="+mn-lt"/>
              </a:rPr>
              <a:t>Kali</a:t>
            </a:r>
            <a:r>
              <a:rPr lang="ru-RU" sz="1200" b="0" i="0" dirty="0">
                <a:effectLst/>
                <a:latin typeface="+mn-lt"/>
              </a:rPr>
              <a:t> Linux (</a:t>
            </a:r>
            <a:r>
              <a:rPr lang="ru-RU" sz="1200" b="0" i="0" dirty="0" err="1">
                <a:effectLst/>
                <a:latin typeface="+mn-lt"/>
              </a:rPr>
              <a:t>пентестинг</a:t>
            </a:r>
            <a:r>
              <a:rPr lang="ru-RU" sz="1200" b="0" i="0" dirty="0">
                <a:effectLst/>
                <a:latin typeface="+mn-lt"/>
              </a:rPr>
              <a:t>), </a:t>
            </a:r>
            <a:r>
              <a:rPr lang="ru-RU" sz="1200" b="0" i="0" dirty="0" err="1">
                <a:effectLst/>
                <a:latin typeface="+mn-lt"/>
              </a:rPr>
              <a:t>JMeter</a:t>
            </a:r>
            <a:r>
              <a:rPr lang="ru-RU" sz="1200" b="0" i="0" dirty="0">
                <a:effectLst/>
                <a:latin typeface="+mn-lt"/>
              </a:rPr>
              <a:t> (нагрузка)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Документация:</a:t>
            </a:r>
            <a:r>
              <a:rPr lang="ru-RU" sz="1200" b="0" i="0" dirty="0">
                <a:effectLst/>
                <a:latin typeface="+mn-lt"/>
              </a:rPr>
              <a:t> 45 стр. отчетов, 23 схемы резервирования</a:t>
            </a:r>
          </a:p>
        </p:txBody>
      </p:sp>
      <p:pic>
        <p:nvPicPr>
          <p:cNvPr id="11" name="Picture 2" descr="Оценка рисков судовых операций">
            <a:extLst>
              <a:ext uri="{FF2B5EF4-FFF2-40B4-BE49-F238E27FC236}">
                <a16:creationId xmlns:a16="http://schemas.microsoft.com/office/drawing/2014/main" id="{89721776-C121-4AC8-8CEB-8DA3CEB4B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754061"/>
            <a:ext cx="4516437" cy="451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5911D2-757D-453F-B007-A0D575D108B3}"/>
              </a:ext>
            </a:extLst>
          </p:cNvPr>
          <p:cNvSpPr txBox="1"/>
          <p:nvPr/>
        </p:nvSpPr>
        <p:spPr>
          <a:xfrm>
            <a:off x="481013" y="5475714"/>
            <a:ext cx="9198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i="0" dirty="0">
                <a:effectLst/>
                <a:latin typeface="+mn-lt"/>
              </a:rPr>
              <a:t>Вывод:</a:t>
            </a:r>
            <a:br>
              <a:rPr lang="ru-RU" sz="1400" b="0" i="0" dirty="0">
                <a:effectLst/>
                <a:latin typeface="+mn-lt"/>
              </a:rPr>
            </a:br>
            <a:r>
              <a:rPr lang="ru-RU" sz="1400" b="0" i="0" dirty="0">
                <a:effectLst/>
                <a:latin typeface="+mn-lt"/>
              </a:rPr>
              <a:t>Система соответствует </a:t>
            </a:r>
            <a:r>
              <a:rPr lang="ru-RU" sz="1400" b="1" i="0" dirty="0">
                <a:effectLst/>
                <a:latin typeface="+mn-lt"/>
              </a:rPr>
              <a:t>ГОСТ и ФЗ-152</a:t>
            </a:r>
            <a:r>
              <a:rPr lang="ru-RU" sz="1400" dirty="0">
                <a:latin typeface="+mn-lt"/>
              </a:rPr>
              <a:t> и </a:t>
            </a:r>
            <a:r>
              <a:rPr lang="ru-RU" sz="1400" b="0" i="0" dirty="0">
                <a:effectLst/>
                <a:latin typeface="+mn-lt"/>
              </a:rPr>
              <a:t>обеспечива</a:t>
            </a:r>
            <a:r>
              <a:rPr lang="ru-RU" sz="1400" i="0" dirty="0">
                <a:effectLst/>
                <a:latin typeface="+mn-lt"/>
              </a:rPr>
              <a:t>ет: </a:t>
            </a:r>
            <a:r>
              <a:rPr lang="ru-RU" sz="1400" dirty="0">
                <a:latin typeface="+mn-lt"/>
              </a:rPr>
              <a:t>з</a:t>
            </a:r>
            <a:r>
              <a:rPr lang="ru-RU" sz="1400" i="0" dirty="0">
                <a:effectLst/>
                <a:latin typeface="+mn-lt"/>
              </a:rPr>
              <a:t>ащиту от кибератак</a:t>
            </a:r>
            <a:r>
              <a:rPr lang="ru-RU" sz="1400" dirty="0">
                <a:latin typeface="+mn-lt"/>
              </a:rPr>
              <a:t>, р</a:t>
            </a:r>
            <a:r>
              <a:rPr lang="ru-RU" sz="1400" i="0" dirty="0">
                <a:effectLst/>
                <a:latin typeface="+mn-lt"/>
              </a:rPr>
              <a:t>аботу в экстремальных условиях</a:t>
            </a:r>
            <a:r>
              <a:rPr lang="ru-RU" sz="1400" dirty="0">
                <a:latin typeface="+mn-lt"/>
              </a:rPr>
              <a:t>, м</a:t>
            </a:r>
            <a:r>
              <a:rPr lang="ru-RU" sz="1400" i="0" dirty="0">
                <a:effectLst/>
                <a:latin typeface="+mn-lt"/>
              </a:rPr>
              <a:t>инимальные простои</a:t>
            </a:r>
          </a:p>
        </p:txBody>
      </p:sp>
    </p:spTree>
    <p:extLst>
      <p:ext uri="{BB962C8B-B14F-4D97-AF65-F5344CB8AC3E}">
        <p14:creationId xmlns:p14="http://schemas.microsoft.com/office/powerpoint/2010/main" val="3242925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C42B08-C3CC-45D4-A6B8-CAD7A55283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3" y="0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Результаты работы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C5C55-5D4C-436A-8788-CD7254F7C2C4}"/>
              </a:ext>
            </a:extLst>
          </p:cNvPr>
          <p:cNvSpPr txBox="1"/>
          <p:nvPr/>
        </p:nvSpPr>
        <p:spPr>
          <a:xfrm>
            <a:off x="695325" y="661579"/>
            <a:ext cx="889714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+mn-lt"/>
              </a:rPr>
              <a:t>Достигнутая цель – </a:t>
            </a:r>
            <a:r>
              <a:rPr lang="ru-RU" sz="1600" dirty="0">
                <a:latin typeface="+mn-lt"/>
              </a:rPr>
              <a:t>Разработка универсального комплекта </a:t>
            </a:r>
            <a:r>
              <a:rPr lang="ru-RU" sz="1600" dirty="0" err="1">
                <a:latin typeface="+mn-lt"/>
              </a:rPr>
              <a:t>IoT</a:t>
            </a:r>
            <a:r>
              <a:rPr lang="ru-RU" sz="1600" dirty="0">
                <a:latin typeface="+mn-lt"/>
              </a:rPr>
              <a:t> для автоматизированного управления водоснабжением в многоквартирных домах.</a:t>
            </a:r>
          </a:p>
          <a:p>
            <a:pPr algn="just"/>
            <a:r>
              <a:rPr lang="ru-RU" sz="1600" b="1" i="0" dirty="0">
                <a:effectLst/>
                <a:latin typeface="+mn-lt"/>
              </a:rPr>
              <a:t>Выполненные задачи:</a:t>
            </a:r>
          </a:p>
          <a:p>
            <a:pPr algn="just"/>
            <a:r>
              <a:rPr lang="ru-RU" sz="1600" b="1" i="0" dirty="0">
                <a:effectLst/>
                <a:latin typeface="+mn-lt"/>
              </a:rPr>
              <a:t>1. Аналитический этап</a:t>
            </a:r>
          </a:p>
          <a:p>
            <a:pPr algn="just"/>
            <a:r>
              <a:rPr lang="ru-RU" sz="1600" i="0" dirty="0">
                <a:effectLst/>
                <a:latin typeface="+mn-lt"/>
              </a:rPr>
              <a:t>Проведен анализ водоснабжения МКД, выявлены ключевые проблемы (потери воды до 30%, ручной учет), изучены аналоги на рынке</a:t>
            </a:r>
          </a:p>
          <a:p>
            <a:pPr algn="just"/>
            <a:r>
              <a:rPr lang="ru-RU" sz="1600" b="1" i="0" dirty="0">
                <a:effectLst/>
                <a:latin typeface="+mn-lt"/>
              </a:rPr>
              <a:t>2. Разработка архитектуры</a:t>
            </a:r>
          </a:p>
          <a:p>
            <a:pPr algn="just"/>
            <a:r>
              <a:rPr lang="ru-RU" sz="1600" i="0" dirty="0">
                <a:effectLst/>
                <a:latin typeface="+mn-lt"/>
              </a:rPr>
              <a:t>Создана отказоустойчивая схема подключения, обеспечена передача данных через </a:t>
            </a:r>
            <a:r>
              <a:rPr lang="ru-RU" sz="1600" i="0" dirty="0" err="1">
                <a:effectLst/>
                <a:latin typeface="+mn-lt"/>
              </a:rPr>
              <a:t>LoRaWAN</a:t>
            </a:r>
            <a:r>
              <a:rPr lang="ru-RU" sz="1600" i="0" dirty="0">
                <a:effectLst/>
                <a:latin typeface="+mn-lt"/>
              </a:rPr>
              <a:t>/</a:t>
            </a:r>
            <a:r>
              <a:rPr lang="ru-RU" sz="1600" i="0" dirty="0" err="1">
                <a:effectLst/>
                <a:latin typeface="+mn-lt"/>
              </a:rPr>
              <a:t>ZigBee</a:t>
            </a:r>
            <a:r>
              <a:rPr lang="ru-RU" sz="1600" i="0" dirty="0">
                <a:effectLst/>
                <a:latin typeface="+mn-lt"/>
              </a:rPr>
              <a:t>, спроектирована серверная инфраструктура на Linux</a:t>
            </a:r>
          </a:p>
          <a:p>
            <a:pPr algn="just"/>
            <a:r>
              <a:rPr lang="ru-RU" sz="1600" b="1" i="0" dirty="0">
                <a:effectLst/>
                <a:latin typeface="+mn-lt"/>
              </a:rPr>
              <a:t>3. Техническая реализация</a:t>
            </a:r>
          </a:p>
          <a:p>
            <a:pPr algn="just"/>
            <a:r>
              <a:rPr lang="ru-RU" sz="1600" i="0" dirty="0">
                <a:effectLst/>
                <a:latin typeface="+mn-lt"/>
              </a:rPr>
              <a:t>Развернут сервер на </a:t>
            </a:r>
            <a:r>
              <a:rPr lang="ru-RU" sz="1600" i="0" dirty="0" err="1">
                <a:effectLst/>
                <a:latin typeface="+mn-lt"/>
              </a:rPr>
              <a:t>CentOS</a:t>
            </a:r>
            <a:r>
              <a:rPr lang="ru-RU" sz="1600" i="0" dirty="0">
                <a:effectLst/>
                <a:latin typeface="+mn-lt"/>
              </a:rPr>
              <a:t>/</a:t>
            </a:r>
            <a:r>
              <a:rPr lang="ru-RU" sz="1600" i="0" dirty="0" err="1">
                <a:effectLst/>
                <a:latin typeface="+mn-lt"/>
              </a:rPr>
              <a:t>Debian</a:t>
            </a:r>
            <a:r>
              <a:rPr lang="ru-RU" sz="1600" i="0" dirty="0">
                <a:effectLst/>
                <a:latin typeface="+mn-lt"/>
              </a:rPr>
              <a:t>, интегрирована СУБД </a:t>
            </a:r>
            <a:r>
              <a:rPr lang="ru-RU" sz="1600" i="0" dirty="0" err="1">
                <a:effectLst/>
                <a:latin typeface="+mn-lt"/>
              </a:rPr>
              <a:t>PostgreSQL</a:t>
            </a:r>
            <a:r>
              <a:rPr lang="ru-RU" sz="1600" i="0" dirty="0">
                <a:effectLst/>
                <a:latin typeface="+mn-lt"/>
              </a:rPr>
              <a:t>, разработан веб-интерфейс, внедрено шифрование AES-256</a:t>
            </a:r>
          </a:p>
          <a:p>
            <a:pPr algn="just"/>
            <a:r>
              <a:rPr lang="ru-RU" sz="1600" b="1" i="0" dirty="0">
                <a:effectLst/>
                <a:latin typeface="+mn-lt"/>
              </a:rPr>
              <a:t>4. Адаптация под инфраструктуру</a:t>
            </a:r>
          </a:p>
          <a:p>
            <a:pPr algn="just"/>
            <a:r>
              <a:rPr lang="ru-RU" sz="1600" i="0" dirty="0">
                <a:effectLst/>
                <a:latin typeface="+mn-lt"/>
              </a:rPr>
              <a:t>Созданы адаптеры для устаревшего оборудования, обеспечена совместимость с 90% инженерных систем МКД</a:t>
            </a:r>
          </a:p>
          <a:p>
            <a:pPr algn="just"/>
            <a:r>
              <a:rPr lang="ru-RU" sz="1600" b="1" i="0" dirty="0">
                <a:effectLst/>
                <a:latin typeface="+mn-lt"/>
              </a:rPr>
              <a:t>5. Тестирование и внедрение</a:t>
            </a:r>
          </a:p>
          <a:p>
            <a:pPr algn="just"/>
            <a:r>
              <a:rPr lang="ru-RU" sz="1600" i="0" dirty="0">
                <a:effectLst/>
                <a:latin typeface="+mn-lt"/>
              </a:rPr>
              <a:t>Проведены нагрузочные тесты (до 15 000 запросов/сек), подтверждена работоспособность при -40°C...+85°C, подготовлен пилотный запуск</a:t>
            </a:r>
          </a:p>
          <a:p>
            <a:pPr algn="just"/>
            <a:r>
              <a:rPr lang="ru-RU" sz="1600" b="1" i="0" dirty="0">
                <a:effectLst/>
                <a:latin typeface="+mn-lt"/>
              </a:rPr>
              <a:t>6. Экономическое обоснование</a:t>
            </a:r>
          </a:p>
          <a:p>
            <a:pPr algn="just"/>
            <a:r>
              <a:rPr lang="ru-RU" sz="1600" i="0" dirty="0">
                <a:effectLst/>
                <a:latin typeface="+mn-lt"/>
              </a:rPr>
              <a:t>Рассчитана окупаемость (1 год 11 </a:t>
            </a:r>
            <a:r>
              <a:rPr lang="ru-RU" sz="1600" i="0" dirty="0" err="1">
                <a:effectLst/>
                <a:latin typeface="+mn-lt"/>
              </a:rPr>
              <a:t>мес</a:t>
            </a:r>
            <a:r>
              <a:rPr lang="ru-RU" sz="1600" i="0" dirty="0">
                <a:effectLst/>
                <a:latin typeface="+mn-lt"/>
              </a:rPr>
              <a:t>), доказана экономия 450 тыс. руб./год, оценены перспективы масштабирования на 100+ домов</a:t>
            </a:r>
          </a:p>
          <a:p>
            <a:pPr algn="just"/>
            <a:endParaRPr lang="ru-RU" sz="1600" b="1" i="0" dirty="0">
              <a:effectLst/>
              <a:latin typeface="+mn-lt"/>
            </a:endParaRPr>
          </a:p>
          <a:p>
            <a:pPr algn="just"/>
            <a:endParaRPr lang="ru-RU" sz="1600" b="0" i="0" dirty="0">
              <a:effectLst/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36088" y="128588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16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0DF01BC-9C97-4E05-8086-17E50D6C7A8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81013" y="-1"/>
            <a:ext cx="9412288" cy="103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Перспективы масштабирования и повторного применения на других объектах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604A-DD32-485F-BAE7-60C1F7C76707}"/>
              </a:ext>
            </a:extLst>
          </p:cNvPr>
          <p:cNvSpPr txBox="1"/>
          <p:nvPr/>
        </p:nvSpPr>
        <p:spPr>
          <a:xfrm>
            <a:off x="481013" y="1032778"/>
            <a:ext cx="93567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200" b="1" i="0" dirty="0">
                <a:effectLst/>
                <a:latin typeface="+mn-lt"/>
              </a:rPr>
              <a:t>1. Области применения</a:t>
            </a:r>
            <a:endParaRPr lang="ru-RU" sz="12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Жилые МКД (массовое внедрение)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Общественные здания (школы, больницы, ТЦ)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Промышленность (контроль качества воды, учет)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Коттеджные поселки (LPWAN: </a:t>
            </a:r>
            <a:r>
              <a:rPr lang="ru-RU" sz="1200" i="0" dirty="0" err="1">
                <a:effectLst/>
                <a:latin typeface="+mn-lt"/>
              </a:rPr>
              <a:t>LoRaWAN</a:t>
            </a:r>
            <a:r>
              <a:rPr lang="ru-RU" sz="1200" i="0" dirty="0">
                <a:effectLst/>
                <a:latin typeface="+mn-lt"/>
              </a:rPr>
              <a:t>, NB-</a:t>
            </a:r>
            <a:r>
              <a:rPr lang="ru-RU" sz="1200" i="0" dirty="0" err="1">
                <a:effectLst/>
                <a:latin typeface="+mn-lt"/>
              </a:rPr>
              <a:t>IoT</a:t>
            </a:r>
            <a:r>
              <a:rPr lang="ru-RU" sz="1200" i="0" dirty="0">
                <a:effectLst/>
                <a:latin typeface="+mn-lt"/>
              </a:rPr>
              <a:t>)</a:t>
            </a:r>
          </a:p>
          <a:p>
            <a:pPr algn="l"/>
            <a:r>
              <a:rPr lang="ru-RU" sz="1200" b="1" i="0" dirty="0">
                <a:effectLst/>
                <a:latin typeface="+mn-lt"/>
              </a:rPr>
              <a:t>2. Интеграционные возможности</a:t>
            </a:r>
            <a:endParaRPr lang="ru-RU" sz="12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С другими инженерными системами: отопление, электроснабжение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С экосистемами умного дома (Google Home, Apple </a:t>
            </a:r>
            <a:r>
              <a:rPr lang="ru-RU" sz="1200" i="0" dirty="0" err="1">
                <a:effectLst/>
                <a:latin typeface="+mn-lt"/>
              </a:rPr>
              <a:t>HomeKit</a:t>
            </a:r>
            <a:r>
              <a:rPr lang="ru-RU" sz="1200" i="0" dirty="0">
                <a:effectLst/>
                <a:latin typeface="+mn-lt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С ГИС ЖКХ для автоматизации отчетности</a:t>
            </a:r>
          </a:p>
          <a:p>
            <a:pPr algn="l"/>
            <a:r>
              <a:rPr lang="ru-RU" sz="1200" b="1" i="0" dirty="0">
                <a:effectLst/>
                <a:latin typeface="+mn-lt"/>
              </a:rPr>
              <a:t>3. Технологическое развитие</a:t>
            </a:r>
            <a:endParaRPr lang="ru-RU" sz="12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Цифровые двойники для моделирования и оптимизации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AI-аналитика: прогноз аварий, анализ потребления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 err="1">
                <a:effectLst/>
                <a:latin typeface="+mn-lt"/>
              </a:rPr>
              <a:t>Блокчейн</a:t>
            </a:r>
            <a:r>
              <a:rPr lang="ru-RU" sz="1200" i="0" dirty="0">
                <a:effectLst/>
                <a:latin typeface="+mn-lt"/>
              </a:rPr>
              <a:t> для прозрачных расчетов и защиты данных</a:t>
            </a:r>
          </a:p>
          <a:p>
            <a:pPr algn="l"/>
            <a:r>
              <a:rPr lang="ru-RU" sz="1200" b="1" i="0" dirty="0">
                <a:effectLst/>
                <a:latin typeface="+mn-lt"/>
              </a:rPr>
              <a:t>4. Масштабируемость</a:t>
            </a:r>
            <a:endParaRPr lang="ru-RU" sz="12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Адаптация под климатические условия (от -40°C до +85°C)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Поддержка 10 000+ устройств в сети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Тиражирование в других регионах/странах</a:t>
            </a:r>
          </a:p>
          <a:p>
            <a:pPr algn="l"/>
            <a:r>
              <a:rPr lang="ru-RU" sz="1200" b="1" i="0" dirty="0">
                <a:effectLst/>
                <a:latin typeface="+mn-lt"/>
              </a:rPr>
              <a:t>5. Экономический эффект при масштабировании</a:t>
            </a:r>
            <a:endParaRPr lang="ru-RU" sz="12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Для 100 домов: экономия 75 000 м³ воды/год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Снижение затрат на аварийный ремонт до 70%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Автоматизация 90% процессов учета</a:t>
            </a:r>
          </a:p>
        </p:txBody>
      </p:sp>
      <p:pic>
        <p:nvPicPr>
          <p:cNvPr id="11" name="Picture 2" descr="Какими видели себе дома будущего люди прошлого">
            <a:extLst>
              <a:ext uri="{FF2B5EF4-FFF2-40B4-BE49-F238E27FC236}">
                <a16:creationId xmlns:a16="http://schemas.microsoft.com/office/drawing/2014/main" id="{5B5DAC83-DF60-434D-88C6-DB10CBF5D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891" y="1204110"/>
            <a:ext cx="4021456" cy="226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Дом будущего – энергоэффективный дом">
            <a:extLst>
              <a:ext uri="{FF2B5EF4-FFF2-40B4-BE49-F238E27FC236}">
                <a16:creationId xmlns:a16="http://schemas.microsoft.com/office/drawing/2014/main" id="{4CB72EAD-98C6-42A2-8D9C-2D2D1438E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633" y="3730027"/>
            <a:ext cx="4023714" cy="26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9E379D-38D3-457E-BB0F-DA15994F90AC}"/>
              </a:ext>
            </a:extLst>
          </p:cNvPr>
          <p:cNvSpPr txBox="1"/>
          <p:nvPr/>
        </p:nvSpPr>
        <p:spPr>
          <a:xfrm>
            <a:off x="552261" y="5003096"/>
            <a:ext cx="50823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effectLst/>
                <a:latin typeface="+mn-lt"/>
              </a:rPr>
              <a:t>Вывод:</a:t>
            </a:r>
            <a:br>
              <a:rPr lang="ru-RU" sz="1400" b="0" i="0" dirty="0">
                <a:effectLst/>
                <a:latin typeface="+mn-lt"/>
              </a:rPr>
            </a:br>
            <a:r>
              <a:rPr lang="ru-RU" sz="1400" b="0" i="0" dirty="0">
                <a:effectLst/>
                <a:latin typeface="+mn-lt"/>
              </a:rPr>
              <a:t>Решение служит </a:t>
            </a:r>
            <a:r>
              <a:rPr lang="ru-RU" sz="1400" i="0" dirty="0">
                <a:effectLst/>
                <a:latin typeface="+mn-lt"/>
              </a:rPr>
              <a:t>универсальной платформой для</a:t>
            </a:r>
            <a:r>
              <a:rPr lang="ru-RU" sz="1400" b="0" i="0" dirty="0">
                <a:effectLst/>
                <a:latin typeface="+mn-lt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Цифровизации ЖКХ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Создания инфраструктуры «умного города»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Перехода на ресурсосберегающие технологии</a:t>
            </a:r>
            <a:endParaRPr lang="ru-RU" sz="1400" b="0" i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05721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3976688" y="6383129"/>
            <a:ext cx="2224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2025</a:t>
            </a:r>
            <a:endParaRPr lang="ru-RU" altLang="ru-RU" sz="8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sp>
        <p:nvSpPr>
          <p:cNvPr id="49155" name="Text Placeholder 7"/>
          <p:cNvSpPr txBox="1">
            <a:spLocks/>
          </p:cNvSpPr>
          <p:nvPr/>
        </p:nvSpPr>
        <p:spPr bwMode="auto">
          <a:xfrm>
            <a:off x="1384300" y="1916113"/>
            <a:ext cx="54006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ru-RU" altLang="ru-RU" sz="3000" b="1" dirty="0">
                <a:solidFill>
                  <a:schemeClr val="bg1"/>
                </a:solidFill>
                <a:latin typeface="Oswald Regular" panose="02000503000000000000" pitchFamily="2" charset="-52"/>
              </a:rPr>
              <a:t>СПАСИБО ЗА ВНИМАНИЕ</a:t>
            </a:r>
            <a:endParaRPr kumimoji="0" lang="en-US" altLang="ru-RU" sz="3000" b="1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4915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698750"/>
            <a:ext cx="4794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B38519-BD06-4473-878C-B9DD4037D454}"/>
              </a:ext>
            </a:extLst>
          </p:cNvPr>
          <p:cNvCxnSpPr/>
          <p:nvPr/>
        </p:nvCxnSpPr>
        <p:spPr>
          <a:xfrm flipH="1">
            <a:off x="733425" y="3109913"/>
            <a:ext cx="3175" cy="37480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E2329B0-E89B-4A92-BCCD-53D9B17D3855}"/>
              </a:ext>
            </a:extLst>
          </p:cNvPr>
          <p:cNvCxnSpPr/>
          <p:nvPr/>
        </p:nvCxnSpPr>
        <p:spPr>
          <a:xfrm>
            <a:off x="733425" y="0"/>
            <a:ext cx="3175" cy="2781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6">
            <a:extLst>
              <a:ext uri="{FF2B5EF4-FFF2-40B4-BE49-F238E27FC236}">
                <a16:creationId xmlns:a16="http://schemas.microsoft.com/office/drawing/2014/main" id="{83401E0E-23A8-4151-871F-ED441EF2446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>
            <a:off x="9441950" y="6409134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8">
            <a:extLst>
              <a:ext uri="{FF2B5EF4-FFF2-40B4-BE49-F238E27FC236}">
                <a16:creationId xmlns:a16="http://schemas.microsoft.com/office/drawing/2014/main" id="{56FA0FD9-2FE9-484E-967C-C13C9FFE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>
            <a:off x="8899602" y="5491718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D5CD5DC3-DA55-4190-89F4-53AD56DACE0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>
            <a:off x="8548366" y="5847720"/>
            <a:ext cx="945356" cy="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6">
            <a:extLst>
              <a:ext uri="{FF2B5EF4-FFF2-40B4-BE49-F238E27FC236}">
                <a16:creationId xmlns:a16="http://schemas.microsoft.com/office/drawing/2014/main" id="{59B7453A-16F8-4D3C-A19E-A44EC83A25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 rot="16382333">
            <a:off x="9416613" y="8015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8">
            <a:extLst>
              <a:ext uri="{FF2B5EF4-FFF2-40B4-BE49-F238E27FC236}">
                <a16:creationId xmlns:a16="http://schemas.microsoft.com/office/drawing/2014/main" id="{9CC3625E-8DAE-4772-8C02-B39FF02170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 rot="16200000">
            <a:off x="8539974" y="104526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2">
            <a:extLst>
              <a:ext uri="{FF2B5EF4-FFF2-40B4-BE49-F238E27FC236}">
                <a16:creationId xmlns:a16="http://schemas.microsoft.com/office/drawing/2014/main" id="{8CF61884-7DBE-4ECD-AB02-05CB26BB44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 rot="16200000">
            <a:off x="8888407" y="441126"/>
            <a:ext cx="945356" cy="9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F07FC1-BCF0-41BA-AC2C-53BBD04CB4A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921C623A-7773-4ECA-82BF-EA24AC74D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C474C9E1-2BEC-467D-9394-CDEDCAD9EC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2EC165F-E1B1-4215-9D72-7E428772F6A2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346" name="Заголовок 1"/>
          <p:cNvSpPr txBox="1">
            <a:spLocks noChangeArrowheads="1"/>
          </p:cNvSpPr>
          <p:nvPr/>
        </p:nvSpPr>
        <p:spPr bwMode="auto">
          <a:xfrm>
            <a:off x="476741" y="26544"/>
            <a:ext cx="911572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B1BF8-209A-426C-8B8F-33916F070422}"/>
              </a:ext>
            </a:extLst>
          </p:cNvPr>
          <p:cNvSpPr txBox="1"/>
          <p:nvPr/>
        </p:nvSpPr>
        <p:spPr>
          <a:xfrm>
            <a:off x="554038" y="737744"/>
            <a:ext cx="912494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 dirty="0">
                <a:effectLst/>
                <a:latin typeface="+mn-lt"/>
              </a:rPr>
              <a:t>Многоквартирные дома – основа городского жилья</a:t>
            </a:r>
            <a:endParaRPr lang="ru-RU" sz="16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Основной тип жилой недвижимости в городах.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Массовое строительство ведётся с середины XX века.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Растущая потребность в модернизации</a:t>
            </a:r>
            <a:endParaRPr lang="ru-RU" sz="16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Значительная часть фонда требует обновления инженерных систем.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Повышение стандартов комфорта и энергоэффективности.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Цифровизация – глобальный тренд</a:t>
            </a:r>
            <a:endParaRPr lang="ru-RU" sz="16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Рынок умных устройств для дома: </a:t>
            </a:r>
            <a:r>
              <a:rPr lang="ru-RU" sz="1600" b="1" i="0" dirty="0">
                <a:effectLst/>
                <a:latin typeface="+mn-lt"/>
              </a:rPr>
              <a:t>$100+ млрд (2023), рост в 2 раза к 2028</a:t>
            </a:r>
            <a:r>
              <a:rPr lang="ru-RU" sz="1600" b="0" i="0" dirty="0">
                <a:effectLst/>
                <a:latin typeface="+mn-l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Государственные программы развития «умных городов».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Особенно востребованы решения для:</a:t>
            </a:r>
            <a:endParaRPr lang="ru-RU" sz="16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Автоматизации управления ресурсами (вода, свет, отопление).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Повышения прозрачности и эффективности ЖКХ.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Разработка </a:t>
            </a:r>
            <a:r>
              <a:rPr lang="ru-RU" sz="1600" b="1" i="0" dirty="0" err="1">
                <a:effectLst/>
                <a:latin typeface="+mn-lt"/>
              </a:rPr>
              <a:t>IoT</a:t>
            </a:r>
            <a:r>
              <a:rPr lang="ru-RU" sz="1600" b="1" i="0" dirty="0">
                <a:effectLst/>
                <a:latin typeface="+mn-lt"/>
              </a:rPr>
              <a:t>-систем для МКД соответствует:</a:t>
            </a:r>
            <a:endParaRPr lang="ru-RU" sz="16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Запросам жителей на комфорт и экономию.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Трендам цифровизации городской инфраструктуры.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Стратегическим задачам энергосбережения.</a:t>
            </a:r>
          </a:p>
        </p:txBody>
      </p:sp>
      <p:pic>
        <p:nvPicPr>
          <p:cNvPr id="1026" name="Picture 2" descr="Размер рынка умного дома, стоимость, отчет о росте промышленности 2032">
            <a:extLst>
              <a:ext uri="{FF2B5EF4-FFF2-40B4-BE49-F238E27FC236}">
                <a16:creationId xmlns:a16="http://schemas.microsoft.com/office/drawing/2014/main" id="{4AD6936F-4093-4328-8AE6-7D0A6D3BD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65" y="4103077"/>
            <a:ext cx="3834073" cy="223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0BBD19-0CAE-4034-BB1A-2972F61A055D}"/>
              </a:ext>
            </a:extLst>
          </p:cNvPr>
          <p:cNvSpPr txBox="1"/>
          <p:nvPr/>
        </p:nvSpPr>
        <p:spPr>
          <a:xfrm>
            <a:off x="564785" y="4679907"/>
            <a:ext cx="48051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effectLst/>
                <a:latin typeface="+mn-lt"/>
              </a:rPr>
              <a:t>Стейкхолдеры:</a:t>
            </a:r>
          </a:p>
          <a:p>
            <a:r>
              <a:rPr lang="ru-RU" sz="1400" i="0" dirty="0">
                <a:effectLst/>
                <a:latin typeface="+mn-lt"/>
              </a:rPr>
              <a:t>1. Жильцы МКД</a:t>
            </a:r>
          </a:p>
          <a:p>
            <a:r>
              <a:rPr lang="ru-RU" sz="1400" i="0" dirty="0">
                <a:effectLst/>
                <a:latin typeface="+mn-lt"/>
              </a:rPr>
              <a:t>2. Управляющие компании (УК) и ТСЖ</a:t>
            </a:r>
          </a:p>
          <a:p>
            <a:r>
              <a:rPr lang="ru-RU" sz="1400" i="0" dirty="0">
                <a:effectLst/>
                <a:latin typeface="+mn-lt"/>
              </a:rPr>
              <a:t>3. Ресурсоснабжающие организации (Водоканалы)</a:t>
            </a:r>
          </a:p>
          <a:p>
            <a:r>
              <a:rPr lang="ru-RU" sz="1400" i="0" dirty="0">
                <a:effectLst/>
                <a:latin typeface="+mn-lt"/>
              </a:rPr>
              <a:t>4. Муниципальные власти</a:t>
            </a:r>
          </a:p>
          <a:p>
            <a:r>
              <a:rPr lang="ru-RU" sz="1400" i="0" dirty="0">
                <a:effectLst/>
                <a:latin typeface="+mn-lt"/>
              </a:rPr>
              <a:t>5. Производители </a:t>
            </a:r>
            <a:r>
              <a:rPr lang="en-US" sz="1400" i="0" dirty="0">
                <a:effectLst/>
                <a:latin typeface="+mn-lt"/>
              </a:rPr>
              <a:t>IoT-</a:t>
            </a:r>
            <a:r>
              <a:rPr lang="ru-RU" sz="1400" i="0" dirty="0">
                <a:effectLst/>
                <a:latin typeface="+mn-lt"/>
              </a:rPr>
              <a:t>оборудования</a:t>
            </a:r>
          </a:p>
          <a:p>
            <a:r>
              <a:rPr lang="ru-RU" sz="1400" i="0" dirty="0">
                <a:effectLst/>
                <a:latin typeface="+mn-lt"/>
              </a:rPr>
              <a:t>6. Государственные институты (Минстрой, </a:t>
            </a:r>
            <a:r>
              <a:rPr lang="ru-RU" sz="1400" i="0" dirty="0" err="1">
                <a:effectLst/>
                <a:latin typeface="+mn-lt"/>
              </a:rPr>
              <a:t>Минцифры</a:t>
            </a:r>
            <a:r>
              <a:rPr lang="ru-RU" sz="1400" i="0" dirty="0">
                <a:effectLst/>
                <a:latin typeface="+mn-lt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Заголовок 1"/>
          <p:cNvSpPr>
            <a:spLocks noGrp="1" noChangeArrowheads="1"/>
          </p:cNvSpPr>
          <p:nvPr/>
        </p:nvSpPr>
        <p:spPr bwMode="auto">
          <a:xfrm>
            <a:off x="468313" y="0"/>
            <a:ext cx="943133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Проблемы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281A7-A927-4089-BA84-B950F13210F9}"/>
              </a:ext>
            </a:extLst>
          </p:cNvPr>
          <p:cNvSpPr txBox="1"/>
          <p:nvPr/>
        </p:nvSpPr>
        <p:spPr>
          <a:xfrm>
            <a:off x="455749" y="661579"/>
            <a:ext cx="7434396" cy="494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AutoNum type="arabicPeriod"/>
            </a:pPr>
            <a:r>
              <a:rPr lang="ru-RU" sz="1600" b="1" i="0" dirty="0">
                <a:effectLst/>
                <a:latin typeface="+mn-lt"/>
              </a:rPr>
              <a:t>Устаревшая инфраструктура - </a:t>
            </a:r>
            <a:r>
              <a:rPr lang="ru-RU" sz="1600" i="0" dirty="0">
                <a:effectLst/>
                <a:latin typeface="+mn-lt"/>
              </a:rPr>
              <a:t>40% труб требуют замены, 30% потерь воды, +7% аварийности ежегодно.</a:t>
            </a:r>
          </a:p>
          <a:p>
            <a:pPr algn="l">
              <a:lnSpc>
                <a:spcPct val="200000"/>
              </a:lnSpc>
            </a:pPr>
            <a:r>
              <a:rPr lang="ru-RU" sz="1600" b="1" i="0" dirty="0">
                <a:effectLst/>
                <a:latin typeface="+mn-lt"/>
              </a:rPr>
              <a:t>2. Неэффективный контроль - </a:t>
            </a:r>
            <a:r>
              <a:rPr lang="ru-RU" sz="1600" i="0" dirty="0">
                <a:effectLst/>
                <a:latin typeface="+mn-lt"/>
              </a:rPr>
              <a:t>Ручной сбор показаний, 48+ часов на обнаружение утечек, 15-25% неучтённой воды.</a:t>
            </a:r>
          </a:p>
          <a:p>
            <a:pPr algn="l">
              <a:lnSpc>
                <a:spcPct val="200000"/>
              </a:lnSpc>
            </a:pPr>
            <a:r>
              <a:rPr lang="ru-RU" sz="1600" b="1" i="0" dirty="0">
                <a:effectLst/>
                <a:latin typeface="+mn-lt"/>
              </a:rPr>
              <a:t>3. Отсутствие автоматизации - </a:t>
            </a:r>
            <a:r>
              <a:rPr lang="ru-RU" sz="1600" i="0" dirty="0">
                <a:effectLst/>
                <a:latin typeface="+mn-lt"/>
              </a:rPr>
              <a:t>Только 12% систем используют </a:t>
            </a:r>
            <a:r>
              <a:rPr lang="ru-RU" sz="1600" i="0" dirty="0" err="1">
                <a:effectLst/>
                <a:latin typeface="+mn-lt"/>
              </a:rPr>
              <a:t>IoT</a:t>
            </a:r>
            <a:r>
              <a:rPr lang="ru-RU" sz="1600" i="0" dirty="0">
                <a:effectLst/>
                <a:latin typeface="+mn-lt"/>
              </a:rPr>
              <a:t>, нет прогнозирования аварий, скрытые протечки.</a:t>
            </a:r>
          </a:p>
          <a:p>
            <a:pPr algn="l">
              <a:lnSpc>
                <a:spcPct val="200000"/>
              </a:lnSpc>
            </a:pPr>
            <a:r>
              <a:rPr lang="ru-RU" sz="1600" b="1" i="0" dirty="0">
                <a:effectLst/>
                <a:latin typeface="+mn-lt"/>
              </a:rPr>
              <a:t>4. Финансовые и технические проблемы - </a:t>
            </a:r>
            <a:r>
              <a:rPr lang="ru-RU" sz="1600" i="0" dirty="0">
                <a:effectLst/>
                <a:latin typeface="+mn-lt"/>
              </a:rPr>
              <a:t>30% бюджета УК на аварии, перепады давления, 20% потерь воды и энергии.</a:t>
            </a:r>
          </a:p>
          <a:p>
            <a:pPr algn="l">
              <a:lnSpc>
                <a:spcPct val="200000"/>
              </a:lnSpc>
            </a:pPr>
            <a:r>
              <a:rPr lang="ru-RU" sz="1600" b="1" i="0" dirty="0">
                <a:effectLst/>
                <a:latin typeface="+mn-lt"/>
              </a:rPr>
              <a:t>5. Безопасность и модернизация - </a:t>
            </a:r>
            <a:r>
              <a:rPr lang="ru-RU" sz="1600" i="0" dirty="0">
                <a:effectLst/>
                <a:latin typeface="+mn-lt"/>
              </a:rPr>
              <a:t>Риск загрязнения воды, нет единых платформ (68% УК), сложность интеграции новых решений.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B46A3E-5131-4D41-BF53-7B6A95B6919A}"/>
              </a:ext>
            </a:extLst>
          </p:cNvPr>
          <p:cNvSpPr txBox="1"/>
          <p:nvPr/>
        </p:nvSpPr>
        <p:spPr>
          <a:xfrm>
            <a:off x="496629" y="5838468"/>
            <a:ext cx="9082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effectLst/>
                <a:latin typeface="+mn-lt"/>
              </a:rPr>
              <a:t>Вывод:</a:t>
            </a:r>
            <a:br>
              <a:rPr lang="ru-RU" sz="1800" dirty="0">
                <a:latin typeface="+mn-lt"/>
              </a:rPr>
            </a:br>
            <a:r>
              <a:rPr lang="ru-RU" sz="1800" b="0" i="0" dirty="0">
                <a:effectLst/>
                <a:latin typeface="+mn-lt"/>
              </a:rPr>
              <a:t>Требуется </a:t>
            </a:r>
            <a:r>
              <a:rPr lang="ru-RU" sz="1800" b="0" i="0" dirty="0" err="1">
                <a:effectLst/>
                <a:latin typeface="+mn-lt"/>
              </a:rPr>
              <a:t>IoT</a:t>
            </a:r>
            <a:r>
              <a:rPr lang="ru-RU" sz="1800" b="0" i="0" dirty="0">
                <a:effectLst/>
                <a:latin typeface="+mn-lt"/>
              </a:rPr>
              <a:t>-решение для автоматизации мониторинга и управления</a:t>
            </a:r>
            <a:endParaRPr lang="ru-RU" sz="1800" dirty="0">
              <a:latin typeface="+mn-lt"/>
            </a:endParaRPr>
          </a:p>
        </p:txBody>
      </p:sp>
      <p:pic>
        <p:nvPicPr>
          <p:cNvPr id="2050" name="Picture 2" descr="Устаревшая инфраструктура работает на пределе»: Токаев об отопительном  сезоне">
            <a:extLst>
              <a:ext uri="{FF2B5EF4-FFF2-40B4-BE49-F238E27FC236}">
                <a16:creationId xmlns:a16="http://schemas.microsoft.com/office/drawing/2014/main" id="{49B08C77-452F-48A0-BD08-2368A177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7" y="661579"/>
            <a:ext cx="1395413" cy="92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КС наказала председателя за плохой контроль - новости Право.ру">
            <a:extLst>
              <a:ext uri="{FF2B5EF4-FFF2-40B4-BE49-F238E27FC236}">
                <a16:creationId xmlns:a16="http://schemas.microsoft.com/office/drawing/2014/main" id="{B9590DA5-DE9F-4DD2-8A70-BF75B549C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495" y="1759991"/>
            <a:ext cx="1412605" cy="105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0 самых популярных заблуждений об автоматизации email-маркетинга | RB.RU">
            <a:extLst>
              <a:ext uri="{FF2B5EF4-FFF2-40B4-BE49-F238E27FC236}">
                <a16:creationId xmlns:a16="http://schemas.microsoft.com/office/drawing/2014/main" id="{DBDF83AE-E3C1-42E3-B42B-3479CBB3C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495" y="2979124"/>
            <a:ext cx="1412605" cy="93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Сломанная Шестерня — стоковая векторная графика и другие изображения на  тему Зубчатая передача - Зубчатая передача, Оборудование, Бизнес - iStock">
            <a:extLst>
              <a:ext uri="{FF2B5EF4-FFF2-40B4-BE49-F238E27FC236}">
                <a16:creationId xmlns:a16="http://schemas.microsoft.com/office/drawing/2014/main" id="{7686E577-C724-49D7-B380-2B9F81F54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7" y="3827297"/>
            <a:ext cx="1126881" cy="112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Модернизация ядра сети и обеспечение высокого уровня сетевой безопасности.  Реализованные проекты LWCOM">
            <a:extLst>
              <a:ext uri="{FF2B5EF4-FFF2-40B4-BE49-F238E27FC236}">
                <a16:creationId xmlns:a16="http://schemas.microsoft.com/office/drawing/2014/main" id="{D67BD4A3-7437-426A-9634-AC7B0224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145" y="5081155"/>
            <a:ext cx="1335275" cy="63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30F501CA-DAC4-43DB-8C13-6EA3D98FD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40751" y="730304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2D4B04-8C9B-48DA-9A4B-D03BB2F1F4FF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7706B7E1-E42E-45D2-94FC-CA80489E6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E602ADB1-B770-4E45-8A3F-3CB75880B1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352DFD2-F883-4B29-9801-3951598BD15A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394" name="Заголовок 1"/>
          <p:cNvSpPr txBox="1">
            <a:spLocks noChangeArrowheads="1"/>
          </p:cNvSpPr>
          <p:nvPr/>
        </p:nvSpPr>
        <p:spPr bwMode="auto">
          <a:xfrm>
            <a:off x="455612" y="0"/>
            <a:ext cx="945038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B1EB2A64-B55E-4DB4-86DD-680468E1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759371"/>
            <a:ext cx="88439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1600" b="1" dirty="0">
                <a:latin typeface="+mn-lt"/>
              </a:rPr>
              <a:t>Целью</a:t>
            </a:r>
            <a:r>
              <a:rPr lang="ru-RU" sz="1600" dirty="0">
                <a:latin typeface="+mn-lt"/>
              </a:rPr>
              <a:t> данной выпускной квалификационной работы является разработка универсального комплекта устройств, направленных на автоматизацию и мониторинг водоснабжения. 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B535FCAE-6F0A-46BB-9A37-2E4AB198A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6" y="1282591"/>
            <a:ext cx="884396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1600" b="1" dirty="0">
                <a:latin typeface="+mn-lt"/>
              </a:rPr>
              <a:t>Задачи: </a:t>
            </a:r>
          </a:p>
          <a:p>
            <a:pPr indent="0" algn="just">
              <a:defRPr/>
            </a:pPr>
            <a:r>
              <a:rPr lang="ru-RU" sz="1600" b="1" dirty="0">
                <a:latin typeface="+mn-lt"/>
              </a:rPr>
              <a:t>1. Аналитический этап</a:t>
            </a:r>
          </a:p>
          <a:p>
            <a:pPr indent="0" algn="just">
              <a:defRPr/>
            </a:pPr>
            <a:r>
              <a:rPr lang="ru-RU" sz="1600" dirty="0">
                <a:latin typeface="+mn-lt"/>
              </a:rPr>
              <a:t>Изучение особенностей водоснабжения МКД, выявление ключевых проблем, анализ существующих решений на рынке</a:t>
            </a:r>
          </a:p>
          <a:p>
            <a:pPr indent="0" algn="just">
              <a:defRPr/>
            </a:pPr>
            <a:r>
              <a:rPr lang="ru-RU" sz="1600" b="1" dirty="0">
                <a:latin typeface="+mn-lt"/>
              </a:rPr>
              <a:t>2. Разработка архитектуры</a:t>
            </a:r>
          </a:p>
          <a:p>
            <a:pPr indent="0" algn="just">
              <a:defRPr/>
            </a:pPr>
            <a:r>
              <a:rPr lang="ru-RU" sz="1600" dirty="0">
                <a:latin typeface="+mn-lt"/>
              </a:rPr>
              <a:t>Создание отказоустойчивой схемы подключения, обеспечение надежной передачи данных, проектирование серверной инфраструктуры</a:t>
            </a:r>
          </a:p>
          <a:p>
            <a:pPr indent="0" algn="just">
              <a:defRPr/>
            </a:pPr>
            <a:r>
              <a:rPr lang="ru-RU" sz="1600" b="1" dirty="0">
                <a:latin typeface="+mn-lt"/>
              </a:rPr>
              <a:t>3. Техническая реализация</a:t>
            </a:r>
          </a:p>
          <a:p>
            <a:pPr indent="0" algn="just">
              <a:defRPr/>
            </a:pPr>
            <a:r>
              <a:rPr lang="ru-RU" sz="1600" dirty="0">
                <a:latin typeface="+mn-lt"/>
              </a:rPr>
              <a:t>Настройка сервера, интеграция с СУБД, разработка веб-интерфейса, внедрение системы безопасности</a:t>
            </a:r>
          </a:p>
          <a:p>
            <a:pPr indent="0" algn="just">
              <a:defRPr/>
            </a:pPr>
            <a:r>
              <a:rPr lang="ru-RU" sz="1600" b="1" dirty="0">
                <a:latin typeface="+mn-lt"/>
              </a:rPr>
              <a:t>4. Адаптация под инфраструктуру</a:t>
            </a:r>
          </a:p>
          <a:p>
            <a:pPr indent="0" algn="just">
              <a:defRPr/>
            </a:pPr>
            <a:r>
              <a:rPr lang="ru-RU" sz="1600" dirty="0">
                <a:latin typeface="+mn-lt"/>
              </a:rPr>
              <a:t>Разработка переходных решений для устаревшего оборудования, обеспечение совместимости с инженерными системами</a:t>
            </a:r>
          </a:p>
          <a:p>
            <a:pPr indent="0" algn="just">
              <a:defRPr/>
            </a:pPr>
            <a:r>
              <a:rPr lang="ru-RU" sz="1600" b="1" dirty="0">
                <a:latin typeface="+mn-lt"/>
              </a:rPr>
              <a:t>5. Тестирование и внедрение</a:t>
            </a:r>
          </a:p>
          <a:p>
            <a:pPr indent="0" algn="just">
              <a:defRPr/>
            </a:pPr>
            <a:r>
              <a:rPr lang="ru-RU" sz="1600" dirty="0">
                <a:latin typeface="+mn-lt"/>
              </a:rPr>
              <a:t>Проведение комплексных испытаний, проверка производительности, подготовка к промышленной эксплуатации</a:t>
            </a:r>
          </a:p>
          <a:p>
            <a:pPr indent="0" algn="just">
              <a:defRPr/>
            </a:pPr>
            <a:r>
              <a:rPr lang="ru-RU" sz="1600" b="1" dirty="0">
                <a:latin typeface="+mn-lt"/>
              </a:rPr>
              <a:t>6. Экономическое обоснование</a:t>
            </a:r>
          </a:p>
          <a:p>
            <a:pPr indent="0" algn="just">
              <a:defRPr/>
            </a:pPr>
            <a:r>
              <a:rPr lang="ru-RU" sz="1600" dirty="0">
                <a:latin typeface="+mn-lt"/>
              </a:rPr>
              <a:t>Расчет окупаемости, оценка экономии ресурсов, анализ перспектив масштабирования.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25" y="128588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Заголовок 1"/>
          <p:cNvSpPr>
            <a:spLocks noGrp="1" noChangeArrowheads="1"/>
          </p:cNvSpPr>
          <p:nvPr/>
        </p:nvSpPr>
        <p:spPr bwMode="auto">
          <a:xfrm>
            <a:off x="460376" y="18805"/>
            <a:ext cx="9439273" cy="95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Сравнительный анализ решений, представленных на рынке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644B828-8CD6-49A4-9AF8-52F33011F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54142"/>
              </p:ext>
            </p:extLst>
          </p:nvPr>
        </p:nvGraphicFramePr>
        <p:xfrm>
          <a:off x="695326" y="1209676"/>
          <a:ext cx="5467349" cy="5421612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1348667">
                  <a:extLst>
                    <a:ext uri="{9D8B030D-6E8A-4147-A177-3AD203B41FA5}">
                      <a16:colId xmlns:a16="http://schemas.microsoft.com/office/drawing/2014/main" val="572092559"/>
                    </a:ext>
                  </a:extLst>
                </a:gridCol>
                <a:gridCol w="1372894">
                  <a:extLst>
                    <a:ext uri="{9D8B030D-6E8A-4147-A177-3AD203B41FA5}">
                      <a16:colId xmlns:a16="http://schemas.microsoft.com/office/drawing/2014/main" val="2020152324"/>
                    </a:ext>
                  </a:extLst>
                </a:gridCol>
                <a:gridCol w="1372894">
                  <a:extLst>
                    <a:ext uri="{9D8B030D-6E8A-4147-A177-3AD203B41FA5}">
                      <a16:colId xmlns:a16="http://schemas.microsoft.com/office/drawing/2014/main" val="1368830180"/>
                    </a:ext>
                  </a:extLst>
                </a:gridCol>
                <a:gridCol w="1372894">
                  <a:extLst>
                    <a:ext uri="{9D8B030D-6E8A-4147-A177-3AD203B41FA5}">
                      <a16:colId xmlns:a16="http://schemas.microsoft.com/office/drawing/2014/main" val="357289399"/>
                    </a:ext>
                  </a:extLst>
                </a:gridCol>
              </a:tblGrid>
              <a:tr h="749271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Критерий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Готовые решения (</a:t>
                      </a:r>
                      <a:r>
                        <a:rPr lang="en-US" sz="1200" b="1" dirty="0" err="1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Kamstrup</a:t>
                      </a:r>
                      <a:r>
                        <a:rPr lang="en-US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Itron</a:t>
                      </a:r>
                      <a:r>
                        <a:rPr lang="en-US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Open-source </a:t>
                      </a:r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платформы (</a:t>
                      </a:r>
                      <a:r>
                        <a:rPr lang="en-US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FIWARE)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Наше решение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659745"/>
                  </a:ext>
                </a:extLst>
              </a:tr>
              <a:tr h="749271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  <a:latin typeface="+mn-lt"/>
                        </a:rPr>
                        <a:t>Точность мониторинга</a:t>
                      </a:r>
                      <a:endParaRPr lang="ru-RU" sz="1200" dirty="0"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±0,5% (сертифицированные)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±1,5-2% (универсальные)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±0,3-0,7%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(оптимизированные)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845676"/>
                  </a:ext>
                </a:extLst>
              </a:tr>
              <a:tr h="749271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+mn-lt"/>
                        </a:rPr>
                        <a:t>Частота обновления</a:t>
                      </a:r>
                      <a:endParaRPr lang="ru-RU" sz="1200"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раз/час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раз/15 мин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 1 раза/мин</a:t>
                      </a: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(адаптивная)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036300"/>
                  </a:ext>
                </a:extLst>
              </a:tr>
              <a:tr h="749271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+mn-lt"/>
                        </a:rPr>
                        <a:t>Автономность</a:t>
                      </a:r>
                      <a:endParaRPr lang="ru-RU" sz="1200"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8-10 лет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3-5 лет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5-15 лет</a:t>
                      </a: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(гибридное питание)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45099"/>
                  </a:ext>
                </a:extLst>
              </a:tr>
              <a:tr h="749271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+mn-lt"/>
                        </a:rPr>
                        <a:t>Сложность внедрения</a:t>
                      </a:r>
                      <a:endParaRPr lang="ru-RU" sz="1200"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Под ключ (жесткие требования)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Требует доработок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Гибкая поэтапная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реализация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901106"/>
                  </a:ext>
                </a:extLst>
              </a:tr>
              <a:tr h="558419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+mn-lt"/>
                        </a:rPr>
                        <a:t>Стоимость (</a:t>
                      </a:r>
                      <a:r>
                        <a:rPr lang="en-US" sz="1200" b="1">
                          <a:effectLst/>
                          <a:latin typeface="+mn-lt"/>
                        </a:rPr>
                        <a:t>TCO 5 </a:t>
                      </a:r>
                      <a:r>
                        <a:rPr lang="ru-RU" sz="1200" b="1">
                          <a:effectLst/>
                          <a:latin typeface="+mn-lt"/>
                        </a:rPr>
                        <a:t>лет)</a:t>
                      </a:r>
                      <a:endParaRPr lang="ru-RU" sz="1200"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120-150 руб/м²/год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60-80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/м²/год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90-110 </a:t>
                      </a:r>
                      <a:r>
                        <a:rPr lang="ru-RU" sz="12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/м²/год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28986"/>
                  </a:ext>
                </a:extLst>
              </a:tr>
              <a:tr h="558419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+mn-lt"/>
                        </a:rPr>
                        <a:t>Интеграция</a:t>
                      </a:r>
                      <a:endParaRPr lang="ru-RU" sz="1200"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Ограниченный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API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Открытые протоколы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Любые интерфейсы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083018"/>
                  </a:ext>
                </a:extLst>
              </a:tr>
              <a:tr h="558419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+mn-lt"/>
                        </a:rPr>
                        <a:t>Масштабируемость</a:t>
                      </a:r>
                      <a:endParaRPr lang="ru-RU" sz="1200"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 рамках экосистемы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 ростом сложности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Оптимально под объект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616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136E485-AA34-4115-8934-8236427832EE}"/>
              </a:ext>
            </a:extLst>
          </p:cNvPr>
          <p:cNvSpPr txBox="1"/>
          <p:nvPr/>
        </p:nvSpPr>
        <p:spPr>
          <a:xfrm>
            <a:off x="6262994" y="1166842"/>
            <a:ext cx="3376511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b="1" i="0" dirty="0">
                <a:effectLst/>
                <a:latin typeface="+mn-lt"/>
              </a:rPr>
              <a:t>Ключевые преимущества нашего решения:</a:t>
            </a:r>
            <a:endParaRPr lang="ru-RU" sz="1400" b="0" i="0" dirty="0">
              <a:effectLst/>
              <a:latin typeface="+mn-lt"/>
            </a:endParaRP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effectLst/>
                <a:latin typeface="+mn-lt"/>
              </a:rPr>
              <a:t>Технологические</a:t>
            </a:r>
            <a:endParaRPr lang="ru-RU" sz="1400" b="0" i="0" dirty="0">
              <a:effectLst/>
              <a:latin typeface="+mn-lt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Гибридные протоколы связи (</a:t>
            </a:r>
            <a:r>
              <a:rPr lang="ru-RU" sz="1400" b="0" i="0" dirty="0" err="1">
                <a:effectLst/>
                <a:latin typeface="+mn-lt"/>
              </a:rPr>
              <a:t>LoRa</a:t>
            </a:r>
            <a:r>
              <a:rPr lang="ru-RU" sz="1400" b="0" i="0" dirty="0">
                <a:effectLst/>
                <a:latin typeface="+mn-lt"/>
              </a:rPr>
              <a:t> + PLC)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Прогностика аварий с точностью </a:t>
            </a:r>
            <a:r>
              <a:rPr lang="ru-RU" sz="1400" b="1" i="0" dirty="0">
                <a:effectLst/>
                <a:latin typeface="+mn-lt"/>
              </a:rPr>
              <a:t>92%</a:t>
            </a:r>
            <a:endParaRPr lang="ru-RU" sz="1400" b="0" i="0" dirty="0">
              <a:effectLst/>
              <a:latin typeface="+mn-lt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Работа в экстремальных температурах (-30°C...+45°C)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effectLst/>
                <a:latin typeface="+mn-lt"/>
              </a:rPr>
              <a:t>Экономические</a:t>
            </a:r>
            <a:endParaRPr lang="ru-RU" sz="1400" b="0" i="0" dirty="0">
              <a:effectLst/>
              <a:latin typeface="+mn-lt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Срок службы компонентов </a:t>
            </a:r>
            <a:r>
              <a:rPr lang="ru-RU" sz="1400" b="1" i="0" dirty="0">
                <a:effectLst/>
                <a:latin typeface="+mn-lt"/>
              </a:rPr>
              <a:t>+40%</a:t>
            </a:r>
            <a:r>
              <a:rPr lang="ru-RU" sz="1400" b="0" i="0" dirty="0">
                <a:effectLst/>
                <a:latin typeface="+mn-lt"/>
              </a:rPr>
              <a:t> (7-10 лет)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Экономия на обслуживании </a:t>
            </a:r>
            <a:r>
              <a:rPr lang="ru-RU" sz="1400" b="1" i="0" dirty="0">
                <a:effectLst/>
                <a:latin typeface="+mn-lt"/>
              </a:rPr>
              <a:t>до 35%</a:t>
            </a:r>
            <a:endParaRPr lang="ru-RU" sz="1400" b="0" i="0" dirty="0">
              <a:effectLst/>
              <a:latin typeface="+mn-lt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Поэтапное внедрение снижает нагрузку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effectLst/>
                <a:latin typeface="+mn-lt"/>
              </a:rPr>
              <a:t>Юридические</a:t>
            </a:r>
            <a:endParaRPr lang="ru-RU" sz="1400" b="0" i="0" dirty="0">
              <a:effectLst/>
              <a:latin typeface="+mn-lt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Полная независимость от вендоров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Совместимость с ГИС ЖКХ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Соответствие меняющимся нормативам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effectLst/>
                <a:latin typeface="+mn-lt"/>
              </a:rPr>
              <a:t>Функциональные</a:t>
            </a:r>
            <a:endParaRPr lang="ru-RU" sz="1400" b="0" i="0" dirty="0">
              <a:effectLst/>
              <a:latin typeface="+mn-lt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Гибридный учет (общедомовой/квартирный/стояковый)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Дифференцированные тарифы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Адаптация под будущие </a:t>
            </a:r>
            <a:r>
              <a:rPr lang="ru-RU" sz="1400" b="0" i="0" dirty="0" err="1">
                <a:effectLst/>
                <a:latin typeface="+mn-lt"/>
              </a:rPr>
              <a:t>upgrades</a:t>
            </a:r>
            <a:endParaRPr lang="ru-RU" sz="1400" b="0" i="0" dirty="0">
              <a:effectLst/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80" y="128588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8D7E1BC-8027-49F5-AF18-80F7EBEBF1F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Требования к системе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3262D-0DC1-4074-BD3E-549E25D9FF91}"/>
              </a:ext>
            </a:extLst>
          </p:cNvPr>
          <p:cNvSpPr txBox="1"/>
          <p:nvPr/>
        </p:nvSpPr>
        <p:spPr>
          <a:xfrm>
            <a:off x="468312" y="554038"/>
            <a:ext cx="933936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 dirty="0">
                <a:effectLst/>
                <a:latin typeface="+mn-lt"/>
              </a:rPr>
              <a:t>1. Безопасность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Шифрование данных (AES-256), защита от кибератак, двухфакторная аутентификация, автоматические обновления, резервное копирование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2. Энергоэффективность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Автономная работа 5+ лет, </a:t>
            </a:r>
            <a:r>
              <a:rPr lang="ru-RU" sz="1600" b="0" i="0" dirty="0" err="1">
                <a:effectLst/>
                <a:latin typeface="+mn-lt"/>
              </a:rPr>
              <a:t>низкопотребляющие</a:t>
            </a:r>
            <a:r>
              <a:rPr lang="ru-RU" sz="1600" b="0" i="0" dirty="0">
                <a:effectLst/>
                <a:latin typeface="+mn-lt"/>
              </a:rPr>
              <a:t> протоколы (</a:t>
            </a:r>
            <a:r>
              <a:rPr lang="ru-RU" sz="1600" b="0" i="0" dirty="0" err="1">
                <a:effectLst/>
                <a:latin typeface="+mn-lt"/>
              </a:rPr>
              <a:t>LoRaWAN</a:t>
            </a:r>
            <a:r>
              <a:rPr lang="ru-RU" sz="1600" b="0" i="0" dirty="0">
                <a:effectLst/>
                <a:latin typeface="+mn-lt"/>
              </a:rPr>
              <a:t>, </a:t>
            </a:r>
            <a:r>
              <a:rPr lang="ru-RU" sz="1600" b="0" i="0" dirty="0" err="1">
                <a:effectLst/>
                <a:latin typeface="+mn-lt"/>
              </a:rPr>
              <a:t>ZigBee</a:t>
            </a:r>
            <a:r>
              <a:rPr lang="ru-RU" sz="1600" b="0" i="0" dirty="0">
                <a:effectLst/>
                <a:latin typeface="+mn-lt"/>
              </a:rPr>
              <a:t>), энергосберегающие режимы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3. Экономика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Окупаемость &lt;2 лет, TCO 90-110 </a:t>
            </a:r>
            <a:r>
              <a:rPr lang="ru-RU" sz="1600" b="0" i="0" dirty="0" err="1">
                <a:effectLst/>
                <a:latin typeface="+mn-lt"/>
              </a:rPr>
              <a:t>руб</a:t>
            </a:r>
            <a:r>
              <a:rPr lang="ru-RU" sz="1600" b="0" i="0" dirty="0">
                <a:effectLst/>
                <a:latin typeface="+mn-lt"/>
              </a:rPr>
              <a:t>/м²/год, минимальные затраты на обслуживание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4. Масштабируемость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Поддержка 1000+ устройств, модульная архитектура, совместимость с разными датчиками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5. Удобство использования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Простой веб-интерфейс, мобильное приложение, многоуровневый доступ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6. Совместимость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Поддержка основных </a:t>
            </a:r>
            <a:r>
              <a:rPr lang="ru-RU" sz="1600" b="0" i="0" dirty="0" err="1">
                <a:effectLst/>
                <a:latin typeface="+mn-lt"/>
              </a:rPr>
              <a:t>IoT</a:t>
            </a:r>
            <a:r>
              <a:rPr lang="ru-RU" sz="1600" b="0" i="0" dirty="0">
                <a:effectLst/>
                <a:latin typeface="+mn-lt"/>
              </a:rPr>
              <a:t>-стандартов, интеграция с ГИС ЖКХ, работа с устаревшими системами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7. Надежность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Работа при -30°C...+45°C, </a:t>
            </a:r>
            <a:r>
              <a:rPr lang="ru-RU" sz="1600" b="0" i="0" dirty="0" err="1">
                <a:effectLst/>
                <a:latin typeface="+mn-lt"/>
              </a:rPr>
              <a:t>влагозащита</a:t>
            </a:r>
            <a:r>
              <a:rPr lang="ru-RU" sz="1600" b="0" i="0" dirty="0">
                <a:effectLst/>
                <a:latin typeface="+mn-lt"/>
              </a:rPr>
              <a:t> (IP67), доступность 99.95%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8. Функциональность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Точность ±0.5%, частота опроса от 1/мин, прогноз аварий &gt;90%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9. </a:t>
            </a:r>
            <a:r>
              <a:rPr lang="ru-RU" sz="1600" b="1" dirty="0">
                <a:latin typeface="+mn-lt"/>
              </a:rPr>
              <a:t>Соответствие нормативам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Соответствие ГОСТ, сертификация, соблюдение 44-ФЗ и 209-ФЗ</a:t>
            </a:r>
          </a:p>
        </p:txBody>
      </p:sp>
      <p:pic>
        <p:nvPicPr>
          <p:cNvPr id="16" name="Picture 2" descr="Обследование Водоснабжения • Поиск утечек • Энергоаудит">
            <a:extLst>
              <a:ext uri="{FF2B5EF4-FFF2-40B4-BE49-F238E27FC236}">
                <a16:creationId xmlns:a16="http://schemas.microsoft.com/office/drawing/2014/main" id="{9C103134-2E89-4E43-BDC2-AD4CCFA9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809" y="4253114"/>
            <a:ext cx="2364879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755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80" y="128588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E2EA8F-D979-4595-9A4A-D3C2E3F5A32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81013" y="1"/>
            <a:ext cx="942498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Архитектура системы управления водоснабжением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76CCC6-3A13-42D7-A55F-ED5B1E19622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9" t="14943" r="17319" b="8749"/>
          <a:stretch>
            <a:fillRect/>
          </a:stretch>
        </p:blipFill>
        <p:spPr bwMode="auto">
          <a:xfrm>
            <a:off x="946353" y="661579"/>
            <a:ext cx="8013291" cy="48739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FEB7E0-58C3-4F78-AFCB-B76271F898C2}"/>
              </a:ext>
            </a:extLst>
          </p:cNvPr>
          <p:cNvSpPr txBox="1"/>
          <p:nvPr/>
        </p:nvSpPr>
        <p:spPr>
          <a:xfrm>
            <a:off x="468313" y="5535561"/>
            <a:ext cx="90173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Описание системы водоснабжения в многоквартирных домах в нотации </a:t>
            </a:r>
            <a:r>
              <a:rPr lang="en-US" sz="2000" kern="0" dirty="0">
                <a:effectLst/>
                <a:latin typeface="+mn-lt"/>
                <a:ea typeface="Times New Roman" panose="02020603050405020304" pitchFamily="18" charset="0"/>
              </a:rPr>
              <a:t>IDEF0</a:t>
            </a: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4050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80" y="128588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19FC1AE-C2F3-4A5D-AF8F-548A4AF25F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81013" y="1"/>
            <a:ext cx="942498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Архитектура системы управления водоснабжением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0B2D5B-FA72-46BA-A4EE-E9DC6885829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3" t="14943" r="17319" b="8549"/>
          <a:stretch>
            <a:fillRect/>
          </a:stretch>
        </p:blipFill>
        <p:spPr bwMode="auto">
          <a:xfrm>
            <a:off x="1304925" y="661578"/>
            <a:ext cx="7458075" cy="520582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F3D6DB-D930-4172-AA2F-0AA07429FFA3}"/>
              </a:ext>
            </a:extLst>
          </p:cNvPr>
          <p:cNvSpPr txBox="1"/>
          <p:nvPr/>
        </p:nvSpPr>
        <p:spPr>
          <a:xfrm>
            <a:off x="481013" y="5867399"/>
            <a:ext cx="90046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kern="0" dirty="0">
                <a:latin typeface="+mn-lt"/>
                <a:ea typeface="Times New Roman" panose="02020603050405020304" pitchFamily="18" charset="0"/>
              </a:rPr>
              <a:t>Декомпозиция о</a:t>
            </a:r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писания системы водоснабжения в многоквартирных домах в нотации </a:t>
            </a:r>
            <a:r>
              <a:rPr lang="en-US" sz="2000" kern="0" dirty="0">
                <a:effectLst/>
                <a:latin typeface="+mn-lt"/>
                <a:ea typeface="Times New Roman" panose="02020603050405020304" pitchFamily="18" charset="0"/>
              </a:rPr>
              <a:t>IDEF0</a:t>
            </a: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2807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Прямоугольник 96"/>
          <p:cNvSpPr>
            <a:spLocks noChangeArrowheads="1"/>
          </p:cNvSpPr>
          <p:nvPr/>
        </p:nvSpPr>
        <p:spPr bwMode="auto">
          <a:xfrm>
            <a:off x="89787" y="127000"/>
            <a:ext cx="276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+mn-lt"/>
              </a:rPr>
              <a:t>9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489" name="Заголовок 1"/>
          <p:cNvSpPr>
            <a:spLocks noGrp="1" noChangeArrowheads="1"/>
          </p:cNvSpPr>
          <p:nvPr/>
        </p:nvSpPr>
        <p:spPr bwMode="auto">
          <a:xfrm>
            <a:off x="455612" y="1"/>
            <a:ext cx="936460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  <a:latin typeface="+mn-lt"/>
              </a:rPr>
              <a:t>Выбор аппаратного обеспечения</a:t>
            </a:r>
          </a:p>
        </p:txBody>
      </p:sp>
      <p:pic>
        <p:nvPicPr>
          <p:cNvPr id="20" name="Рисунок 19" descr="Хаб Яндекса для устройств">
            <a:extLst>
              <a:ext uri="{FF2B5EF4-FFF2-40B4-BE49-F238E27FC236}">
                <a16:creationId xmlns:a16="http://schemas.microsoft.com/office/drawing/2014/main" id="{FFF88BCA-6A2E-4F9C-8951-11BA068F4518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9" b="30339"/>
          <a:stretch>
            <a:fillRect/>
          </a:stretch>
        </p:blipFill>
        <p:spPr bwMode="auto">
          <a:xfrm>
            <a:off x="571447" y="904875"/>
            <a:ext cx="2673198" cy="57979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071B70-0E66-445A-B2C0-C384208C10AD}"/>
              </a:ext>
            </a:extLst>
          </p:cNvPr>
          <p:cNvSpPr txBox="1"/>
          <p:nvPr/>
        </p:nvSpPr>
        <p:spPr>
          <a:xfrm>
            <a:off x="791980" y="1470860"/>
            <a:ext cx="22321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>
                <a:latin typeface="+mn-lt"/>
                <a:ea typeface="Times New Roman" panose="02020603050405020304" pitchFamily="18" charset="0"/>
              </a:rPr>
              <a:t>Хаб Яндекса для устройств</a:t>
            </a:r>
            <a:endParaRPr lang="ru-RU" sz="1400" dirty="0">
              <a:latin typeface="+mn-lt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500CAD6-697F-4E2D-89F3-2821C6A5AA6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5" t="28183" r="16301" b="38364"/>
          <a:stretch>
            <a:fillRect/>
          </a:stretch>
        </p:blipFill>
        <p:spPr bwMode="auto">
          <a:xfrm>
            <a:off x="4420346" y="714090"/>
            <a:ext cx="1925282" cy="1177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14F9A1-0201-4BF8-AAFC-CD7596073028}"/>
              </a:ext>
            </a:extLst>
          </p:cNvPr>
          <p:cNvSpPr txBox="1"/>
          <p:nvPr/>
        </p:nvSpPr>
        <p:spPr>
          <a:xfrm>
            <a:off x="4272766" y="1870561"/>
            <a:ext cx="33922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Контроллер протечки </a:t>
            </a:r>
            <a:r>
              <a:rPr lang="ru-RU" sz="1400" i="1" kern="0" dirty="0" err="1">
                <a:effectLst/>
                <a:latin typeface="+mn-lt"/>
                <a:ea typeface="Times New Roman" panose="02020603050405020304" pitchFamily="18" charset="0"/>
              </a:rPr>
              <a:t>Ujin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i="1" kern="0" dirty="0">
                <a:effectLst/>
                <a:latin typeface="+mn-lt"/>
                <a:ea typeface="Times New Roman" panose="02020603050405020304" pitchFamily="18" charset="0"/>
              </a:rPr>
              <a:t>Aqua</a:t>
            </a:r>
            <a:endParaRPr lang="ru-RU" sz="1400" dirty="0">
              <a:latin typeface="+mn-l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E6C910E-0DF6-4453-8653-5C494D5F4D31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69" t="33879" r="15340" b="44244"/>
          <a:stretch>
            <a:fillRect/>
          </a:stretch>
        </p:blipFill>
        <p:spPr bwMode="auto">
          <a:xfrm>
            <a:off x="583587" y="1806252"/>
            <a:ext cx="2673198" cy="117715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291A2F-4F22-46E7-8529-46547A9D1181}"/>
              </a:ext>
            </a:extLst>
          </p:cNvPr>
          <p:cNvSpPr txBox="1"/>
          <p:nvPr/>
        </p:nvSpPr>
        <p:spPr>
          <a:xfrm>
            <a:off x="600488" y="3081150"/>
            <a:ext cx="30666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Беспроводной датчик </a:t>
            </a:r>
            <a:r>
              <a:rPr lang="ru-RU" sz="1400" i="1" kern="0" dirty="0" err="1">
                <a:effectLst/>
                <a:latin typeface="+mn-lt"/>
                <a:ea typeface="Times New Roman" panose="02020603050405020304" pitchFamily="18" charset="0"/>
              </a:rPr>
              <a:t>Ujin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i="1" kern="0" dirty="0">
                <a:effectLst/>
                <a:latin typeface="+mn-lt"/>
                <a:ea typeface="Times New Roman" panose="02020603050405020304" pitchFamily="18" charset="0"/>
              </a:rPr>
              <a:t>Aqua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-</a:t>
            </a:r>
            <a:r>
              <a:rPr lang="ru-RU" sz="1400" i="1" kern="0" dirty="0" err="1">
                <a:effectLst/>
                <a:latin typeface="+mn-lt"/>
                <a:ea typeface="Times New Roman" panose="02020603050405020304" pitchFamily="18" charset="0"/>
              </a:rPr>
              <a:t>sense</a:t>
            </a:r>
            <a:endParaRPr lang="ru-RU" sz="1400" dirty="0">
              <a:latin typeface="+mn-lt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3857034-B221-4EBC-85FE-D0531BB84B06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2" t="25700" r="15981" b="37025"/>
          <a:stretch>
            <a:fillRect/>
          </a:stretch>
        </p:blipFill>
        <p:spPr bwMode="auto">
          <a:xfrm>
            <a:off x="7276517" y="587260"/>
            <a:ext cx="2270176" cy="1579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D205ADF-96F8-4DFB-AAC6-7208CAFD0F13}"/>
              </a:ext>
            </a:extLst>
          </p:cNvPr>
          <p:cNvSpPr txBox="1"/>
          <p:nvPr/>
        </p:nvSpPr>
        <p:spPr>
          <a:xfrm>
            <a:off x="7276517" y="2244746"/>
            <a:ext cx="24024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Шаровый кран с электроприводом </a:t>
            </a:r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</a:rPr>
              <a:t>Ujin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 Aqua-</a:t>
            </a:r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</a:rPr>
              <a:t>drive</a:t>
            </a:r>
            <a:endParaRPr lang="ru-RU" sz="1400" dirty="0">
              <a:latin typeface="+mn-lt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18B8425-FECA-4F56-8265-1801F46CFAF1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4" t="26073" r="6360" b="24881"/>
          <a:stretch>
            <a:fillRect/>
          </a:stretch>
        </p:blipFill>
        <p:spPr bwMode="auto">
          <a:xfrm>
            <a:off x="4267512" y="2291894"/>
            <a:ext cx="2270176" cy="117715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EFE3156-CCCD-4F6F-B305-1F6B0C4C2330}"/>
              </a:ext>
            </a:extLst>
          </p:cNvPr>
          <p:cNvSpPr txBox="1"/>
          <p:nvPr/>
        </p:nvSpPr>
        <p:spPr>
          <a:xfrm>
            <a:off x="4464617" y="3474997"/>
            <a:ext cx="2073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</a:rPr>
              <a:t>Мультисенсор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kern="0" dirty="0" err="1">
                <a:effectLst/>
                <a:latin typeface="+mn-lt"/>
                <a:ea typeface="Times New Roman" panose="02020603050405020304" pitchFamily="18" charset="0"/>
              </a:rPr>
              <a:t>Ujin</a:t>
            </a:r>
            <a:r>
              <a:rPr lang="en-US" sz="1400" kern="0" dirty="0">
                <a:effectLst/>
                <a:latin typeface="+mn-lt"/>
                <a:ea typeface="Times New Roman" panose="02020603050405020304" pitchFamily="18" charset="0"/>
              </a:rPr>
              <a:t> Pulse</a:t>
            </a:r>
            <a:endParaRPr lang="ru-RU" sz="1400" dirty="0"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01FB2B-2D33-449D-8EB6-978054660E0E}"/>
              </a:ext>
            </a:extLst>
          </p:cNvPr>
          <p:cNvSpPr txBox="1"/>
          <p:nvPr/>
        </p:nvSpPr>
        <p:spPr>
          <a:xfrm>
            <a:off x="497041" y="3897994"/>
            <a:ext cx="91409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>
                <a:effectLst/>
                <a:latin typeface="+mn-lt"/>
              </a:rPr>
              <a:t>Подобранное оборудование обеспечивает </a:t>
            </a:r>
            <a:r>
              <a:rPr lang="ru-RU" sz="1400" b="1" i="0" dirty="0">
                <a:effectLst/>
                <a:latin typeface="+mn-lt"/>
              </a:rPr>
              <a:t>высокую надежность, энергоэффективность и совместимость</a:t>
            </a:r>
            <a:r>
              <a:rPr lang="ru-RU" sz="1400" b="0" i="0" dirty="0">
                <a:effectLst/>
                <a:latin typeface="+mn-lt"/>
              </a:rPr>
              <a:t> с существующей инфраструктурой МКД.</a:t>
            </a:r>
          </a:p>
          <a:p>
            <a:r>
              <a:rPr lang="ru-RU" sz="1400" b="1" i="0" dirty="0">
                <a:effectLst/>
                <a:latin typeface="+mn-lt"/>
              </a:rPr>
              <a:t>Ключевые преимущества:</a:t>
            </a:r>
            <a:endParaRPr lang="ru-RU" sz="1400" b="0" i="0" dirty="0"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Оптимальная стоимость</a:t>
            </a:r>
            <a:r>
              <a:rPr lang="ru-RU" sz="1400" b="0" i="0" dirty="0">
                <a:effectLst/>
                <a:latin typeface="+mn-lt"/>
              </a:rPr>
              <a:t> (баланс цены и производительности)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Масштабируемость</a:t>
            </a:r>
            <a:r>
              <a:rPr lang="ru-RU" sz="1400" b="0" i="0" dirty="0">
                <a:effectLst/>
                <a:latin typeface="+mn-lt"/>
              </a:rPr>
              <a:t> (поддержка до 1000+ устройств)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Соответствие российским стандартам</a:t>
            </a:r>
            <a:r>
              <a:rPr lang="ru-RU" sz="1400" b="0" i="0" dirty="0">
                <a:effectLst/>
                <a:latin typeface="+mn-lt"/>
              </a:rPr>
              <a:t> (ГОСТ, температурные режимы)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Минимальные затраты на обслуживание</a:t>
            </a:r>
            <a:endParaRPr lang="ru-RU" sz="1400" b="0" i="0" dirty="0">
              <a:effectLst/>
              <a:latin typeface="+mn-lt"/>
            </a:endParaRPr>
          </a:p>
          <a:p>
            <a:r>
              <a:rPr lang="ru-RU" sz="1400" b="0" i="0" dirty="0">
                <a:effectLst/>
                <a:latin typeface="+mn-lt"/>
              </a:rPr>
              <a:t>Решение готово к </a:t>
            </a:r>
            <a:r>
              <a:rPr lang="ru-RU" sz="1400" b="1" i="0" dirty="0">
                <a:effectLst/>
                <a:latin typeface="+mn-lt"/>
              </a:rPr>
              <a:t>промышленному внедрению</a:t>
            </a:r>
            <a:r>
              <a:rPr lang="ru-RU" sz="1400" b="0" i="0" dirty="0">
                <a:effectLst/>
                <a:latin typeface="+mn-lt"/>
              </a:rPr>
              <a:t> и обеспечит </a:t>
            </a:r>
            <a:r>
              <a:rPr lang="ru-RU" sz="1400" b="1" i="0" dirty="0">
                <a:effectLst/>
                <a:latin typeface="+mn-lt"/>
              </a:rPr>
              <a:t>долгосрочную работу</a:t>
            </a:r>
            <a:r>
              <a:rPr lang="ru-RU" sz="1400" b="0" i="0" dirty="0">
                <a:effectLst/>
                <a:latin typeface="+mn-lt"/>
              </a:rPr>
              <a:t> системы автоматизации.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5FA5"/>
      </a:accent1>
      <a:accent2>
        <a:srgbClr val="D52323"/>
      </a:accent2>
      <a:accent3>
        <a:srgbClr val="5596BE"/>
      </a:accent3>
      <a:accent4>
        <a:srgbClr val="DC4646"/>
      </a:accent4>
      <a:accent5>
        <a:srgbClr val="82AACD"/>
      </a:accent5>
      <a:accent6>
        <a:srgbClr val="E68C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bg1"/>
          </a:solidFill>
        </a:ln>
        <a:effectLst/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19675</TotalTime>
  <Words>1916</Words>
  <Application>Microsoft Office PowerPoint</Application>
  <PresentationFormat>Лист A4 (210x297 мм)</PresentationFormat>
  <Paragraphs>296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Lato</vt:lpstr>
      <vt:lpstr>Lato Black</vt:lpstr>
      <vt:lpstr>Lato Light</vt:lpstr>
      <vt:lpstr>Oswald Regular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Office07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Jafar Rafiee</dc:creator>
  <cp:lastModifiedBy>Семенов</cp:lastModifiedBy>
  <cp:revision>2502</cp:revision>
  <dcterms:created xsi:type="dcterms:W3CDTF">2008-06-20T21:05:47Z</dcterms:created>
  <dcterms:modified xsi:type="dcterms:W3CDTF">2025-06-04T07:58:30Z</dcterms:modified>
</cp:coreProperties>
</file>