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92" r:id="rId2"/>
    <p:sldId id="436" r:id="rId3"/>
    <p:sldId id="454" r:id="rId4"/>
    <p:sldId id="438" r:id="rId5"/>
    <p:sldId id="439" r:id="rId6"/>
    <p:sldId id="455" r:id="rId7"/>
    <p:sldId id="456" r:id="rId8"/>
    <p:sldId id="457" r:id="rId9"/>
    <p:sldId id="440" r:id="rId10"/>
    <p:sldId id="451" r:id="rId11"/>
    <p:sldId id="441" r:id="rId12"/>
    <p:sldId id="447" r:id="rId13"/>
    <p:sldId id="458" r:id="rId14"/>
    <p:sldId id="460" r:id="rId15"/>
    <p:sldId id="448" r:id="rId16"/>
    <p:sldId id="459" r:id="rId17"/>
    <p:sldId id="437" r:id="rId18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55"/>
            <p14:sldId id="456"/>
            <p14:sldId id="457"/>
            <p14:sldId id="440"/>
            <p14:sldId id="451"/>
            <p14:sldId id="441"/>
            <p14:sldId id="447"/>
            <p14:sldId id="458"/>
            <p14:sldId id="460"/>
            <p14:sldId id="448"/>
            <p14:sldId id="459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8" autoAdjust="0"/>
    <p:restoredTop sz="96229" autoAdjust="0"/>
  </p:normalViewPr>
  <p:slideViewPr>
    <p:cSldViewPr snapToGrid="0">
      <p:cViewPr varScale="1">
        <p:scale>
          <a:sx n="85" d="100"/>
          <a:sy n="85" d="100"/>
        </p:scale>
        <p:origin x="90" y="414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01.06.2025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15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17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4.jpeg"/><Relationship Id="rId5" Type="http://schemas.openxmlformats.org/officeDocument/2006/relationships/image" Target="../media/image7.pn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универсального комплекта </a:t>
            </a:r>
            <a:r>
              <a:rPr lang="ru-RU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автоматизированного управления водоснабжением в многоквартирных домах»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Костюк Станислав Владимирович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Юферова Н. Ю. доцент ИЭС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  <a:latin typeface="+mn-lt"/>
              </a:rPr>
              <a:t>Выбор программного обеспечения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711D5B1-D612-47DA-A585-B6D0B2D8B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485481"/>
              </p:ext>
            </p:extLst>
          </p:nvPr>
        </p:nvGraphicFramePr>
        <p:xfrm>
          <a:off x="695326" y="650221"/>
          <a:ext cx="8805068" cy="3761394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2172005">
                  <a:extLst>
                    <a:ext uri="{9D8B030D-6E8A-4147-A177-3AD203B41FA5}">
                      <a16:colId xmlns:a16="http://schemas.microsoft.com/office/drawing/2014/main" val="1336861370"/>
                    </a:ext>
                  </a:extLst>
                </a:gridCol>
                <a:gridCol w="2211021">
                  <a:extLst>
                    <a:ext uri="{9D8B030D-6E8A-4147-A177-3AD203B41FA5}">
                      <a16:colId xmlns:a16="http://schemas.microsoft.com/office/drawing/2014/main" val="2105655364"/>
                    </a:ext>
                  </a:extLst>
                </a:gridCol>
                <a:gridCol w="2211021">
                  <a:extLst>
                    <a:ext uri="{9D8B030D-6E8A-4147-A177-3AD203B41FA5}">
                      <a16:colId xmlns:a16="http://schemas.microsoft.com/office/drawing/2014/main" val="789203731"/>
                    </a:ext>
                  </a:extLst>
                </a:gridCol>
                <a:gridCol w="2211021">
                  <a:extLst>
                    <a:ext uri="{9D8B030D-6E8A-4147-A177-3AD203B41FA5}">
                      <a16:colId xmlns:a16="http://schemas.microsoft.com/office/drawing/2014/main" val="206586946"/>
                    </a:ext>
                  </a:extLst>
                </a:gridCol>
              </a:tblGrid>
              <a:tr h="294177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Категория</a:t>
                      </a: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Выбранное решение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Преимущества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</a:rPr>
                        <a:t>Альтернативы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361854"/>
                  </a:ext>
                </a:extLst>
              </a:tr>
              <a:tr h="597731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СУБД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PostgreSQL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Поддержка временных рядов, масштабируемость, расширения (TimescaleDB)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MySQL, MongoDB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49319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ОС сервера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Linux (CentOS/Debian)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Бесплатность, стабильность, работа 24/7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Windows Server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462413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Бухгалтерия/учет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1С:Предприятие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Глубокая интеграция с ЖКХ-учетом, гибкость доработок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СБИС, ГИС ЖКХ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68125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Аналитика и отчеты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Excel / LibreOffice Calc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Доступность, простота интеграции с 1С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Power BI, QlikView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140906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Уведомления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Telegram / WhatsApp API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Бесплатность, удобный API, высокая доступность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SMS-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рассылки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83309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</a:rPr>
                        <a:t>Криптозащита</a:t>
                      </a:r>
                      <a:endParaRPr lang="ru-RU" sz="1200" dirty="0">
                        <a:effectLst/>
                      </a:endParaRPr>
                    </a:p>
                  </a:txBody>
                  <a:tcPr marL="82360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</a:rPr>
                        <a:t>КриптоПРО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Совместимость с ГОСТ, сертификация для госструктур</a:t>
                      </a: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СБИС,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</a:rPr>
                        <a:t>Диадок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91" marR="85791" marT="85791" marB="857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7373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27089DA-9C1B-45E0-A15C-C74B54FAFB92}"/>
              </a:ext>
            </a:extLst>
          </p:cNvPr>
          <p:cNvSpPr txBox="1"/>
          <p:nvPr/>
        </p:nvSpPr>
        <p:spPr>
          <a:xfrm>
            <a:off x="695326" y="4469242"/>
            <a:ext cx="88050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Ключевые критерии выбора:</a:t>
            </a:r>
            <a:endParaRPr lang="ru-RU" sz="14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Надежность</a:t>
            </a:r>
            <a:r>
              <a:rPr lang="ru-RU" sz="1400" b="0" i="0" dirty="0">
                <a:effectLst/>
                <a:latin typeface="+mn-lt"/>
              </a:rPr>
              <a:t> (</a:t>
            </a:r>
            <a:r>
              <a:rPr lang="ru-RU" sz="1400" b="0" i="0" dirty="0" err="1">
                <a:effectLst/>
                <a:latin typeface="+mn-lt"/>
              </a:rPr>
              <a:t>PostgreSQL</a:t>
            </a:r>
            <a:r>
              <a:rPr lang="ru-RU" sz="1400" b="0" i="0" dirty="0">
                <a:effectLst/>
                <a:latin typeface="+mn-lt"/>
              </a:rPr>
              <a:t>, Linux)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Интеграция</a:t>
            </a:r>
            <a:r>
              <a:rPr lang="ru-RU" sz="1400" b="0" i="0" dirty="0">
                <a:effectLst/>
                <a:latin typeface="+mn-lt"/>
              </a:rPr>
              <a:t> (1С, Excel)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Экономичность</a:t>
            </a:r>
            <a:r>
              <a:rPr lang="ru-RU" sz="1400" b="0" i="0" dirty="0">
                <a:effectLst/>
                <a:latin typeface="+mn-lt"/>
              </a:rPr>
              <a:t> (Telegram API, </a:t>
            </a:r>
            <a:r>
              <a:rPr lang="ru-RU" sz="1400" b="0" i="0" dirty="0" err="1">
                <a:effectLst/>
                <a:latin typeface="+mn-lt"/>
              </a:rPr>
              <a:t>LibreOffice</a:t>
            </a:r>
            <a:r>
              <a:rPr lang="ru-RU" sz="1400" b="0" i="0" dirty="0">
                <a:effectLst/>
                <a:latin typeface="+mn-lt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Соответствие стандартам</a:t>
            </a:r>
            <a:r>
              <a:rPr lang="ru-RU" sz="1400" b="0" i="0" dirty="0">
                <a:effectLst/>
                <a:latin typeface="+mn-lt"/>
              </a:rPr>
              <a:t> (</a:t>
            </a:r>
            <a:r>
              <a:rPr lang="ru-RU" sz="1400" b="0" i="0" dirty="0" err="1">
                <a:effectLst/>
                <a:latin typeface="+mn-lt"/>
              </a:rPr>
              <a:t>КриптоПРО</a:t>
            </a:r>
            <a:r>
              <a:rPr lang="ru-RU" sz="1400" b="0" i="0" dirty="0">
                <a:effectLst/>
                <a:latin typeface="+mn-lt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9E2BA6-8417-47CB-8C73-EED95425E865}"/>
              </a:ext>
            </a:extLst>
          </p:cNvPr>
          <p:cNvSpPr txBox="1"/>
          <p:nvPr/>
        </p:nvSpPr>
        <p:spPr>
          <a:xfrm>
            <a:off x="695326" y="5667008"/>
            <a:ext cx="8805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effectLst/>
                <a:latin typeface="+mn-lt"/>
              </a:rPr>
              <a:t>Вывод:</a:t>
            </a:r>
            <a:br>
              <a:rPr lang="ru-RU" sz="1600" dirty="0"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Подбор ПО обеспечивает </a:t>
            </a:r>
            <a:r>
              <a:rPr lang="ru-RU" sz="1600" i="0" dirty="0">
                <a:effectLst/>
                <a:latin typeface="+mn-lt"/>
              </a:rPr>
              <a:t>оптимальный баланс </a:t>
            </a:r>
            <a:r>
              <a:rPr lang="ru-RU" sz="1600" b="0" i="0" dirty="0">
                <a:effectLst/>
                <a:latin typeface="+mn-lt"/>
              </a:rPr>
              <a:t>между функциональностью, стоимостью и совместимостью с инфраструктурой ЖКХ.</a:t>
            </a:r>
            <a:endParaRPr lang="ru-RU" sz="1600" dirty="0"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98480" y="12065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Схема подключения устройств и принцип их взаимодействия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A743A7B-A1E4-4E25-9BA6-21A8FEA5A96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7" t="16049" r="33070" b="15607"/>
          <a:stretch>
            <a:fillRect/>
          </a:stretch>
        </p:blipFill>
        <p:spPr bwMode="auto">
          <a:xfrm>
            <a:off x="1504949" y="1028701"/>
            <a:ext cx="6915151" cy="459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695703-6586-43B3-A404-22DCAF3A5473}"/>
              </a:ext>
            </a:extLst>
          </p:cNvPr>
          <p:cNvSpPr txBox="1"/>
          <p:nvPr/>
        </p:nvSpPr>
        <p:spPr>
          <a:xfrm>
            <a:off x="596846" y="5867399"/>
            <a:ext cx="8888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Система умных устройств 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Схема подключения устройств и принцип их взаимодействия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B3CB044-2F35-401F-A26D-ECAD5FBD2BD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9" t="15771" r="33382" b="13667"/>
          <a:stretch>
            <a:fillRect/>
          </a:stretch>
        </p:blipFill>
        <p:spPr bwMode="auto">
          <a:xfrm>
            <a:off x="1381125" y="1086417"/>
            <a:ext cx="7762875" cy="459048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8368C41-D1C4-4E34-A62D-55A0C64A2DBE}"/>
              </a:ext>
            </a:extLst>
          </p:cNvPr>
          <p:cNvSpPr txBox="1"/>
          <p:nvPr/>
        </p:nvSpPr>
        <p:spPr>
          <a:xfrm>
            <a:off x="596846" y="5867399"/>
            <a:ext cx="8888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Декомпозиция системы умных устройств 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6E175-A002-4FDB-A1EB-B9CED943667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" y="0"/>
            <a:ext cx="98933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</a:t>
            </a:r>
            <a:r>
              <a:rPr lang="en-US" altLang="ru-RU" sz="3200" dirty="0">
                <a:solidFill>
                  <a:schemeClr val="accent1"/>
                </a:solidFill>
              </a:rPr>
              <a:t>IoT-</a:t>
            </a:r>
            <a:r>
              <a:rPr lang="ru-RU" altLang="ru-RU" sz="3200" dirty="0">
                <a:solidFill>
                  <a:schemeClr val="accent1"/>
                </a:solidFill>
              </a:rPr>
              <a:t>решения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561F4-D3BC-4C60-89DF-87501B5A33EB}"/>
              </a:ext>
            </a:extLst>
          </p:cNvPr>
          <p:cNvSpPr txBox="1"/>
          <p:nvPr/>
        </p:nvSpPr>
        <p:spPr>
          <a:xfrm>
            <a:off x="228600" y="657612"/>
            <a:ext cx="921067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1. Финансовые показатели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Капитальные затраты (CAPEX): 710 тыс. руб. на 100-квартирный дом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400" i="0" dirty="0">
                <a:effectLst/>
                <a:latin typeface="+mn-lt"/>
              </a:rPr>
              <a:t>Датчики, шлюзы, серверное оборудование, ПО, монтаж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Эксплуатационные расходы (OPEX): 80 тыс. руб./год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400" i="0" dirty="0">
                <a:effectLst/>
                <a:latin typeface="+mn-lt"/>
              </a:rPr>
              <a:t>Обслуживание, энергопотребление, техподдержка</a:t>
            </a:r>
          </a:p>
          <a:p>
            <a:pPr algn="l"/>
            <a:r>
              <a:rPr lang="ru-RU" sz="1400" b="1" i="0" dirty="0">
                <a:effectLst/>
                <a:latin typeface="+mn-lt"/>
              </a:rPr>
              <a:t>2. Годовая экономия: 450 тыс. руб.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Снижение потерь воды: 360 тыс. руб. (-25%)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Сокращение трудозатрат: 50 тыс. руб. (автоматизация сбора данных)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Уменьшение штрафов и жалоб: 40 тыс. руб.</a:t>
            </a:r>
          </a:p>
          <a:p>
            <a:pPr algn="l"/>
            <a:r>
              <a:rPr lang="ru-RU" sz="1400" b="1" i="0" dirty="0">
                <a:effectLst/>
                <a:latin typeface="+mn-lt"/>
              </a:rPr>
              <a:t>3. Окупаемость и доходность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Срок окупаемости: 1 год 11 месяцев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Чистая прибыль за 5 лет: 1,85 млн руб. (при CAPEX 710 тыс. руб.)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ROI (возврат инвестиций): ~260% за 5 лет</a:t>
            </a:r>
          </a:p>
          <a:p>
            <a:pPr algn="l"/>
            <a:r>
              <a:rPr lang="ru-RU" sz="1400" b="1" i="0" dirty="0">
                <a:effectLst/>
                <a:latin typeface="+mn-lt"/>
              </a:rPr>
              <a:t>4. Операционная эффективность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Скорость обнаружения утечек: с 48 часов → до 15 минут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Точность учета: с 8–12% → до 0,5–1,2%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Производительность персонала: 1 техник обслуживает в 4 раза больше домов</a:t>
            </a:r>
          </a:p>
          <a:p>
            <a:pPr algn="l"/>
            <a:r>
              <a:rPr lang="ru-RU" sz="1400" b="1" i="0" dirty="0">
                <a:effectLst/>
                <a:latin typeface="+mn-lt"/>
              </a:rPr>
              <a:t>5. Эффект масштабирования (на 100 домов)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Экономия воды: 75 000 м³/год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Предотвращенные аварии: 350–400 случаев/год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Сокращение документооборота: 90%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E7B79-E8F6-40F8-9CE5-826402558C8E}"/>
              </a:ext>
            </a:extLst>
          </p:cNvPr>
          <p:cNvSpPr txBox="1"/>
          <p:nvPr/>
        </p:nvSpPr>
        <p:spPr>
          <a:xfrm>
            <a:off x="279401" y="5274260"/>
            <a:ext cx="933449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dirty="0">
                <a:effectLst/>
                <a:latin typeface="+mj-lt"/>
              </a:rPr>
              <a:t>Вывод:</a:t>
            </a:r>
            <a:br>
              <a:rPr lang="ru-RU" sz="1400" b="0" i="0" dirty="0">
                <a:effectLst/>
                <a:latin typeface="+mj-lt"/>
              </a:rPr>
            </a:br>
            <a:r>
              <a:rPr lang="ru-RU" sz="1400" b="0" i="0" dirty="0">
                <a:effectLst/>
                <a:latin typeface="+mj-lt"/>
              </a:rPr>
              <a:t>Решение </a:t>
            </a:r>
            <a:r>
              <a:rPr lang="ru-RU" sz="1400" b="1" i="0" dirty="0">
                <a:effectLst/>
                <a:latin typeface="+mj-lt"/>
              </a:rPr>
              <a:t>окупается менее чем за 2 года</a:t>
            </a:r>
            <a:r>
              <a:rPr lang="ru-RU" sz="1400" b="0" i="0" dirty="0">
                <a:effectLst/>
                <a:latin typeface="+mj-lt"/>
              </a:rPr>
              <a:t> и обеспечивает: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j-lt"/>
              </a:rPr>
              <a:t>Снижение затрат</a:t>
            </a:r>
            <a:r>
              <a:rPr lang="ru-RU" sz="1400" b="0" i="0" dirty="0">
                <a:effectLst/>
                <a:latin typeface="+mj-lt"/>
              </a:rPr>
              <a:t> УК на воду и 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j-lt"/>
              </a:rPr>
              <a:t>Повышение прозрачности</a:t>
            </a:r>
            <a:r>
              <a:rPr lang="ru-RU" sz="1400" b="0" i="0" dirty="0">
                <a:effectLst/>
                <a:latin typeface="+mj-lt"/>
              </a:rPr>
              <a:t> для жителей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j-lt"/>
              </a:rPr>
              <a:t>Масштабируемость</a:t>
            </a:r>
            <a:r>
              <a:rPr lang="ru-RU" sz="1400" b="0" i="0" dirty="0">
                <a:effectLst/>
                <a:latin typeface="+mj-lt"/>
              </a:rPr>
              <a:t> под задачи «умного города»</a:t>
            </a:r>
          </a:p>
        </p:txBody>
      </p:sp>
      <p:pic>
        <p:nvPicPr>
          <p:cNvPr id="5122" name="Picture 2" descr="IoT устройства и эффективные решения на их основе, применяемые на  производствах, промышленности, экологии и сельском хозяйстве - статьи,  справочные материалы про IoT технологии (Интернет вещей)">
            <a:extLst>
              <a:ext uri="{FF2B5EF4-FFF2-40B4-BE49-F238E27FC236}">
                <a16:creationId xmlns:a16="http://schemas.microsoft.com/office/drawing/2014/main" id="{559B36B0-8E86-417F-AEE0-78552C26E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61" y="754061"/>
            <a:ext cx="3628913" cy="241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213176"/>
      </p:ext>
    </p:extLst>
  </p:cSld>
  <p:clrMapOvr>
    <a:masterClrMapping/>
  </p:clrMapOvr>
  <p:transition spd="slow" advClick="0" advTm="2000"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0ED7D-5C62-4570-BB3E-B9301E582F7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" y="0"/>
            <a:ext cx="98933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Анализ эксплуатационных рисков и надёжности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66A52-D7D6-48D7-8957-8C9CE3AEC295}"/>
              </a:ext>
            </a:extLst>
          </p:cNvPr>
          <p:cNvSpPr txBox="1"/>
          <p:nvPr/>
        </p:nvSpPr>
        <p:spPr>
          <a:xfrm>
            <a:off x="169863" y="582067"/>
            <a:ext cx="955357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200" b="1" i="0" dirty="0">
                <a:effectLst/>
                <a:latin typeface="+mn-lt"/>
              </a:rPr>
              <a:t>1. Ключевые риски и решения</a:t>
            </a:r>
            <a:endParaRPr lang="ru-RU" sz="12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Кибербезопасность: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Сквозное шифрование (ГОСТ Р 34.10-2012)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Защита от </a:t>
            </a:r>
            <a:r>
              <a:rPr lang="ru-RU" sz="1200" b="0" i="0" dirty="0" err="1">
                <a:effectLst/>
                <a:latin typeface="+mn-lt"/>
              </a:rPr>
              <a:t>DDoS</a:t>
            </a:r>
            <a:r>
              <a:rPr lang="ru-RU" sz="1200" b="0" i="0" dirty="0">
                <a:effectLst/>
                <a:latin typeface="+mn-lt"/>
              </a:rPr>
              <a:t> (порог 15 000 запросов/сек)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3-уровневая аутентификация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Физические угрозы: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Датчики с IP68 (пыле-/</a:t>
            </a:r>
            <a:r>
              <a:rPr lang="ru-RU" sz="1200" b="0" i="0" dirty="0" err="1">
                <a:effectLst/>
                <a:latin typeface="+mn-lt"/>
              </a:rPr>
              <a:t>влагозащита</a:t>
            </a:r>
            <a:r>
              <a:rPr lang="ru-RU" sz="1200" b="0" i="0" dirty="0">
                <a:effectLst/>
                <a:latin typeface="+mn-lt"/>
              </a:rPr>
              <a:t>)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Рабочий диапазон: </a:t>
            </a:r>
            <a:r>
              <a:rPr lang="ru-RU" sz="1200" b="1" i="0" dirty="0">
                <a:effectLst/>
                <a:latin typeface="+mn-lt"/>
              </a:rPr>
              <a:t>-40°C…+85°C</a:t>
            </a:r>
            <a:endParaRPr lang="ru-RU" sz="12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Отказоустойчивость: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Резервирование шлюзов (автопереключение за 120 </a:t>
            </a:r>
            <a:r>
              <a:rPr lang="ru-RU" sz="1200" b="0" i="0" dirty="0" err="1">
                <a:effectLst/>
                <a:latin typeface="+mn-lt"/>
              </a:rPr>
              <a:t>мс</a:t>
            </a:r>
            <a:r>
              <a:rPr lang="ru-RU" sz="1200" b="0" i="0" dirty="0">
                <a:effectLst/>
                <a:latin typeface="+mn-lt"/>
              </a:rPr>
              <a:t>)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MTBF: </a:t>
            </a:r>
            <a:r>
              <a:rPr lang="ru-RU" sz="1200" b="1" i="0" dirty="0">
                <a:effectLst/>
                <a:latin typeface="+mn-lt"/>
              </a:rPr>
              <a:t>28 500 часов</a:t>
            </a:r>
            <a:r>
              <a:rPr lang="ru-RU" sz="1200" b="0" i="0" dirty="0">
                <a:effectLst/>
                <a:latin typeface="+mn-lt"/>
              </a:rPr>
              <a:t> (в 3.5× выше аналогов)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2. Тестирование и показатели</a:t>
            </a:r>
            <a:endParaRPr lang="ru-RU" sz="12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Испытания: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Термоциклы, </a:t>
            </a:r>
            <a:r>
              <a:rPr lang="ru-RU" sz="1200" b="0" i="0" dirty="0" err="1">
                <a:effectLst/>
                <a:latin typeface="+mn-lt"/>
              </a:rPr>
              <a:t>виброустойчивость</a:t>
            </a:r>
            <a:r>
              <a:rPr lang="ru-RU" sz="1200" b="0" i="0" dirty="0">
                <a:effectLst/>
                <a:latin typeface="+mn-lt"/>
              </a:rPr>
              <a:t>, 95% влажность</a:t>
            </a: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Время восстановления (MTTR): </a:t>
            </a:r>
            <a:r>
              <a:rPr lang="ru-RU" sz="1200" b="1" i="0" dirty="0">
                <a:effectLst/>
                <a:latin typeface="+mn-lt"/>
              </a:rPr>
              <a:t>3.8 часа</a:t>
            </a:r>
            <a:r>
              <a:rPr lang="ru-RU" sz="1200" b="0" i="0" dirty="0">
                <a:effectLst/>
                <a:latin typeface="+mn-lt"/>
              </a:rPr>
              <a:t> (было 24)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Надежность: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Коэффициент готовности: </a:t>
            </a:r>
            <a:r>
              <a:rPr lang="ru-RU" sz="1200" b="1" i="0" dirty="0">
                <a:effectLst/>
                <a:latin typeface="+mn-lt"/>
              </a:rPr>
              <a:t>99.98%</a:t>
            </a:r>
            <a:endParaRPr lang="ru-RU" sz="1200" b="0" i="0" dirty="0">
              <a:effectLst/>
              <a:latin typeface="+mn-lt"/>
            </a:endParaRPr>
          </a:p>
          <a:p>
            <a:pPr marL="742950" lvl="1" indent="-285750" algn="l">
              <a:buFont typeface="Courier New" panose="02070309020205020404" pitchFamily="49" charset="0"/>
              <a:buChar char="o"/>
            </a:pPr>
            <a:r>
              <a:rPr lang="ru-RU" sz="1200" b="0" i="0" dirty="0">
                <a:effectLst/>
                <a:latin typeface="+mn-lt"/>
              </a:rPr>
              <a:t>Вероятность сбоя: </a:t>
            </a:r>
            <a:r>
              <a:rPr lang="ru-RU" sz="1200" b="1" i="0" dirty="0">
                <a:effectLst/>
                <a:latin typeface="+mn-lt"/>
              </a:rPr>
              <a:t>&lt;0.02%</a:t>
            </a:r>
            <a:endParaRPr lang="ru-RU" sz="1200" b="0" i="0" dirty="0">
              <a:effectLst/>
              <a:latin typeface="+mn-lt"/>
            </a:endParaRPr>
          </a:p>
          <a:p>
            <a:pPr algn="l"/>
            <a:r>
              <a:rPr lang="ru-RU" sz="1200" b="1" i="0" dirty="0">
                <a:effectLst/>
                <a:latin typeface="+mn-lt"/>
              </a:rPr>
              <a:t>3. Организационные меры</a:t>
            </a:r>
            <a:endParaRPr lang="ru-RU" sz="12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0" i="0" dirty="0">
                <a:effectLst/>
                <a:latin typeface="+mn-lt"/>
              </a:rPr>
              <a:t>12 регламентов (обслуживание, аварийные ситуации)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0" i="0" dirty="0">
                <a:effectLst/>
                <a:latin typeface="+mn-lt"/>
              </a:rPr>
              <a:t>Еженедельный аудит безопасности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0" i="0" dirty="0">
                <a:effectLst/>
                <a:latin typeface="+mn-lt"/>
              </a:rPr>
              <a:t>Обучение персонала (24 сотрудника)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4. Инструменты контроля</a:t>
            </a:r>
            <a:endParaRPr lang="ru-RU" sz="12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Мониторинг:</a:t>
            </a:r>
            <a:r>
              <a:rPr lang="ru-RU" sz="1200" b="0" i="0" dirty="0">
                <a:effectLst/>
                <a:latin typeface="+mn-lt"/>
              </a:rPr>
              <a:t> </a:t>
            </a:r>
            <a:r>
              <a:rPr lang="ru-RU" sz="1200" b="0" i="0" dirty="0" err="1">
                <a:effectLst/>
                <a:latin typeface="+mn-lt"/>
              </a:rPr>
              <a:t>Prometheus</a:t>
            </a:r>
            <a:r>
              <a:rPr lang="ru-RU" sz="1200" b="0" i="0" dirty="0">
                <a:effectLst/>
                <a:latin typeface="+mn-lt"/>
              </a:rPr>
              <a:t> + </a:t>
            </a:r>
            <a:r>
              <a:rPr lang="ru-RU" sz="1200" b="0" i="0" dirty="0" err="1">
                <a:effectLst/>
                <a:latin typeface="+mn-lt"/>
              </a:rPr>
              <a:t>Grafana</a:t>
            </a:r>
            <a:r>
              <a:rPr lang="ru-RU" sz="1200" b="0" i="0" dirty="0">
                <a:effectLst/>
                <a:latin typeface="+mn-lt"/>
              </a:rPr>
              <a:t>, ELK-стек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Тестирование:</a:t>
            </a:r>
            <a:r>
              <a:rPr lang="ru-RU" sz="1200" b="0" i="0" dirty="0">
                <a:effectLst/>
                <a:latin typeface="+mn-lt"/>
              </a:rPr>
              <a:t> </a:t>
            </a:r>
            <a:r>
              <a:rPr lang="ru-RU" sz="1200" b="0" i="0" dirty="0" err="1">
                <a:effectLst/>
                <a:latin typeface="+mn-lt"/>
              </a:rPr>
              <a:t>Kali</a:t>
            </a:r>
            <a:r>
              <a:rPr lang="ru-RU" sz="1200" b="0" i="0" dirty="0">
                <a:effectLst/>
                <a:latin typeface="+mn-lt"/>
              </a:rPr>
              <a:t> Linux (</a:t>
            </a:r>
            <a:r>
              <a:rPr lang="ru-RU" sz="1200" b="0" i="0" dirty="0" err="1">
                <a:effectLst/>
                <a:latin typeface="+mn-lt"/>
              </a:rPr>
              <a:t>пентестинг</a:t>
            </a:r>
            <a:r>
              <a:rPr lang="ru-RU" sz="1200" b="0" i="0" dirty="0">
                <a:effectLst/>
                <a:latin typeface="+mn-lt"/>
              </a:rPr>
              <a:t>), </a:t>
            </a:r>
            <a:r>
              <a:rPr lang="ru-RU" sz="1200" b="0" i="0" dirty="0" err="1">
                <a:effectLst/>
                <a:latin typeface="+mn-lt"/>
              </a:rPr>
              <a:t>JMeter</a:t>
            </a:r>
            <a:r>
              <a:rPr lang="ru-RU" sz="1200" b="0" i="0" dirty="0">
                <a:effectLst/>
                <a:latin typeface="+mn-lt"/>
              </a:rPr>
              <a:t> (нагрузка)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dirty="0">
                <a:effectLst/>
                <a:latin typeface="+mn-lt"/>
              </a:rPr>
              <a:t>Документация:</a:t>
            </a:r>
            <a:r>
              <a:rPr lang="ru-RU" sz="1200" b="0" i="0" dirty="0">
                <a:effectLst/>
                <a:latin typeface="+mn-lt"/>
              </a:rPr>
              <a:t> 45 стр. отчетов, 23 схемы резервирования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0DA0B-6450-4ED9-B854-E2A576B303F6}"/>
              </a:ext>
            </a:extLst>
          </p:cNvPr>
          <p:cNvSpPr txBox="1"/>
          <p:nvPr/>
        </p:nvSpPr>
        <p:spPr>
          <a:xfrm>
            <a:off x="213518" y="5475714"/>
            <a:ext cx="94662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i="0" dirty="0">
                <a:effectLst/>
                <a:latin typeface="+mn-lt"/>
              </a:rPr>
              <a:t>Вывод:</a:t>
            </a:r>
            <a:br>
              <a:rPr lang="ru-RU" sz="1400" b="0" i="0" dirty="0">
                <a:effectLst/>
                <a:latin typeface="+mn-lt"/>
              </a:rPr>
            </a:br>
            <a:r>
              <a:rPr lang="ru-RU" sz="1400" b="0" i="0" dirty="0">
                <a:effectLst/>
                <a:latin typeface="+mn-lt"/>
              </a:rPr>
              <a:t>Система соответствует </a:t>
            </a:r>
            <a:r>
              <a:rPr lang="ru-RU" sz="1400" b="1" i="0" dirty="0">
                <a:effectLst/>
                <a:latin typeface="+mn-lt"/>
              </a:rPr>
              <a:t>ГОСТ и ФЗ-152</a:t>
            </a:r>
            <a:r>
              <a:rPr lang="ru-RU" sz="1400" dirty="0">
                <a:latin typeface="+mn-lt"/>
              </a:rPr>
              <a:t> и </a:t>
            </a:r>
            <a:r>
              <a:rPr lang="ru-RU" sz="1400" b="0" i="0" dirty="0">
                <a:effectLst/>
                <a:latin typeface="+mn-lt"/>
              </a:rPr>
              <a:t>обеспечива</a:t>
            </a:r>
            <a:r>
              <a:rPr lang="ru-RU" sz="1400" i="0" dirty="0">
                <a:effectLst/>
                <a:latin typeface="+mn-lt"/>
              </a:rPr>
              <a:t>ет: </a:t>
            </a:r>
            <a:r>
              <a:rPr lang="ru-RU" sz="1400" dirty="0">
                <a:latin typeface="+mn-lt"/>
              </a:rPr>
              <a:t>з</a:t>
            </a:r>
            <a:r>
              <a:rPr lang="ru-RU" sz="1400" i="0" dirty="0">
                <a:effectLst/>
                <a:latin typeface="+mn-lt"/>
              </a:rPr>
              <a:t>ащиту от кибератак</a:t>
            </a:r>
            <a:r>
              <a:rPr lang="ru-RU" sz="1400" dirty="0">
                <a:latin typeface="+mn-lt"/>
              </a:rPr>
              <a:t>, р</a:t>
            </a:r>
            <a:r>
              <a:rPr lang="ru-RU" sz="1400" i="0" dirty="0">
                <a:effectLst/>
                <a:latin typeface="+mn-lt"/>
              </a:rPr>
              <a:t>аботу в экстремальных условиях</a:t>
            </a:r>
            <a:r>
              <a:rPr lang="ru-RU" sz="1400" dirty="0">
                <a:latin typeface="+mn-lt"/>
              </a:rPr>
              <a:t>, м</a:t>
            </a:r>
            <a:r>
              <a:rPr lang="ru-RU" sz="1400" i="0" dirty="0">
                <a:effectLst/>
                <a:latin typeface="+mn-lt"/>
              </a:rPr>
              <a:t>инимальные простои</a:t>
            </a:r>
          </a:p>
        </p:txBody>
      </p:sp>
      <p:pic>
        <p:nvPicPr>
          <p:cNvPr id="6146" name="Picture 2" descr="Оценка рисков судовых операций">
            <a:extLst>
              <a:ext uri="{FF2B5EF4-FFF2-40B4-BE49-F238E27FC236}">
                <a16:creationId xmlns:a16="http://schemas.microsoft.com/office/drawing/2014/main" id="{AFD1B82F-C13D-42D8-9C80-DD47123D7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754061"/>
            <a:ext cx="4516437" cy="451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82518"/>
      </p:ext>
    </p:extLst>
  </p:cSld>
  <p:clrMapOvr>
    <a:masterClrMapping/>
  </p:clrMapOvr>
  <p:transition spd="slow" advClick="0" advTm="2000">
    <p:cover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latin typeface="+mn-lt"/>
              </a:rPr>
              <a:t>Достигнутая цель – </a:t>
            </a:r>
            <a:r>
              <a:rPr lang="ru-RU" sz="1600" dirty="0">
                <a:latin typeface="+mn-lt"/>
              </a:rPr>
              <a:t>Разработка универсального комплекта </a:t>
            </a:r>
            <a:r>
              <a:rPr lang="ru-RU" sz="1600" dirty="0" err="1">
                <a:latin typeface="+mn-lt"/>
              </a:rPr>
              <a:t>IoT</a:t>
            </a:r>
            <a:r>
              <a:rPr lang="ru-RU" sz="1600" dirty="0">
                <a:latin typeface="+mn-lt"/>
              </a:rPr>
              <a:t> для автоматизированного управления водоснабжением в многоквартирных домах.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Выполненные задачи: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1. Аналитический этап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Проведен анализ водоснабжения МКД, выявлены ключевые проблемы (потери воды до 30%, ручной учет), изучены аналоги на рынке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2. Разработка архитектуры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Создана отказоустойчивая схема подключения, обеспечена передача данных через </a:t>
            </a:r>
            <a:r>
              <a:rPr lang="ru-RU" sz="1600" i="0" dirty="0" err="1">
                <a:effectLst/>
                <a:latin typeface="+mn-lt"/>
              </a:rPr>
              <a:t>LoRaWAN</a:t>
            </a:r>
            <a:r>
              <a:rPr lang="ru-RU" sz="1600" i="0" dirty="0">
                <a:effectLst/>
                <a:latin typeface="+mn-lt"/>
              </a:rPr>
              <a:t>/</a:t>
            </a:r>
            <a:r>
              <a:rPr lang="ru-RU" sz="1600" i="0" dirty="0" err="1">
                <a:effectLst/>
                <a:latin typeface="+mn-lt"/>
              </a:rPr>
              <a:t>ZigBee</a:t>
            </a:r>
            <a:r>
              <a:rPr lang="ru-RU" sz="1600" i="0" dirty="0">
                <a:effectLst/>
                <a:latin typeface="+mn-lt"/>
              </a:rPr>
              <a:t>, спроектирована серверная инфраструктура на Linux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3. Техническая реализация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Развернут сервер на </a:t>
            </a:r>
            <a:r>
              <a:rPr lang="ru-RU" sz="1600" i="0" dirty="0" err="1">
                <a:effectLst/>
                <a:latin typeface="+mn-lt"/>
              </a:rPr>
              <a:t>CentOS</a:t>
            </a:r>
            <a:r>
              <a:rPr lang="ru-RU" sz="1600" i="0" dirty="0">
                <a:effectLst/>
                <a:latin typeface="+mn-lt"/>
              </a:rPr>
              <a:t>/</a:t>
            </a:r>
            <a:r>
              <a:rPr lang="ru-RU" sz="1600" i="0" dirty="0" err="1">
                <a:effectLst/>
                <a:latin typeface="+mn-lt"/>
              </a:rPr>
              <a:t>Debian</a:t>
            </a:r>
            <a:r>
              <a:rPr lang="ru-RU" sz="1600" i="0" dirty="0">
                <a:effectLst/>
                <a:latin typeface="+mn-lt"/>
              </a:rPr>
              <a:t>, интегрирована СУБД </a:t>
            </a:r>
            <a:r>
              <a:rPr lang="ru-RU" sz="1600" i="0" dirty="0" err="1">
                <a:effectLst/>
                <a:latin typeface="+mn-lt"/>
              </a:rPr>
              <a:t>PostgreSQL</a:t>
            </a:r>
            <a:r>
              <a:rPr lang="ru-RU" sz="1600" i="0" dirty="0">
                <a:effectLst/>
                <a:latin typeface="+mn-lt"/>
              </a:rPr>
              <a:t>, разработан веб-интерфейс, внедрено шифрование AES-256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4. Адаптация под инфраструктуру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Созданы адаптеры для устаревшего оборудования, обеспечена совместимость с 90% инженерных систем МКД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5. Тестирование и внедрение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Проведены нагрузочные тесты (до 15 000 запросов/сек), подтверждена работоспособность при -40°C...+85°C, подготовлен пилотный запуск</a:t>
            </a:r>
          </a:p>
          <a:p>
            <a:pPr algn="just"/>
            <a:r>
              <a:rPr lang="ru-RU" sz="1600" b="1" i="0" dirty="0">
                <a:effectLst/>
                <a:latin typeface="+mn-lt"/>
              </a:rPr>
              <a:t>6. Экономическое обоснование</a:t>
            </a:r>
          </a:p>
          <a:p>
            <a:pPr algn="just"/>
            <a:r>
              <a:rPr lang="ru-RU" sz="1600" i="0" dirty="0">
                <a:effectLst/>
                <a:latin typeface="+mn-lt"/>
              </a:rPr>
              <a:t>Рассчитана окупаемость (1 год 11 </a:t>
            </a:r>
            <a:r>
              <a:rPr lang="ru-RU" sz="1600" i="0" dirty="0" err="1">
                <a:effectLst/>
                <a:latin typeface="+mn-lt"/>
              </a:rPr>
              <a:t>мес</a:t>
            </a:r>
            <a:r>
              <a:rPr lang="ru-RU" sz="1600" i="0" dirty="0">
                <a:effectLst/>
                <a:latin typeface="+mn-lt"/>
              </a:rPr>
              <a:t>), доказана экономия 450 тыс. руб./год, оценены перспективы масштабирования на 100+ домов</a:t>
            </a:r>
          </a:p>
          <a:p>
            <a:pPr algn="just"/>
            <a:endParaRPr lang="ru-RU" sz="1600" b="1" i="0" dirty="0">
              <a:effectLst/>
              <a:latin typeface="+mn-lt"/>
            </a:endParaRPr>
          </a:p>
          <a:p>
            <a:pPr algn="just"/>
            <a:endParaRPr lang="ru-RU" sz="1600" b="0" i="0" dirty="0">
              <a:effectLst/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33217-9E31-4489-A246-64317F2F92C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" y="0"/>
            <a:ext cx="98933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 масштабирования и повторного применения на других объектах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48F0A-32AD-4654-87AC-4F3F4C92CFD2}"/>
              </a:ext>
            </a:extLst>
          </p:cNvPr>
          <p:cNvSpPr txBox="1"/>
          <p:nvPr/>
        </p:nvSpPr>
        <p:spPr>
          <a:xfrm>
            <a:off x="68263" y="1032778"/>
            <a:ext cx="97694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200" b="1" i="0" dirty="0">
                <a:effectLst/>
                <a:latin typeface="+mn-lt"/>
              </a:rPr>
              <a:t>1. Области применения</a:t>
            </a:r>
            <a:endParaRPr lang="ru-RU" sz="12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Жилые МКД (массовое внедрение)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Общественные здания (школы, больницы, ТЦ)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Промышленность (контроль качества воды, учет)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Коттеджные поселки (LPWAN: </a:t>
            </a:r>
            <a:r>
              <a:rPr lang="ru-RU" sz="1200" i="0" dirty="0" err="1">
                <a:effectLst/>
                <a:latin typeface="+mn-lt"/>
              </a:rPr>
              <a:t>LoRaWAN</a:t>
            </a:r>
            <a:r>
              <a:rPr lang="ru-RU" sz="1200" i="0" dirty="0">
                <a:effectLst/>
                <a:latin typeface="+mn-lt"/>
              </a:rPr>
              <a:t>, NB-</a:t>
            </a:r>
            <a:r>
              <a:rPr lang="ru-RU" sz="1200" i="0" dirty="0" err="1">
                <a:effectLst/>
                <a:latin typeface="+mn-lt"/>
              </a:rPr>
              <a:t>IoT</a:t>
            </a:r>
            <a:r>
              <a:rPr lang="ru-RU" sz="1200" i="0" dirty="0">
                <a:effectLst/>
                <a:latin typeface="+mn-lt"/>
              </a:rPr>
              <a:t>)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2. Интеграционные возможности</a:t>
            </a:r>
            <a:endParaRPr lang="ru-RU" sz="12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С другими инженерными системами: отопление, электроснабжение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С экосистемами умного дома (Google Home, Apple </a:t>
            </a:r>
            <a:r>
              <a:rPr lang="ru-RU" sz="1200" i="0" dirty="0" err="1">
                <a:effectLst/>
                <a:latin typeface="+mn-lt"/>
              </a:rPr>
              <a:t>HomeKit</a:t>
            </a:r>
            <a:r>
              <a:rPr lang="ru-RU" sz="1200" i="0" dirty="0">
                <a:effectLst/>
                <a:latin typeface="+mn-lt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С ГИС ЖКХ для автоматизации отчетности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3. Технологическое развитие</a:t>
            </a:r>
            <a:endParaRPr lang="ru-RU" sz="12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Цифровые двойники для моделирования и оптимизации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AI-аналитика: прогноз аварий, анализ потребления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 err="1">
                <a:effectLst/>
                <a:latin typeface="+mn-lt"/>
              </a:rPr>
              <a:t>Блокчейн</a:t>
            </a:r>
            <a:r>
              <a:rPr lang="ru-RU" sz="1200" i="0" dirty="0">
                <a:effectLst/>
                <a:latin typeface="+mn-lt"/>
              </a:rPr>
              <a:t> для прозрачных расчетов и защиты данных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4. Масштабируемость</a:t>
            </a:r>
            <a:endParaRPr lang="ru-RU" sz="12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Адаптация под климатические условия (от -40°C до +85°C)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Поддержка 10 000+ устройств в сети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Тиражирование в других регионах/странах</a:t>
            </a:r>
          </a:p>
          <a:p>
            <a:pPr algn="l"/>
            <a:r>
              <a:rPr lang="ru-RU" sz="1200" b="1" i="0" dirty="0">
                <a:effectLst/>
                <a:latin typeface="+mn-lt"/>
              </a:rPr>
              <a:t>5. Экономический эффект при масштабировании</a:t>
            </a:r>
            <a:endParaRPr lang="ru-RU" sz="12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Для 100 домов: экономия 75 000 м³ воды/год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Снижение затрат на аварийный ремонт до 70%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200" i="0" dirty="0">
                <a:effectLst/>
                <a:latin typeface="+mn-lt"/>
              </a:rPr>
              <a:t>Автоматизация 90% процессов учета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266EE-8ADF-4AB2-97DF-551D6D6F698F}"/>
              </a:ext>
            </a:extLst>
          </p:cNvPr>
          <p:cNvSpPr txBox="1"/>
          <p:nvPr/>
        </p:nvSpPr>
        <p:spPr>
          <a:xfrm>
            <a:off x="68261" y="5003096"/>
            <a:ext cx="965676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Вывод:</a:t>
            </a:r>
            <a:br>
              <a:rPr lang="ru-RU" sz="1400" b="0" i="0" dirty="0">
                <a:effectLst/>
                <a:latin typeface="+mn-lt"/>
              </a:rPr>
            </a:br>
            <a:r>
              <a:rPr lang="ru-RU" sz="1400" b="0" i="0" dirty="0">
                <a:effectLst/>
                <a:latin typeface="+mn-lt"/>
              </a:rPr>
              <a:t>Решение служит </a:t>
            </a:r>
            <a:r>
              <a:rPr lang="ru-RU" sz="1400" i="0" dirty="0">
                <a:effectLst/>
                <a:latin typeface="+mn-lt"/>
              </a:rPr>
              <a:t>универсальной платформой для</a:t>
            </a:r>
            <a:r>
              <a:rPr lang="ru-RU" sz="1400" b="0" i="0" dirty="0">
                <a:effectLst/>
                <a:latin typeface="+mn-lt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Цифровизации ЖКХ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Создания инфраструктуры «умного города»</a:t>
            </a:r>
            <a:endParaRPr lang="ru-RU" sz="14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Перехода на ресурсосберегающие технологии</a:t>
            </a:r>
            <a:endParaRPr lang="ru-RU" sz="1400" b="0" i="0" dirty="0">
              <a:effectLst/>
              <a:latin typeface="+mn-lt"/>
            </a:endParaRPr>
          </a:p>
        </p:txBody>
      </p:sp>
      <p:pic>
        <p:nvPicPr>
          <p:cNvPr id="7170" name="Picture 2" descr="Какими видели себе дома будущего люди прошлого">
            <a:extLst>
              <a:ext uri="{FF2B5EF4-FFF2-40B4-BE49-F238E27FC236}">
                <a16:creationId xmlns:a16="http://schemas.microsoft.com/office/drawing/2014/main" id="{3A1CC534-B9F8-41AA-BB5F-1C57CB91E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04" y="1032778"/>
            <a:ext cx="4325743" cy="243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Дом будущего – энергоэффективный дом">
            <a:extLst>
              <a:ext uri="{FF2B5EF4-FFF2-40B4-BE49-F238E27FC236}">
                <a16:creationId xmlns:a16="http://schemas.microsoft.com/office/drawing/2014/main" id="{CA0E6E0D-D1EB-4976-81AC-48762A672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604" y="3532708"/>
            <a:ext cx="4325743" cy="282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817337"/>
      </p:ext>
    </p:extLst>
  </p:cSld>
  <p:clrMapOvr>
    <a:masterClrMapping/>
  </p:clrMapOvr>
  <p:transition spd="slow" advClick="0" advTm="2000"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384300" y="1916113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B1BF8-209A-426C-8B8F-33916F070422}"/>
              </a:ext>
            </a:extLst>
          </p:cNvPr>
          <p:cNvSpPr txBox="1"/>
          <p:nvPr/>
        </p:nvSpPr>
        <p:spPr>
          <a:xfrm>
            <a:off x="554038" y="737744"/>
            <a:ext cx="912494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 dirty="0">
                <a:effectLst/>
                <a:latin typeface="+mn-lt"/>
              </a:rPr>
              <a:t>Многоквартирные дома – основа городского жилья</a:t>
            </a:r>
            <a:endParaRPr lang="ru-RU" sz="16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Основной тип жилой недвижимости в городах.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Массовое строительство ведётся с середины XX века.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Растущая потребность в модернизации</a:t>
            </a:r>
            <a:endParaRPr lang="ru-RU" sz="16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Значительная часть фонда требует обновления инженерных систем.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Повышение стандартов комфорта и энергоэффективности.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Цифровизация – глобальный тренд</a:t>
            </a:r>
            <a:endParaRPr lang="ru-RU" sz="16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Рынок умных устройств для дома: </a:t>
            </a:r>
            <a:r>
              <a:rPr lang="ru-RU" sz="1600" b="1" i="0" dirty="0">
                <a:effectLst/>
                <a:latin typeface="+mn-lt"/>
              </a:rPr>
              <a:t>$100+ млрд (2023), рост в 2 раза к 2028</a:t>
            </a:r>
            <a:r>
              <a:rPr lang="ru-RU" sz="1600" b="0" i="0" dirty="0">
                <a:effectLst/>
                <a:latin typeface="+mn-lt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Государственные программы развития «умных городов».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Особенно востребованы решения для:</a:t>
            </a:r>
            <a:endParaRPr lang="ru-RU" sz="16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Автоматизации управления ресурсами (вода, свет, отопление).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Повышения прозрачности и эффективности ЖКХ.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Разработка </a:t>
            </a:r>
            <a:r>
              <a:rPr lang="ru-RU" sz="1600" b="1" i="0" dirty="0" err="1">
                <a:effectLst/>
                <a:latin typeface="+mn-lt"/>
              </a:rPr>
              <a:t>IoT</a:t>
            </a:r>
            <a:r>
              <a:rPr lang="ru-RU" sz="1600" b="1" i="0" dirty="0">
                <a:effectLst/>
                <a:latin typeface="+mn-lt"/>
              </a:rPr>
              <a:t>-систем для МКД соответствует:</a:t>
            </a:r>
            <a:endParaRPr lang="ru-RU" sz="16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Запросам жителей на комфорт и экономию.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Трендам цифровизации городской инфраструктуры.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effectLst/>
                <a:latin typeface="+mn-lt"/>
              </a:rPr>
              <a:t>Стратегическим задачам энергосбережения.</a:t>
            </a:r>
          </a:p>
        </p:txBody>
      </p:sp>
      <p:pic>
        <p:nvPicPr>
          <p:cNvPr id="1026" name="Picture 2" descr="Размер рынка умного дома, стоимость, отчет о росте промышленности 2032">
            <a:extLst>
              <a:ext uri="{FF2B5EF4-FFF2-40B4-BE49-F238E27FC236}">
                <a16:creationId xmlns:a16="http://schemas.microsoft.com/office/drawing/2014/main" id="{4AD6936F-4093-4328-8AE6-7D0A6D3BD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65" y="4103077"/>
            <a:ext cx="3834073" cy="223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0BBD19-0CAE-4034-BB1A-2972F61A055D}"/>
              </a:ext>
            </a:extLst>
          </p:cNvPr>
          <p:cNvSpPr txBox="1"/>
          <p:nvPr/>
        </p:nvSpPr>
        <p:spPr>
          <a:xfrm>
            <a:off x="564785" y="4679907"/>
            <a:ext cx="48051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Стейкхолдеры:</a:t>
            </a:r>
          </a:p>
          <a:p>
            <a:r>
              <a:rPr lang="ru-RU" sz="1400" i="0" dirty="0">
                <a:effectLst/>
                <a:latin typeface="+mn-lt"/>
              </a:rPr>
              <a:t>1. Жильцы МКД</a:t>
            </a:r>
          </a:p>
          <a:p>
            <a:r>
              <a:rPr lang="ru-RU" sz="1400" i="0" dirty="0">
                <a:effectLst/>
                <a:latin typeface="+mn-lt"/>
              </a:rPr>
              <a:t>2. Управляющие компании (УК) и ТСЖ</a:t>
            </a:r>
          </a:p>
          <a:p>
            <a:r>
              <a:rPr lang="ru-RU" sz="1400" i="0" dirty="0">
                <a:effectLst/>
                <a:latin typeface="+mn-lt"/>
              </a:rPr>
              <a:t>3. Ресурсоснабжающие организации (Водоканалы)</a:t>
            </a:r>
          </a:p>
          <a:p>
            <a:r>
              <a:rPr lang="ru-RU" sz="1400" i="0" dirty="0">
                <a:effectLst/>
                <a:latin typeface="+mn-lt"/>
              </a:rPr>
              <a:t>4. Муниципальные власти</a:t>
            </a:r>
          </a:p>
          <a:p>
            <a:r>
              <a:rPr lang="ru-RU" sz="1400" i="0" dirty="0">
                <a:effectLst/>
                <a:latin typeface="+mn-lt"/>
              </a:rPr>
              <a:t>5. Производители </a:t>
            </a:r>
            <a:r>
              <a:rPr lang="en-US" sz="1400" i="0" dirty="0">
                <a:effectLst/>
                <a:latin typeface="+mn-lt"/>
              </a:rPr>
              <a:t>IoT-</a:t>
            </a:r>
            <a:r>
              <a:rPr lang="ru-RU" sz="1400" i="0" dirty="0">
                <a:effectLst/>
                <a:latin typeface="+mn-lt"/>
              </a:rPr>
              <a:t>оборудования</a:t>
            </a:r>
          </a:p>
          <a:p>
            <a:r>
              <a:rPr lang="ru-RU" sz="1400" i="0" dirty="0">
                <a:effectLst/>
                <a:latin typeface="+mn-lt"/>
              </a:rPr>
              <a:t>6. Государственные институты (Минстрой, </a:t>
            </a:r>
            <a:r>
              <a:rPr lang="ru-RU" sz="1400" i="0" dirty="0" err="1">
                <a:effectLst/>
                <a:latin typeface="+mn-lt"/>
              </a:rPr>
              <a:t>Минцифры</a:t>
            </a:r>
            <a:r>
              <a:rPr lang="ru-RU" sz="1400" i="0" dirty="0">
                <a:effectLst/>
                <a:latin typeface="+mn-lt"/>
              </a:rPr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281A7-A927-4089-BA84-B950F13210F9}"/>
              </a:ext>
            </a:extLst>
          </p:cNvPr>
          <p:cNvSpPr txBox="1"/>
          <p:nvPr/>
        </p:nvSpPr>
        <p:spPr>
          <a:xfrm>
            <a:off x="455749" y="661579"/>
            <a:ext cx="7434396" cy="494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AutoNum type="arabicPeriod"/>
            </a:pPr>
            <a:r>
              <a:rPr lang="ru-RU" sz="1600" b="1" i="0" dirty="0">
                <a:effectLst/>
                <a:latin typeface="+mn-lt"/>
              </a:rPr>
              <a:t>Устаревшая инфраструктура - </a:t>
            </a:r>
            <a:r>
              <a:rPr lang="ru-RU" sz="1600" i="0" dirty="0">
                <a:effectLst/>
                <a:latin typeface="+mn-lt"/>
              </a:rPr>
              <a:t>40% труб требуют замены, 30% потерь воды, +7% аварийности ежегодно.</a:t>
            </a:r>
          </a:p>
          <a:p>
            <a:pPr algn="l">
              <a:lnSpc>
                <a:spcPct val="200000"/>
              </a:lnSpc>
            </a:pPr>
            <a:r>
              <a:rPr lang="ru-RU" sz="1600" b="1" i="0" dirty="0">
                <a:effectLst/>
                <a:latin typeface="+mn-lt"/>
              </a:rPr>
              <a:t>2. Неэффективный контроль - </a:t>
            </a:r>
            <a:r>
              <a:rPr lang="ru-RU" sz="1600" i="0" dirty="0">
                <a:effectLst/>
                <a:latin typeface="+mn-lt"/>
              </a:rPr>
              <a:t>Ручной сбор показаний, 48+ часов на обнаружение утечек, 15-25% неучтённой воды.</a:t>
            </a:r>
          </a:p>
          <a:p>
            <a:pPr algn="l">
              <a:lnSpc>
                <a:spcPct val="200000"/>
              </a:lnSpc>
            </a:pPr>
            <a:r>
              <a:rPr lang="ru-RU" sz="1600" b="1" i="0" dirty="0">
                <a:effectLst/>
                <a:latin typeface="+mn-lt"/>
              </a:rPr>
              <a:t>3. Отсутствие автоматизации - </a:t>
            </a:r>
            <a:r>
              <a:rPr lang="ru-RU" sz="1600" i="0" dirty="0">
                <a:effectLst/>
                <a:latin typeface="+mn-lt"/>
              </a:rPr>
              <a:t>Только 12% систем используют </a:t>
            </a:r>
            <a:r>
              <a:rPr lang="ru-RU" sz="1600" i="0" dirty="0" err="1">
                <a:effectLst/>
                <a:latin typeface="+mn-lt"/>
              </a:rPr>
              <a:t>IoT</a:t>
            </a:r>
            <a:r>
              <a:rPr lang="ru-RU" sz="1600" i="0" dirty="0">
                <a:effectLst/>
                <a:latin typeface="+mn-lt"/>
              </a:rPr>
              <a:t>, нет прогнозирования аварий, скрытые протечки.</a:t>
            </a:r>
          </a:p>
          <a:p>
            <a:pPr algn="l">
              <a:lnSpc>
                <a:spcPct val="200000"/>
              </a:lnSpc>
            </a:pPr>
            <a:r>
              <a:rPr lang="ru-RU" sz="1600" b="1" i="0" dirty="0">
                <a:effectLst/>
                <a:latin typeface="+mn-lt"/>
              </a:rPr>
              <a:t>4. Финансовые и технические проблемы - </a:t>
            </a:r>
            <a:r>
              <a:rPr lang="ru-RU" sz="1600" i="0" dirty="0">
                <a:effectLst/>
                <a:latin typeface="+mn-lt"/>
              </a:rPr>
              <a:t>30% бюджета УК на аварии, перепады давления, 20% потерь воды и энергии.</a:t>
            </a:r>
          </a:p>
          <a:p>
            <a:pPr algn="l">
              <a:lnSpc>
                <a:spcPct val="200000"/>
              </a:lnSpc>
            </a:pPr>
            <a:r>
              <a:rPr lang="ru-RU" sz="1600" b="1" i="0" dirty="0">
                <a:effectLst/>
                <a:latin typeface="+mn-lt"/>
              </a:rPr>
              <a:t>5. Безопасность и модернизация - </a:t>
            </a:r>
            <a:r>
              <a:rPr lang="ru-RU" sz="1600" i="0" dirty="0">
                <a:effectLst/>
                <a:latin typeface="+mn-lt"/>
              </a:rPr>
              <a:t>Риск загрязнения воды, нет единых платформ (68% УК), сложность интеграции новых решений.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46A3E-5131-4D41-BF53-7B6A95B6919A}"/>
              </a:ext>
            </a:extLst>
          </p:cNvPr>
          <p:cNvSpPr txBox="1"/>
          <p:nvPr/>
        </p:nvSpPr>
        <p:spPr>
          <a:xfrm>
            <a:off x="496629" y="5838468"/>
            <a:ext cx="9082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i="0" dirty="0">
                <a:effectLst/>
                <a:latin typeface="+mn-lt"/>
              </a:rPr>
              <a:t>Вывод:</a:t>
            </a:r>
            <a:br>
              <a:rPr lang="ru-RU" sz="1800" dirty="0">
                <a:latin typeface="+mn-lt"/>
              </a:rPr>
            </a:br>
            <a:r>
              <a:rPr lang="ru-RU" sz="1800" b="0" i="0" dirty="0">
                <a:effectLst/>
                <a:latin typeface="+mn-lt"/>
              </a:rPr>
              <a:t>Требуется </a:t>
            </a:r>
            <a:r>
              <a:rPr lang="ru-RU" sz="1800" b="0" i="0" dirty="0" err="1">
                <a:effectLst/>
                <a:latin typeface="+mn-lt"/>
              </a:rPr>
              <a:t>IoT</a:t>
            </a:r>
            <a:r>
              <a:rPr lang="ru-RU" sz="1800" b="0" i="0" dirty="0">
                <a:effectLst/>
                <a:latin typeface="+mn-lt"/>
              </a:rPr>
              <a:t>-решение для автоматизации мониторинга и управления</a:t>
            </a:r>
            <a:endParaRPr lang="ru-RU" sz="1800" dirty="0">
              <a:latin typeface="+mn-lt"/>
            </a:endParaRPr>
          </a:p>
        </p:txBody>
      </p:sp>
      <p:pic>
        <p:nvPicPr>
          <p:cNvPr id="2050" name="Picture 2" descr="Устаревшая инфраструктура работает на пределе»: Токаев об отопительном  сезоне">
            <a:extLst>
              <a:ext uri="{FF2B5EF4-FFF2-40B4-BE49-F238E27FC236}">
                <a16:creationId xmlns:a16="http://schemas.microsoft.com/office/drawing/2014/main" id="{49B08C77-452F-48A0-BD08-2368A177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7" y="661579"/>
            <a:ext cx="1395413" cy="92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КС наказала председателя за плохой контроль - новости Право.ру">
            <a:extLst>
              <a:ext uri="{FF2B5EF4-FFF2-40B4-BE49-F238E27FC236}">
                <a16:creationId xmlns:a16="http://schemas.microsoft.com/office/drawing/2014/main" id="{B9590DA5-DE9F-4DD2-8A70-BF75B549C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495" y="1759991"/>
            <a:ext cx="1412605" cy="10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0 самых популярных заблуждений об автоматизации email-маркетинга | RB.RU">
            <a:extLst>
              <a:ext uri="{FF2B5EF4-FFF2-40B4-BE49-F238E27FC236}">
                <a16:creationId xmlns:a16="http://schemas.microsoft.com/office/drawing/2014/main" id="{DBDF83AE-E3C1-42E3-B42B-3479CBB3C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495" y="2979124"/>
            <a:ext cx="1412605" cy="93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Сломанная Шестерня — стоковая векторная графика и другие изображения на  тему Зубчатая передача - Зубчатая передача, Оборудование, Бизнес - iStock">
            <a:extLst>
              <a:ext uri="{FF2B5EF4-FFF2-40B4-BE49-F238E27FC236}">
                <a16:creationId xmlns:a16="http://schemas.microsoft.com/office/drawing/2014/main" id="{7686E577-C724-49D7-B380-2B9F81F54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7" y="3827297"/>
            <a:ext cx="1126881" cy="112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Модернизация ядра сети и обеспечение высокого уровня сетевой безопасности.  Реализованные проекты LWCOM">
            <a:extLst>
              <a:ext uri="{FF2B5EF4-FFF2-40B4-BE49-F238E27FC236}">
                <a16:creationId xmlns:a16="http://schemas.microsoft.com/office/drawing/2014/main" id="{D67BD4A3-7437-426A-9634-AC7B0224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45" y="5081155"/>
            <a:ext cx="1335275" cy="63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1600" b="1" dirty="0">
                <a:latin typeface="+mn-lt"/>
              </a:rPr>
              <a:t>Целью</a:t>
            </a:r>
            <a:r>
              <a:rPr lang="ru-RU" sz="1600" dirty="0">
                <a:latin typeface="+mn-lt"/>
              </a:rPr>
              <a:t> данной выпускной квалификационной работы является разработка универсального комплекта устройств, направленных на автоматизацию и мониторинг водоснабжения. 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535FCAE-6F0A-46BB-9A37-2E4AB198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6" y="1282591"/>
            <a:ext cx="884396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1600" b="1" dirty="0">
                <a:latin typeface="+mn-lt"/>
              </a:rPr>
              <a:t>Задачи: 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1. Аналитический этап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Изучение особенностей водоснабжения МКД, выявление ключевых проблем, анализ существующих решений на рынке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2. Разработка архитектуры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Создание отказоустойчивой схемы подключения, обеспечение надежной передачи данных, проектирование серверной инфраструктуры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3. Техническая реализация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Настройка сервера, интеграция с СУБД, разработка веб-интерфейса, внедрение системы безопасности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4. Адаптация под инфраструктуру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Разработка переходных решений для устаревшего оборудования, обеспечение совместимости с инженерными системами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5. Тестирование и внедрение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Проведение комплексных испытаний, проверка производительности, подготовка к промышленной эксплуатации</a:t>
            </a:r>
          </a:p>
          <a:p>
            <a:pPr indent="0" algn="just">
              <a:defRPr/>
            </a:pPr>
            <a:r>
              <a:rPr lang="ru-RU" sz="1600" b="1" dirty="0">
                <a:latin typeface="+mn-lt"/>
              </a:rPr>
              <a:t>6. Экономическое обоснование</a:t>
            </a:r>
          </a:p>
          <a:p>
            <a:pPr indent="0" algn="just">
              <a:defRPr/>
            </a:pPr>
            <a:r>
              <a:rPr lang="ru-RU" sz="1600" dirty="0">
                <a:latin typeface="+mn-lt"/>
              </a:rPr>
              <a:t>Расчет окупаемости, оценка экономии ресурсов, анализ перспектив масштабирования.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644B828-8CD6-49A4-9AF8-52F33011F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54142"/>
              </p:ext>
            </p:extLst>
          </p:nvPr>
        </p:nvGraphicFramePr>
        <p:xfrm>
          <a:off x="695326" y="1209676"/>
          <a:ext cx="5467349" cy="5421612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348667">
                  <a:extLst>
                    <a:ext uri="{9D8B030D-6E8A-4147-A177-3AD203B41FA5}">
                      <a16:colId xmlns:a16="http://schemas.microsoft.com/office/drawing/2014/main" val="572092559"/>
                    </a:ext>
                  </a:extLst>
                </a:gridCol>
                <a:gridCol w="1372894">
                  <a:extLst>
                    <a:ext uri="{9D8B030D-6E8A-4147-A177-3AD203B41FA5}">
                      <a16:colId xmlns:a16="http://schemas.microsoft.com/office/drawing/2014/main" val="2020152324"/>
                    </a:ext>
                  </a:extLst>
                </a:gridCol>
                <a:gridCol w="1372894">
                  <a:extLst>
                    <a:ext uri="{9D8B030D-6E8A-4147-A177-3AD203B41FA5}">
                      <a16:colId xmlns:a16="http://schemas.microsoft.com/office/drawing/2014/main" val="1368830180"/>
                    </a:ext>
                  </a:extLst>
                </a:gridCol>
                <a:gridCol w="1372894">
                  <a:extLst>
                    <a:ext uri="{9D8B030D-6E8A-4147-A177-3AD203B41FA5}">
                      <a16:colId xmlns:a16="http://schemas.microsoft.com/office/drawing/2014/main" val="357289399"/>
                    </a:ext>
                  </a:extLst>
                </a:gridCol>
              </a:tblGrid>
              <a:tr h="749271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Критерий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Готовые решения (</a:t>
                      </a:r>
                      <a:r>
                        <a:rPr lang="en-US" sz="1200" b="1" dirty="0" err="1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Kamstrup</a:t>
                      </a:r>
                      <a:r>
                        <a:rPr lang="en-US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Itron</a:t>
                      </a:r>
                      <a:r>
                        <a:rPr lang="en-US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Open-source </a:t>
                      </a:r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платформы (</a:t>
                      </a:r>
                      <a:r>
                        <a:rPr lang="en-US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FIWARE)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/>
                          <a:latin typeface="+mn-lt"/>
                        </a:rPr>
                        <a:t>Наше решение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659745"/>
                  </a:ext>
                </a:extLst>
              </a:tr>
              <a:tr h="749271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/>
                          <a:latin typeface="+mn-lt"/>
                        </a:rPr>
                        <a:t>Точность мониторинга</a:t>
                      </a:r>
                      <a:endParaRPr lang="ru-RU" sz="1200" dirty="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±0,5% (сертифицированные)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±1,5-2% (универсальные)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±0,3-0,7%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(оптимизированные)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845676"/>
                  </a:ext>
                </a:extLst>
              </a:tr>
              <a:tr h="749271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Частота обновления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раз/час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 раз/15 мин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 1 раза/мин</a:t>
                      </a: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(адаптивная)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036300"/>
                  </a:ext>
                </a:extLst>
              </a:tr>
              <a:tr h="749271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Автономность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8-10 лет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3-5 лет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5-15 лет</a:t>
                      </a: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(гибридное питание)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945099"/>
                  </a:ext>
                </a:extLst>
              </a:tr>
              <a:tr h="749271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Сложность внедрения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Под ключ (жесткие требования)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Требует доработок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Гибкая поэтапная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реализация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901106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Стоимость (</a:t>
                      </a:r>
                      <a:r>
                        <a:rPr lang="en-US" sz="1200" b="1">
                          <a:effectLst/>
                          <a:latin typeface="+mn-lt"/>
                        </a:rPr>
                        <a:t>TCO 5 </a:t>
                      </a:r>
                      <a:r>
                        <a:rPr lang="ru-RU" sz="1200" b="1">
                          <a:effectLst/>
                          <a:latin typeface="+mn-lt"/>
                        </a:rPr>
                        <a:t>лет)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120-150 руб/м²/год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60-80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/м²/год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90-110 </a:t>
                      </a:r>
                      <a:r>
                        <a:rPr lang="ru-RU" sz="12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руб</a:t>
                      </a:r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/м²/год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28986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Интеграция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Ограниченный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API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Открытые протоколы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Любые интерфейсы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083018"/>
                  </a:ext>
                </a:extLst>
              </a:tr>
              <a:tr h="558419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effectLst/>
                          <a:latin typeface="+mn-lt"/>
                        </a:rPr>
                        <a:t>Масштабируемость</a:t>
                      </a:r>
                      <a:endParaRPr lang="ru-RU" sz="1200"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В рамках экосистемы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 ростом сложности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Оптимально под объект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261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136E485-AA34-4115-8934-8236427832EE}"/>
              </a:ext>
            </a:extLst>
          </p:cNvPr>
          <p:cNvSpPr txBox="1"/>
          <p:nvPr/>
        </p:nvSpPr>
        <p:spPr>
          <a:xfrm>
            <a:off x="6262994" y="1166842"/>
            <a:ext cx="3376511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i="0" dirty="0">
                <a:effectLst/>
                <a:latin typeface="+mn-lt"/>
              </a:rPr>
              <a:t>Ключевые преимущества нашего решения:</a:t>
            </a:r>
            <a:endParaRPr lang="ru-RU" sz="1400" b="0" i="0" dirty="0">
              <a:effectLst/>
              <a:latin typeface="+mn-lt"/>
            </a:endParaRP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effectLst/>
                <a:latin typeface="+mn-lt"/>
              </a:rPr>
              <a:t>Технологические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Гибридные протоколы связи (</a:t>
            </a:r>
            <a:r>
              <a:rPr lang="ru-RU" sz="1400" b="0" i="0" dirty="0" err="1">
                <a:effectLst/>
                <a:latin typeface="+mn-lt"/>
              </a:rPr>
              <a:t>LoRa</a:t>
            </a:r>
            <a:r>
              <a:rPr lang="ru-RU" sz="1400" b="0" i="0" dirty="0">
                <a:effectLst/>
                <a:latin typeface="+mn-lt"/>
              </a:rPr>
              <a:t> + PLC)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Прогностика аварий с точностью </a:t>
            </a:r>
            <a:r>
              <a:rPr lang="ru-RU" sz="1400" b="1" i="0" dirty="0">
                <a:effectLst/>
                <a:latin typeface="+mn-lt"/>
              </a:rPr>
              <a:t>92%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Работа в экстремальных температурах (-30°C...+45°C)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effectLst/>
                <a:latin typeface="+mn-lt"/>
              </a:rPr>
              <a:t>Экономические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Срок службы компонентов </a:t>
            </a:r>
            <a:r>
              <a:rPr lang="ru-RU" sz="1400" b="1" i="0" dirty="0">
                <a:effectLst/>
                <a:latin typeface="+mn-lt"/>
              </a:rPr>
              <a:t>+40%</a:t>
            </a:r>
            <a:r>
              <a:rPr lang="ru-RU" sz="1400" b="0" i="0" dirty="0">
                <a:effectLst/>
                <a:latin typeface="+mn-lt"/>
              </a:rPr>
              <a:t> (7-10 лет)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Экономия на обслуживании </a:t>
            </a:r>
            <a:r>
              <a:rPr lang="ru-RU" sz="1400" b="1" i="0" dirty="0">
                <a:effectLst/>
                <a:latin typeface="+mn-lt"/>
              </a:rPr>
              <a:t>до 35%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Поэтапное внедрение снижает нагрузку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effectLst/>
                <a:latin typeface="+mn-lt"/>
              </a:rPr>
              <a:t>Юридические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Полная независимость от вендоров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Совместимость с ГИС ЖКХ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Соответствие меняющимся нормативам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effectLst/>
                <a:latin typeface="+mn-lt"/>
              </a:rPr>
              <a:t>Функциональные</a:t>
            </a:r>
            <a:endParaRPr lang="ru-RU" sz="1400" b="0" i="0" dirty="0">
              <a:effectLst/>
              <a:latin typeface="+mn-lt"/>
            </a:endParaRP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Гибридный учет (общедомовой/квартирный/стояковый)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Дифференцированные тарифы</a:t>
            </a:r>
          </a:p>
          <a:p>
            <a:pPr marL="171450" lvl="1" indent="-171450" algn="just">
              <a:buFont typeface="Arial" panose="020B0604020202020204" pitchFamily="34" charset="0"/>
              <a:buChar char="•"/>
            </a:pPr>
            <a:r>
              <a:rPr lang="ru-RU" sz="1400" b="0" i="0" dirty="0">
                <a:effectLst/>
                <a:latin typeface="+mn-lt"/>
              </a:rPr>
              <a:t>Адаптация под будущие </a:t>
            </a:r>
            <a:r>
              <a:rPr lang="ru-RU" sz="1400" b="0" i="0" dirty="0" err="1">
                <a:effectLst/>
                <a:latin typeface="+mn-lt"/>
              </a:rPr>
              <a:t>upgrades</a:t>
            </a:r>
            <a:endParaRPr lang="ru-RU" sz="1400" b="0" i="0" dirty="0">
              <a:effectLst/>
              <a:latin typeface="+mn-l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D7266-F726-4637-8AAC-E151644AE67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Требования к системе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F1ECF-F662-48BD-B66C-5BBB375CF23C}"/>
              </a:ext>
            </a:extLst>
          </p:cNvPr>
          <p:cNvSpPr txBox="1"/>
          <p:nvPr/>
        </p:nvSpPr>
        <p:spPr>
          <a:xfrm>
            <a:off x="0" y="536864"/>
            <a:ext cx="980767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 dirty="0">
                <a:effectLst/>
                <a:latin typeface="+mn-lt"/>
              </a:rPr>
              <a:t>1. Безопасность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Шифрование данных (AES-256), защита от кибератак, двухфакторная аутентификация, автоматические обновления, резервное копирование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2. Энергоэффективность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Автономная работа 5+ лет, </a:t>
            </a:r>
            <a:r>
              <a:rPr lang="ru-RU" sz="1600" b="0" i="0" dirty="0" err="1">
                <a:effectLst/>
                <a:latin typeface="+mn-lt"/>
              </a:rPr>
              <a:t>низкопотребляющие</a:t>
            </a:r>
            <a:r>
              <a:rPr lang="ru-RU" sz="1600" b="0" i="0" dirty="0">
                <a:effectLst/>
                <a:latin typeface="+mn-lt"/>
              </a:rPr>
              <a:t> протоколы (</a:t>
            </a:r>
            <a:r>
              <a:rPr lang="ru-RU" sz="1600" b="0" i="0" dirty="0" err="1">
                <a:effectLst/>
                <a:latin typeface="+mn-lt"/>
              </a:rPr>
              <a:t>LoRaWAN</a:t>
            </a:r>
            <a:r>
              <a:rPr lang="ru-RU" sz="1600" b="0" i="0" dirty="0">
                <a:effectLst/>
                <a:latin typeface="+mn-lt"/>
              </a:rPr>
              <a:t>, </a:t>
            </a:r>
            <a:r>
              <a:rPr lang="ru-RU" sz="1600" b="0" i="0" dirty="0" err="1">
                <a:effectLst/>
                <a:latin typeface="+mn-lt"/>
              </a:rPr>
              <a:t>ZigBee</a:t>
            </a:r>
            <a:r>
              <a:rPr lang="ru-RU" sz="1600" b="0" i="0" dirty="0">
                <a:effectLst/>
                <a:latin typeface="+mn-lt"/>
              </a:rPr>
              <a:t>), энергосберегающие режимы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3. Экономика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Окупаемость &lt;2 лет, TCO 90-110 </a:t>
            </a:r>
            <a:r>
              <a:rPr lang="ru-RU" sz="1600" b="0" i="0" dirty="0" err="1">
                <a:effectLst/>
                <a:latin typeface="+mn-lt"/>
              </a:rPr>
              <a:t>руб</a:t>
            </a:r>
            <a:r>
              <a:rPr lang="ru-RU" sz="1600" b="0" i="0" dirty="0">
                <a:effectLst/>
                <a:latin typeface="+mn-lt"/>
              </a:rPr>
              <a:t>/м²/год, минимальные затраты на обслуживание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4. Масштабируемость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Поддержка 1000+ устройств, модульная архитектура, совместимость с разными датчиками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5. Удобство использования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Простой веб-интерфейс, мобильное приложение, многоуровневый доступ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6. Совместимость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Поддержка основных </a:t>
            </a:r>
            <a:r>
              <a:rPr lang="ru-RU" sz="1600" b="0" i="0" dirty="0" err="1">
                <a:effectLst/>
                <a:latin typeface="+mn-lt"/>
              </a:rPr>
              <a:t>IoT</a:t>
            </a:r>
            <a:r>
              <a:rPr lang="ru-RU" sz="1600" b="0" i="0" dirty="0">
                <a:effectLst/>
                <a:latin typeface="+mn-lt"/>
              </a:rPr>
              <a:t>-стандартов, интеграция с ГИС ЖКХ, работа с устаревшими системами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7. Надежность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Работа при -30°C...+45°C, </a:t>
            </a:r>
            <a:r>
              <a:rPr lang="ru-RU" sz="1600" b="0" i="0" dirty="0" err="1">
                <a:effectLst/>
                <a:latin typeface="+mn-lt"/>
              </a:rPr>
              <a:t>влагозащита</a:t>
            </a:r>
            <a:r>
              <a:rPr lang="ru-RU" sz="1600" b="0" i="0" dirty="0">
                <a:effectLst/>
                <a:latin typeface="+mn-lt"/>
              </a:rPr>
              <a:t> (IP67), доступность 99.95%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8. Функциональность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Точность ±0.5%, частота опроса от 1/мин, прогноз аварий &gt;90%</a:t>
            </a:r>
          </a:p>
          <a:p>
            <a:pPr algn="l"/>
            <a:r>
              <a:rPr lang="ru-RU" sz="1600" b="1" i="0" dirty="0">
                <a:effectLst/>
                <a:latin typeface="+mn-lt"/>
              </a:rPr>
              <a:t>9. </a:t>
            </a:r>
            <a:r>
              <a:rPr lang="ru-RU" sz="1600" b="1" dirty="0">
                <a:latin typeface="+mn-lt"/>
              </a:rPr>
              <a:t>Соответствие нормативам</a:t>
            </a:r>
            <a:br>
              <a:rPr lang="ru-RU" sz="1600" b="0" i="0" dirty="0">
                <a:effectLst/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Соответствие ГОСТ, сертификация, соблюдение 44-ФЗ и 209-ФЗ</a:t>
            </a:r>
          </a:p>
        </p:txBody>
      </p:sp>
      <p:pic>
        <p:nvPicPr>
          <p:cNvPr id="8194" name="Picture 2" descr="Обследование Водоснабжения • Поиск утечек • Энергоаудит">
            <a:extLst>
              <a:ext uri="{FF2B5EF4-FFF2-40B4-BE49-F238E27FC236}">
                <a16:creationId xmlns:a16="http://schemas.microsoft.com/office/drawing/2014/main" id="{56E994F8-0AF2-498F-8AA4-2D6D38C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820" y="3990564"/>
            <a:ext cx="2364879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565672"/>
      </p:ext>
    </p:extLst>
  </p:cSld>
  <p:clrMapOvr>
    <a:masterClrMapping/>
  </p:clrMapOvr>
  <p:transition spd="slow" advClick="0" advTm="2000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71F1C-C380-43E2-B31B-FB51126A553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Архитектура системы управления водоснабжением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773453-0E4F-4C9A-A1FA-674C751817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9" t="14943" r="17319" b="8749"/>
          <a:stretch>
            <a:fillRect/>
          </a:stretch>
        </p:blipFill>
        <p:spPr bwMode="auto">
          <a:xfrm>
            <a:off x="946353" y="661579"/>
            <a:ext cx="8013291" cy="48739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E3A84C-276C-4986-BC4A-EDE355BBF917}"/>
              </a:ext>
            </a:extLst>
          </p:cNvPr>
          <p:cNvSpPr txBox="1"/>
          <p:nvPr/>
        </p:nvSpPr>
        <p:spPr>
          <a:xfrm>
            <a:off x="420329" y="5535561"/>
            <a:ext cx="90653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Описание системы водоснабжения в многоквартирных домах 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731038"/>
      </p:ext>
    </p:extLst>
  </p:cSld>
  <p:clrMapOvr>
    <a:masterClrMapping/>
  </p:clrMapOvr>
  <p:transition spd="slow" advClick="0" advTm="2000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C39F0-3F1F-4781-AE47-2476A9C3389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Архитектура системы управления водоснабжением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CB4181-1992-4FFF-B393-CA13874D17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3" t="14943" r="17319" b="8549"/>
          <a:stretch>
            <a:fillRect/>
          </a:stretch>
        </p:blipFill>
        <p:spPr bwMode="auto">
          <a:xfrm>
            <a:off x="1304925" y="661578"/>
            <a:ext cx="7458075" cy="520582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9867A-55AC-4E3C-973C-520AC13225AF}"/>
              </a:ext>
            </a:extLst>
          </p:cNvPr>
          <p:cNvSpPr txBox="1"/>
          <p:nvPr/>
        </p:nvSpPr>
        <p:spPr>
          <a:xfrm>
            <a:off x="420329" y="5867399"/>
            <a:ext cx="90653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0" dirty="0">
                <a:latin typeface="+mn-lt"/>
                <a:ea typeface="Times New Roman" panose="02020603050405020304" pitchFamily="18" charset="0"/>
              </a:rPr>
              <a:t>Декомпозиция о</a:t>
            </a:r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писания системы водоснабжения в многоквартирных домах 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5702596"/>
      </p:ext>
    </p:extLst>
  </p:cSld>
  <p:clrMapOvr>
    <a:masterClrMapping/>
  </p:clrMapOvr>
  <p:transition spd="slow" advClick="0" advTm="2000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+mn-lt"/>
              </a:rPr>
              <a:t>6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  <a:latin typeface="+mn-lt"/>
              </a:rPr>
              <a:t>Выбор аппаратного обеспечения</a:t>
            </a:r>
          </a:p>
        </p:txBody>
      </p:sp>
      <p:pic>
        <p:nvPicPr>
          <p:cNvPr id="20" name="Рисунок 19" descr="Хаб Яндекса для устройств">
            <a:extLst>
              <a:ext uri="{FF2B5EF4-FFF2-40B4-BE49-F238E27FC236}">
                <a16:creationId xmlns:a16="http://schemas.microsoft.com/office/drawing/2014/main" id="{FFF88BCA-6A2E-4F9C-8951-11BA068F451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9" b="30339"/>
          <a:stretch>
            <a:fillRect/>
          </a:stretch>
        </p:blipFill>
        <p:spPr bwMode="auto">
          <a:xfrm>
            <a:off x="571447" y="904875"/>
            <a:ext cx="2673198" cy="57979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071B70-0E66-445A-B2C0-C384208C10AD}"/>
              </a:ext>
            </a:extLst>
          </p:cNvPr>
          <p:cNvSpPr txBox="1"/>
          <p:nvPr/>
        </p:nvSpPr>
        <p:spPr>
          <a:xfrm>
            <a:off x="791980" y="1470860"/>
            <a:ext cx="2232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latin typeface="+mn-lt"/>
                <a:ea typeface="Times New Roman" panose="02020603050405020304" pitchFamily="18" charset="0"/>
              </a:rPr>
              <a:t>Хаб Яндекса для устройств</a:t>
            </a:r>
            <a:endParaRPr lang="ru-RU" sz="1400" dirty="0">
              <a:latin typeface="+mn-lt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500CAD6-697F-4E2D-89F3-2821C6A5AA6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5" t="28183" r="16301" b="38364"/>
          <a:stretch>
            <a:fillRect/>
          </a:stretch>
        </p:blipFill>
        <p:spPr bwMode="auto">
          <a:xfrm>
            <a:off x="4420346" y="714090"/>
            <a:ext cx="1925282" cy="1177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14F9A1-0201-4BF8-AAFC-CD7596073028}"/>
              </a:ext>
            </a:extLst>
          </p:cNvPr>
          <p:cNvSpPr txBox="1"/>
          <p:nvPr/>
        </p:nvSpPr>
        <p:spPr>
          <a:xfrm>
            <a:off x="4272766" y="1870561"/>
            <a:ext cx="33922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Контроллер протечки </a:t>
            </a:r>
            <a:r>
              <a:rPr lang="ru-RU" sz="1400" i="1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i="1" kern="0" dirty="0">
                <a:effectLst/>
                <a:latin typeface="+mn-lt"/>
                <a:ea typeface="Times New Roman" panose="02020603050405020304" pitchFamily="18" charset="0"/>
              </a:rPr>
              <a:t>Aqua</a:t>
            </a:r>
            <a:endParaRPr lang="ru-RU" sz="1400" dirty="0">
              <a:latin typeface="+mn-l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E6C910E-0DF6-4453-8653-5C494D5F4D31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9" t="33879" r="15340" b="44244"/>
          <a:stretch>
            <a:fillRect/>
          </a:stretch>
        </p:blipFill>
        <p:spPr bwMode="auto">
          <a:xfrm>
            <a:off x="583587" y="1806252"/>
            <a:ext cx="2673198" cy="117715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291A2F-4F22-46E7-8529-46547A9D1181}"/>
              </a:ext>
            </a:extLst>
          </p:cNvPr>
          <p:cNvSpPr txBox="1"/>
          <p:nvPr/>
        </p:nvSpPr>
        <p:spPr>
          <a:xfrm>
            <a:off x="600488" y="3081150"/>
            <a:ext cx="3066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Беспроводной датчик </a:t>
            </a:r>
            <a:r>
              <a:rPr lang="ru-RU" sz="1400" i="1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i="1" kern="0" dirty="0">
                <a:effectLst/>
                <a:latin typeface="+mn-lt"/>
                <a:ea typeface="Times New Roman" panose="02020603050405020304" pitchFamily="18" charset="0"/>
              </a:rPr>
              <a:t>Aqua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-</a:t>
            </a:r>
            <a:r>
              <a:rPr lang="ru-RU" sz="1400" i="1" kern="0" dirty="0" err="1">
                <a:effectLst/>
                <a:latin typeface="+mn-lt"/>
                <a:ea typeface="Times New Roman" panose="02020603050405020304" pitchFamily="18" charset="0"/>
              </a:rPr>
              <a:t>sense</a:t>
            </a:r>
            <a:endParaRPr lang="ru-RU" sz="1400" dirty="0">
              <a:latin typeface="+mn-lt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3857034-B221-4EBC-85FE-D0531BB84B06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2" t="25700" r="15981" b="37025"/>
          <a:stretch>
            <a:fillRect/>
          </a:stretch>
        </p:blipFill>
        <p:spPr bwMode="auto">
          <a:xfrm>
            <a:off x="7276517" y="587260"/>
            <a:ext cx="2270176" cy="1579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205ADF-96F8-4DFB-AAC6-7208CAFD0F13}"/>
              </a:ext>
            </a:extLst>
          </p:cNvPr>
          <p:cNvSpPr txBox="1"/>
          <p:nvPr/>
        </p:nvSpPr>
        <p:spPr>
          <a:xfrm>
            <a:off x="7276517" y="2244746"/>
            <a:ext cx="24024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Шаровый кран с электроприводом 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Aqua-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</a:rPr>
              <a:t>drive</a:t>
            </a:r>
            <a:endParaRPr lang="ru-RU" sz="1400" dirty="0">
              <a:latin typeface="+mn-lt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18B8425-FECA-4F56-8265-1801F46CFAF1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4" t="26073" r="6360" b="24881"/>
          <a:stretch>
            <a:fillRect/>
          </a:stretch>
        </p:blipFill>
        <p:spPr bwMode="auto">
          <a:xfrm>
            <a:off x="4267512" y="2291894"/>
            <a:ext cx="2270176" cy="117715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EFE3156-CCCD-4F6F-B305-1F6B0C4C2330}"/>
              </a:ext>
            </a:extLst>
          </p:cNvPr>
          <p:cNvSpPr txBox="1"/>
          <p:nvPr/>
        </p:nvSpPr>
        <p:spPr>
          <a:xfrm>
            <a:off x="4464617" y="3474997"/>
            <a:ext cx="2073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</a:rPr>
              <a:t>Мультисенсор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en-US" sz="1400" kern="0" dirty="0">
                <a:effectLst/>
                <a:latin typeface="+mn-lt"/>
                <a:ea typeface="Times New Roman" panose="02020603050405020304" pitchFamily="18" charset="0"/>
              </a:rPr>
              <a:t> Pulse</a:t>
            </a:r>
            <a:endParaRPr lang="ru-RU" sz="1400" dirty="0"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01FB2B-2D33-449D-8EB6-978054660E0E}"/>
              </a:ext>
            </a:extLst>
          </p:cNvPr>
          <p:cNvSpPr txBox="1"/>
          <p:nvPr/>
        </p:nvSpPr>
        <p:spPr>
          <a:xfrm>
            <a:off x="497041" y="3897994"/>
            <a:ext cx="91409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dirty="0">
                <a:effectLst/>
                <a:latin typeface="+mn-lt"/>
              </a:rPr>
              <a:t>Подобранное оборудование обеспечивает </a:t>
            </a:r>
            <a:r>
              <a:rPr lang="ru-RU" sz="1400" b="1" i="0" dirty="0">
                <a:effectLst/>
                <a:latin typeface="+mn-lt"/>
              </a:rPr>
              <a:t>высокую надежность, энергоэффективность и совместимость</a:t>
            </a:r>
            <a:r>
              <a:rPr lang="ru-RU" sz="1400" b="0" i="0" dirty="0">
                <a:effectLst/>
                <a:latin typeface="+mn-lt"/>
              </a:rPr>
              <a:t> с существующей инфраструктурой МКД.</a:t>
            </a:r>
          </a:p>
          <a:p>
            <a:r>
              <a:rPr lang="ru-RU" sz="1400" b="1" i="0" dirty="0">
                <a:effectLst/>
                <a:latin typeface="+mn-lt"/>
              </a:rPr>
              <a:t>Ключевые преимущества:</a:t>
            </a:r>
            <a:endParaRPr lang="ru-RU" sz="1400" b="0" i="0" dirty="0"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Оптимальная стоимость</a:t>
            </a:r>
            <a:r>
              <a:rPr lang="ru-RU" sz="1400" b="0" i="0" dirty="0">
                <a:effectLst/>
                <a:latin typeface="+mn-lt"/>
              </a:rPr>
              <a:t> (баланс цены и производительности)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Масштабируемость</a:t>
            </a:r>
            <a:r>
              <a:rPr lang="ru-RU" sz="1400" b="0" i="0" dirty="0">
                <a:effectLst/>
                <a:latin typeface="+mn-lt"/>
              </a:rPr>
              <a:t> (поддержка до 1000+ устройств)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Соответствие российским стандартам</a:t>
            </a:r>
            <a:r>
              <a:rPr lang="ru-RU" sz="1400" b="0" i="0" dirty="0">
                <a:effectLst/>
                <a:latin typeface="+mn-lt"/>
              </a:rPr>
              <a:t> (ГОСТ, температурные режимы)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i="0" dirty="0">
                <a:effectLst/>
                <a:latin typeface="+mn-lt"/>
              </a:rPr>
              <a:t>Минимальные затраты на обслуживание</a:t>
            </a:r>
            <a:endParaRPr lang="ru-RU" sz="1400" b="0" i="0" dirty="0">
              <a:effectLst/>
              <a:latin typeface="+mn-lt"/>
            </a:endParaRPr>
          </a:p>
          <a:p>
            <a:r>
              <a:rPr lang="ru-RU" sz="1400" b="0" i="0" dirty="0">
                <a:effectLst/>
                <a:latin typeface="+mn-lt"/>
              </a:rPr>
              <a:t>Решение готово к </a:t>
            </a:r>
            <a:r>
              <a:rPr lang="ru-RU" sz="1400" b="1" i="0" dirty="0">
                <a:effectLst/>
                <a:latin typeface="+mn-lt"/>
              </a:rPr>
              <a:t>промышленному внедрению</a:t>
            </a:r>
            <a:r>
              <a:rPr lang="ru-RU" sz="1400" b="0" i="0" dirty="0">
                <a:effectLst/>
                <a:latin typeface="+mn-lt"/>
              </a:rPr>
              <a:t> и обеспечит </a:t>
            </a:r>
            <a:r>
              <a:rPr lang="ru-RU" sz="1400" b="1" i="0" dirty="0">
                <a:effectLst/>
                <a:latin typeface="+mn-lt"/>
              </a:rPr>
              <a:t>долгосрочную работу</a:t>
            </a:r>
            <a:r>
              <a:rPr lang="ru-RU" sz="1400" b="0" i="0" dirty="0">
                <a:effectLst/>
                <a:latin typeface="+mn-lt"/>
              </a:rPr>
              <a:t> системы автоматизации.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19668</TotalTime>
  <Words>1904</Words>
  <Application>Microsoft Office PowerPoint</Application>
  <PresentationFormat>Лист A4 (210x297 мм)</PresentationFormat>
  <Paragraphs>284</Paragraphs>
  <Slides>17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Lato</vt:lpstr>
      <vt:lpstr>Lato Black</vt:lpstr>
      <vt:lpstr>Lato Light</vt:lpstr>
      <vt:lpstr>Oswald Regular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Семенов</cp:lastModifiedBy>
  <cp:revision>2500</cp:revision>
  <dcterms:created xsi:type="dcterms:W3CDTF">2008-06-20T21:05:47Z</dcterms:created>
  <dcterms:modified xsi:type="dcterms:W3CDTF">2025-06-01T04:56:00Z</dcterms:modified>
</cp:coreProperties>
</file>