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55" r:id="rId14"/>
    <p:sldId id="446" r:id="rId15"/>
    <p:sldId id="456" r:id="rId16"/>
    <p:sldId id="457" r:id="rId17"/>
    <p:sldId id="458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55"/>
            <p14:sldId id="446"/>
            <p14:sldId id="456"/>
            <p14:sldId id="457"/>
            <p14:sldId id="458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3" autoAdjust="0"/>
    <p:restoredTop sz="96229" autoAdjust="0"/>
  </p:normalViewPr>
  <p:slideViewPr>
    <p:cSldViewPr snapToGrid="0">
      <p:cViewPr varScale="1">
        <p:scale>
          <a:sx n="80" d="100"/>
          <a:sy n="80" d="100"/>
        </p:scale>
        <p:origin x="96" y="528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01.06.2025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68755" y="5416908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36088" y="12700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46164"/>
            <a:ext cx="2786982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81" y="1074496"/>
            <a:ext cx="284847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66264" y="4079619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43" y="2214141"/>
            <a:ext cx="3001344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145159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468313" y="5918911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82479-0885-4492-8E6A-CC7B179034C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BC2710-5E52-4C3C-90A7-6CF1405CE3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" y="794084"/>
            <a:ext cx="9565105" cy="50171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DEA03-375C-4948-817F-832F446FB68A}"/>
              </a:ext>
            </a:extLst>
          </p:cNvPr>
          <p:cNvSpPr txBox="1"/>
          <p:nvPr/>
        </p:nvSpPr>
        <p:spPr>
          <a:xfrm>
            <a:off x="144379" y="5918911"/>
            <a:ext cx="9534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«С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бор данных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693233596"/>
      </p:ext>
    </p:extLst>
  </p:cSld>
  <p:clrMapOvr>
    <a:masterClrMapping/>
  </p:clrMapOvr>
  <p:transition spd="slow" advClick="0" advTm="2000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D02A192-128A-4673-BDEC-75A97A0D8BA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AAA4E6-C163-4D52-B1BF-CBC73CF06F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661579"/>
            <a:ext cx="9565106" cy="4897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3B65C-FD86-4909-A374-3D982C7B77EE}"/>
              </a:ext>
            </a:extLst>
          </p:cNvPr>
          <p:cNvSpPr txBox="1"/>
          <p:nvPr/>
        </p:nvSpPr>
        <p:spPr>
          <a:xfrm>
            <a:off x="114435" y="5558589"/>
            <a:ext cx="9599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1546437185"/>
      </p:ext>
    </p:extLst>
  </p:cSld>
  <p:clrMapOvr>
    <a:masterClrMapping/>
  </p:clrMapOvr>
  <p:transition spd="slow" advClick="0" advTm="2000"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BFB4C-BC6A-414D-89C4-BE2583C7FD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61D972-2813-4C11-92D5-B2085A41FA46}"/>
              </a:ext>
            </a:extLst>
          </p:cNvPr>
          <p:cNvPicPr/>
          <p:nvPr/>
        </p:nvPicPr>
        <p:blipFill rotWithShape="1">
          <a:blip r:embed="rId2"/>
          <a:srcRect l="18109" t="19986" r="7816" b="33248"/>
          <a:stretch/>
        </p:blipFill>
        <p:spPr bwMode="auto">
          <a:xfrm>
            <a:off x="204538" y="661579"/>
            <a:ext cx="9516978" cy="3429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D75B1-6AF9-4912-88D0-23E702042FFE}"/>
              </a:ext>
            </a:extLst>
          </p:cNvPr>
          <p:cNvSpPr txBox="1"/>
          <p:nvPr/>
        </p:nvSpPr>
        <p:spPr>
          <a:xfrm>
            <a:off x="117779" y="4194516"/>
            <a:ext cx="95169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"Паук"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— автоматизированный парсер для сбора данных о стройматериалах. Поэтапно обрабатывает сайты: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Настройка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загрузка URL, селекторов и ограничений для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упреждения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блокировки.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Обход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фильтрация ссылок, исключение дублей и служебных страниц.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Сбор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извлечение данных (название, цена, характеристики) с нормализацией.</a:t>
            </a:r>
          </a:p>
          <a:p>
            <a:pPr algn="just">
              <a:buFont typeface="+mj-lt"/>
              <a:buAutoNum type="arabicPeriod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Структурирование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формирование объектов с метаданными и логированием.</a:t>
            </a:r>
          </a:p>
          <a:p>
            <a:pPr algn="just"/>
            <a:r>
              <a:rPr lang="ru-RU" sz="20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Гибкий и надежный алгоритм адаптируется под изменения структуры сайтов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000045"/>
      </p:ext>
    </p:extLst>
  </p:cSld>
  <p:clrMapOvr>
    <a:masterClrMapping/>
  </p:clrMapOvr>
  <p:transition spd="slow" advClick="0" advTm="2000"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FA960-7B30-464C-A94D-6A42FA9092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AC9FD-7A8E-45EE-838F-A0BC83905EC4}"/>
              </a:ext>
            </a:extLst>
          </p:cNvPr>
          <p:cNvSpPr txBox="1"/>
          <p:nvPr/>
        </p:nvSpPr>
        <p:spPr>
          <a:xfrm>
            <a:off x="0" y="661579"/>
            <a:ext cx="37538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API (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автотесты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Регистрация/авторизация: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201 при успешной регистрации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409 при дубликате пользователя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Выдача JWT-токена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Защищенные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endpoints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Доступ только с валидным токеном (код 200)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Блокировка без токена (код 401)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ошибок: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Неверные параметры (код 400)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Отсутствие данных (код 404)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Парсер (ручные тесты)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Сценарии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парсинга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 с разных URL (главная, категория, товар)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сайтов с JS-загрузкой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Пропуск товаров без цены (метка «N/A»)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Валидация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Корректность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/CSS-селекторов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Проверка JSON (нет пустых полей)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Интеграция с БД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Сохранение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Запись в MySQL (проверка дублей)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Экспорт в CSV/Excel (корректность формата)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F9D5A-40D3-4682-9B11-EB16CE9B2DCB}"/>
              </a:ext>
            </a:extLst>
          </p:cNvPr>
          <p:cNvSpPr txBox="1"/>
          <p:nvPr/>
        </p:nvSpPr>
        <p:spPr>
          <a:xfrm>
            <a:off x="5414211" y="661579"/>
            <a:ext cx="40847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1. </a:t>
            </a: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sz="1400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Ручные тесты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покрывают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парсинг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</p:txBody>
      </p:sp>
      <p:pic>
        <p:nvPicPr>
          <p:cNvPr id="13314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EBD00C6C-BE08-49FB-BFDF-291644D4F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22" y="837419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5C11039A-276F-443E-B793-E959F7AB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21" y="1836049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EDDA76DC-3779-4229-88D0-3BA7928E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22" y="2754459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7D660906-7B79-445E-98FE-EFC03C11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25" y="3688753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58B217A4-8245-447E-B087-A3A62AF0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98" y="4574920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8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2753D66D-3E91-4D06-9A60-138ABE2D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21" y="5494534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00573"/>
      </p:ext>
    </p:extLst>
  </p:cSld>
  <p:clrMapOvr>
    <a:masterClrMapping/>
  </p:clrMapOvr>
  <p:transition spd="slow" advClick="0" advTm="2000"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8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Затраты на разработку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07601"/>
              </p:ext>
            </p:extLst>
          </p:nvPr>
        </p:nvGraphicFramePr>
        <p:xfrm>
          <a:off x="681038" y="1606104"/>
          <a:ext cx="3024000" cy="38613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Фронтенд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Бекенд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Парсинг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База данных (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Тестирование 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600 000 – 1 200 000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0859"/>
              </p:ext>
            </p:extLst>
          </p:nvPr>
        </p:nvGraphicFramePr>
        <p:xfrm>
          <a:off x="3992578" y="1606102"/>
          <a:ext cx="5521308" cy="28568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80327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3925433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Модель монетизации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3925433" y="4533884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Срок окупаемости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3992578" y="4847570"/>
            <a:ext cx="5521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Окупаемость: 8 месяцев.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621E58-D330-4380-8215-3198C6B00F2B}"/>
              </a:ext>
            </a:extLst>
          </p:cNvPr>
          <p:cNvSpPr txBox="1"/>
          <p:nvPr/>
        </p:nvSpPr>
        <p:spPr>
          <a:xfrm>
            <a:off x="681038" y="5509290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Ключевые преимущества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1A675-AE20-436F-B02E-7A72C990B195}"/>
              </a:ext>
            </a:extLst>
          </p:cNvPr>
          <p:cNvSpPr txBox="1"/>
          <p:nvPr/>
        </p:nvSpPr>
        <p:spPr>
          <a:xfrm>
            <a:off x="646112" y="5847844"/>
            <a:ext cx="859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Снижение издержек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экономия на ручном мониторинге цен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Гибкость масштабирования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добавление новых источников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Партнерства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интеграция с маркетплейсами и поставщиками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Законодательная база: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Федеральный закон №149-ФЗ "Об информации, информационных технологиях и о защите информации":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Допускает сбор общедоступных данных (ст. 7)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Запрещает обход технических ограничений (ст. 10.2)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Судебная практика (дело № А40-18827/17-110-180 ВК предъявило иск к </a:t>
            </a:r>
            <a:r>
              <a:rPr lang="ru-RU" sz="16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Дабл</a:t>
            </a: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Допускается - индексировать открытые данные, работать через кэширование без сохранения копий на своих серверах.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 допускается -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опировать и реплицировать базы данных, игнорировать robots.txt, если сайт явно запрещает </a:t>
            </a:r>
            <a:r>
              <a:rPr lang="ru-RU" sz="1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Собирает только общедоступные данные (цены, характеристики товаров)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собираем персональные данные (ФИО, телефоны,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email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взламываем защиту сайтов (обход блокировок,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DDoS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-атаки)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нарушаем пользовательские соглашения (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ToS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Частотность запросов — без перегрузки серверов(максимум 10 потоков, задержка в 3 секунды между запросами)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Цифровизация строительной отрасли требует быстрого доступа к актуальным данным о материалах, но информация разбросана по разным платформам и форматам.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Ручной сбор данных занимает много времени, приводит к ошибкам и использованию устаревшей информации, что снижает эффективность решений.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Рост онлайн-продаж стройматериалов увеличивает объем данных, которые нужно анализировать для выбора лучших вариантов.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Динамичное изменение цен так же препятствует оперативному доступу к аналитической информации.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defRPr/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Стейкхолдеры: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Компании (строительные, поставщики) – снижение затрат, улучшение аналитики.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Интернет-магазины и маркетплейсы – автоматизация сбора данных о конкурентах. 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Частные клиенты и подрядчики – доступ к актуальным ценам и характеристикам 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Аналитики рынка – мониторинг тенденций и ценовой динамики.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Достигнутая цель -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</a:t>
            </a: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Выполненные задачи: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решений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изучены существующие решения (парсеры, каталоги, ERP), выявлены их ограничения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Определение требований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сформированы критерии к системе: источники данных, форматы выгрузки, интерфейс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Разработка архитектуры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создана модульная структура (сбор → обработка → хранение) с использованием REST API и MySQL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Реализация системы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написаны алгоритмы для сбора данных с сайтов, а так же оболочка для взаимодействия с пользователем.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Тестирование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успешный сбор данных с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площадок (точность 98%)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Оценка эффективности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система должна окупиться за 8 месяцев и приносить 1 848 000 руб. ежегодно.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</a:t>
            </a:r>
            <a:r>
              <a:rPr lang="ru-RU" altLang="ru-RU" sz="3600" dirty="0">
                <a:solidFill>
                  <a:schemeClr val="accent1"/>
                </a:solidFill>
              </a:rPr>
              <a:t>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Интеллектуализация платформы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Внедрение ИИ и машинного обучения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Автоматическая классификация товаров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Прогнозирование цен и спроса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Умное сопоставление характеристик (например, "Размер" = "Габариты")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Максимальная автоматизация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Самообучающийся парсер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Автопоиск новых сайтов поставщиков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Распознавание структуры данных без ручных настроек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Упрощенный интерфейс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Замена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 простые команды (например, "цена: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div.price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Глубокая интеграция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Подключение к бизнес-системам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1С, Битрикс24,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amoCRM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Автоматическое обновление цен и остатков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Расширенные форматы выгрузки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Google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Sheets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 XML для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legacy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-систем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Расширенный мониторинг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Трекер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изменений в реальном времени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Уведомления о скидках, новых товарах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динамики цен 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алерт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при падении цены на 10+%)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Разрозненные данные: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Нет единого стандарта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100+ источников в разных форматах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Неэффективный ручной сбор: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Десятки часов на мониторинг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Риск устаревших/ошибочных данных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Быстро меняющийся рынок: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Колебания цен (логистика, санкции)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Постоянно новые материалы/поставщики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Результат для бизнеса: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Переплаты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Простои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Потеря конкурентоспособности</a:t>
            </a: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Цель: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Задачи: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1.	Проанализировать существующие подходы и инструменты для сбора данных с веб-ресурсов, включая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	Определить ключевые требования к программному обеспечению, включая целевые источники данных и формат их представления.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	Разработать архитектуру программы, включающую модули сбора, обработки и хранения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	Реализовать основные алгоритмы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скрейпинга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обработки текстовой информации.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5.	Провести тестирование программы на примере сбора данных с реальных веб-ресурсов.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	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13492"/>
              </p:ext>
            </p:extLst>
          </p:nvPr>
        </p:nvGraphicFramePr>
        <p:xfrm>
          <a:off x="681037" y="1089271"/>
          <a:ext cx="8789534" cy="5130554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 решения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Примеры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Преимущества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Недостатки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Проблемы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Каталоги стройматериалов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Стройплощадка • Пульс Цен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Готовые базы данных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Удобный интерфейс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Ограниченный набор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автоматического обновления данных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охватывают нишевых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ручного поиска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системы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1С </a:t>
                      </a: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Procore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PlanRadar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Интеграция всех бизнес-процессов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Точный учет материалов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собирают внешние данные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внедрения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решают проблему мониторинга рынка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Высокий порог входа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Универсальные парсеры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Octoparse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ParseHub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Сбор данных с любых сайтов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Гибкость настроек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программирования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Платные подписки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поддержки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встроенной аналитики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509588" y="967668"/>
            <a:ext cx="6974054" cy="4073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Диаграмма прецедентов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93F7D-32CD-4854-9244-5963EB637EBE}"/>
              </a:ext>
            </a:extLst>
          </p:cNvPr>
          <p:cNvSpPr txBox="1"/>
          <p:nvPr/>
        </p:nvSpPr>
        <p:spPr>
          <a:xfrm>
            <a:off x="7483642" y="552450"/>
            <a:ext cx="2411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Основные варианты использования: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Информация о системе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пользователь получает общее описание возможностей платформы.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Регистрация / Вход / Выход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функции аутентификации, позволяющие пользователю создать аккаунт, войти в систему и завершить сессию.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Получение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основной модуль, включающий в себя: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3.1. Сохранение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3.2. Загрузка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3.3. Скачивание данных в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JSON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3.4. Поиск данных в базе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0DDA-1F51-40B2-9C0F-81542E20F843}"/>
              </a:ext>
            </a:extLst>
          </p:cNvPr>
          <p:cNvSpPr txBox="1"/>
          <p:nvPr/>
        </p:nvSpPr>
        <p:spPr>
          <a:xfrm>
            <a:off x="460543" y="5197834"/>
            <a:ext cx="69818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Анализ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включает функции анализа собранной информации: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4.1. Скачать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CSV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– экспорт результатов анализа.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4.2. Построить диаграмму – визуализация изменения цены товара за выбранный период.</a:t>
            </a:r>
          </a:p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5.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Руководство по работе с системой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помогает пользователю освоить функционал платформы, предоставляя справочную информацию.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10067-8023-40AF-AA1C-9757FC62EC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80" t="28347" r="20256" b="18091"/>
          <a:stretch/>
        </p:blipFill>
        <p:spPr>
          <a:xfrm>
            <a:off x="609545" y="889000"/>
            <a:ext cx="6350315" cy="4495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ER-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0F322-E6C3-4A92-845F-9E638E606534}"/>
              </a:ext>
            </a:extLst>
          </p:cNvPr>
          <p:cNvSpPr txBox="1"/>
          <p:nvPr/>
        </p:nvSpPr>
        <p:spPr>
          <a:xfrm>
            <a:off x="6988175" y="629114"/>
            <a:ext cx="271938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Сущности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Entities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Логин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Пароль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регистрации</a:t>
            </a: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Цена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сбора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Учетная единица (например, штуки, литры)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Ссылка (возможно,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URL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или путь к файлу)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Описание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Ресурс (основная информация)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пользователя (внешний ключ)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91979-2B06-478A-B511-F9F1F6E1A1EB}"/>
              </a:ext>
            </a:extLst>
          </p:cNvPr>
          <p:cNvSpPr txBox="1"/>
          <p:nvPr/>
        </p:nvSpPr>
        <p:spPr>
          <a:xfrm>
            <a:off x="496628" y="5384224"/>
            <a:ext cx="70110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Связи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Relationships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</a:p>
          <a:p>
            <a:pPr marL="342900" lvl="0" indent="-342900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→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Связь: «1 ко многим» (один пользователь может иметь множество записей данных).</a:t>
            </a: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Обозначение: «Имеет» (стрелка).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695325" y="629114"/>
            <a:ext cx="8729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BPMN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827087" y="1050290"/>
            <a:ext cx="8729661" cy="3890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5FC92-1B73-43E4-B2BD-A6851616F53C}"/>
              </a:ext>
            </a:extLst>
          </p:cNvPr>
          <p:cNvSpPr txBox="1"/>
          <p:nvPr/>
        </p:nvSpPr>
        <p:spPr>
          <a:xfrm>
            <a:off x="587011" y="4760000"/>
            <a:ext cx="86919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Вход в систему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стартовая страница с общей информацией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Авторизация/регистрация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проверка данных через БД системы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Основной функционал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(после успешного входа):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3.1. Веб-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скрейпинг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данных с возможностью экспорта в JSON или сохранения в БД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3.2. Анализ данных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с построением диаграмм или экспортом в CSV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3.3. Руководство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онлайн-документация по системе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Завершение работы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выход из системы</a:t>
            </a:r>
          </a:p>
          <a:p>
            <a:pPr algn="just"/>
            <a:r>
              <a:rPr lang="ru-RU" sz="14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Все функции доступны для переключения в процессе работы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Фронтенд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React.js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Redux Toolkit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(UI 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 состояние)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Chart.js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визуализация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Sass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Animate.css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стили и анимации)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Node.js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сборка)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Бекенд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Python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Flask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(API)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Scrapy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Playwright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Pandas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JWT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аутентификация)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База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MySQL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SQLAlchemy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хранение и 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ORM)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Инфраструктура: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развертывание)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Linux/Ubuntu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рекомендуемая ОС)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Аппаратные требования: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 ядра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CPU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8+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ГБ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RAM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SSD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512ГБ</a:t>
            </a:r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19521</TotalTime>
  <Words>1907</Words>
  <Application>Microsoft Office PowerPoint</Application>
  <PresentationFormat>Лист A4 (210x297 мм)</PresentationFormat>
  <Paragraphs>321</Paragraphs>
  <Slides>22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Calibri</vt:lpstr>
      <vt:lpstr>Courier New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2470</cp:revision>
  <dcterms:created xsi:type="dcterms:W3CDTF">2008-06-20T21:05:47Z</dcterms:created>
  <dcterms:modified xsi:type="dcterms:W3CDTF">2025-06-01T00:26:10Z</dcterms:modified>
</cp:coreProperties>
</file>