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436" r:id="rId3"/>
    <p:sldId id="454" r:id="rId4"/>
    <p:sldId id="438" r:id="rId5"/>
    <p:sldId id="439" r:id="rId6"/>
    <p:sldId id="461" r:id="rId7"/>
    <p:sldId id="462" r:id="rId8"/>
    <p:sldId id="463" r:id="rId9"/>
    <p:sldId id="440" r:id="rId10"/>
    <p:sldId id="451" r:id="rId11"/>
    <p:sldId id="441" r:id="rId12"/>
    <p:sldId id="447" r:id="rId13"/>
    <p:sldId id="464" r:id="rId14"/>
    <p:sldId id="465" r:id="rId15"/>
    <p:sldId id="448" r:id="rId16"/>
    <p:sldId id="466" r:id="rId17"/>
    <p:sldId id="437" r:id="rId18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61"/>
            <p14:sldId id="462"/>
            <p14:sldId id="463"/>
            <p14:sldId id="440"/>
            <p14:sldId id="451"/>
            <p14:sldId id="441"/>
            <p14:sldId id="447"/>
            <p14:sldId id="464"/>
            <p14:sldId id="465"/>
            <p14:sldId id="448"/>
            <p14:sldId id="466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8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1350" y="102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04.06.2025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717751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6012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03466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9877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4454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272587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6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универсального комплекта </a:t>
            </a:r>
            <a:r>
              <a:rPr lang="ru-RU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автоматизированного управления водоснабжением в многоквартирных домах»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Костюк Станислав Владимирович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Юферова Н. Ю. доцент ИЭС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программного обеспечения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711D5B1-D612-47DA-A585-B6D0B2D8B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5481"/>
              </p:ext>
            </p:extLst>
          </p:nvPr>
        </p:nvGraphicFramePr>
        <p:xfrm>
          <a:off x="695326" y="650221"/>
          <a:ext cx="8805068" cy="3761394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172005">
                  <a:extLst>
                    <a:ext uri="{9D8B030D-6E8A-4147-A177-3AD203B41FA5}">
                      <a16:colId xmlns:a16="http://schemas.microsoft.com/office/drawing/2014/main" val="1336861370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105655364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789203731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06586946"/>
                    </a:ext>
                  </a:extLst>
                </a:gridCol>
              </a:tblGrid>
              <a:tr h="294177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Выбранное решение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Альтернативы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61854"/>
                  </a:ext>
                </a:extLst>
              </a:tr>
              <a:tr h="59773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СУБД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Поддержка временных рядов, масштабируемость, расширения (TimescaleDB)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MySQL, MongoDB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4931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ОС сервера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Linux (CentOS/Debian)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Бесплатность, стабильность, работа 24/7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Windows Server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62413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Бухгалтерия/учет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1С:Предприятие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Глубокая интеграция с ЖКХ-учетом, гибкость доработок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СБИС, ГИС ЖКХ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68125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Аналитика и отчеты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Excel / LibreOffice Calc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Доступность, простота интеграции с 1С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Power BI, QlikView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40906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Уведомления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Telegram / WhatsApp API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Бесплатность, удобный API, высокая доступность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SMS-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рассылки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8330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Криптозащита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КриптоПРО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Совместимость с ГОСТ, сертификация для госструктур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СБИС,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Диадок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373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27089DA-9C1B-45E0-A15C-C74B54FAFB92}"/>
              </a:ext>
            </a:extLst>
          </p:cNvPr>
          <p:cNvSpPr txBox="1"/>
          <p:nvPr/>
        </p:nvSpPr>
        <p:spPr>
          <a:xfrm>
            <a:off x="695326" y="4469242"/>
            <a:ext cx="88050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Ключевые критерии выбора:</a:t>
            </a:r>
            <a:endParaRPr lang="ru-RU" sz="14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Надежность</a:t>
            </a:r>
            <a:r>
              <a:rPr lang="ru-RU" sz="1400" b="0" i="0" dirty="0">
                <a:effectLst/>
                <a:latin typeface="+mn-lt"/>
              </a:rPr>
              <a:t> (</a:t>
            </a:r>
            <a:r>
              <a:rPr lang="ru-RU" sz="1400" b="0" i="0" dirty="0" err="1">
                <a:effectLst/>
                <a:latin typeface="+mn-lt"/>
              </a:rPr>
              <a:t>PostgreSQL</a:t>
            </a:r>
            <a:r>
              <a:rPr lang="ru-RU" sz="1400" b="0" i="0" dirty="0">
                <a:effectLst/>
                <a:latin typeface="+mn-lt"/>
              </a:rPr>
              <a:t>, Linux)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Интеграция</a:t>
            </a:r>
            <a:r>
              <a:rPr lang="ru-RU" sz="1400" b="0" i="0" dirty="0">
                <a:effectLst/>
                <a:latin typeface="+mn-lt"/>
              </a:rPr>
              <a:t> (1С, Excel)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Экономичность</a:t>
            </a:r>
            <a:r>
              <a:rPr lang="ru-RU" sz="1400" b="0" i="0" dirty="0">
                <a:effectLst/>
                <a:latin typeface="+mn-lt"/>
              </a:rPr>
              <a:t> (Telegram API, </a:t>
            </a:r>
            <a:r>
              <a:rPr lang="ru-RU" sz="1400" b="0" i="0" dirty="0" err="1">
                <a:effectLst/>
                <a:latin typeface="+mn-lt"/>
              </a:rPr>
              <a:t>LibreOffice</a:t>
            </a:r>
            <a:r>
              <a:rPr lang="ru-RU" sz="1400" b="0" i="0" dirty="0">
                <a:effectLst/>
                <a:latin typeface="+mn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Соответствие стандартам</a:t>
            </a:r>
            <a:r>
              <a:rPr lang="ru-RU" sz="1400" b="0" i="0" dirty="0">
                <a:effectLst/>
                <a:latin typeface="+mn-lt"/>
              </a:rPr>
              <a:t> (</a:t>
            </a:r>
            <a:r>
              <a:rPr lang="ru-RU" sz="1400" b="0" i="0" dirty="0" err="1">
                <a:effectLst/>
                <a:latin typeface="+mn-lt"/>
              </a:rPr>
              <a:t>КриптоПРО</a:t>
            </a:r>
            <a:r>
              <a:rPr lang="ru-RU" sz="1400" b="0" i="0" dirty="0">
                <a:effectLst/>
                <a:latin typeface="+mn-lt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E2BA6-8417-47CB-8C73-EED95425E865}"/>
              </a:ext>
            </a:extLst>
          </p:cNvPr>
          <p:cNvSpPr txBox="1"/>
          <p:nvPr/>
        </p:nvSpPr>
        <p:spPr>
          <a:xfrm>
            <a:off x="695326" y="5667008"/>
            <a:ext cx="8805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effectLst/>
                <a:latin typeface="+mn-lt"/>
              </a:rPr>
              <a:t>Вывод:</a:t>
            </a:r>
            <a:br>
              <a:rPr lang="ru-RU" sz="1600" dirty="0"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Подбор ПО обеспечивает </a:t>
            </a:r>
            <a:r>
              <a:rPr lang="ru-RU" sz="1600" i="0" dirty="0">
                <a:effectLst/>
                <a:latin typeface="+mn-lt"/>
              </a:rPr>
              <a:t>оптимальный баланс </a:t>
            </a:r>
            <a:r>
              <a:rPr lang="ru-RU" sz="1600" b="0" i="0" dirty="0">
                <a:effectLst/>
                <a:latin typeface="+mn-lt"/>
              </a:rPr>
              <a:t>между функциональностью, стоимостью и совместимостью с инфраструктурой ЖКХ.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53724" y="12065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Схема подключения устройств и принцип их взаимодействия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743A7B-A1E4-4E25-9BA6-21A8FEA5A96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16049" r="33070" b="15607"/>
          <a:stretch>
            <a:fillRect/>
          </a:stretch>
        </p:blipFill>
        <p:spPr bwMode="auto">
          <a:xfrm>
            <a:off x="1504949" y="1028701"/>
            <a:ext cx="6915151" cy="459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695703-6586-43B3-A404-22DCAF3A5473}"/>
              </a:ext>
            </a:extLst>
          </p:cNvPr>
          <p:cNvSpPr txBox="1"/>
          <p:nvPr/>
        </p:nvSpPr>
        <p:spPr>
          <a:xfrm>
            <a:off x="596846" y="5867399"/>
            <a:ext cx="8888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Система умных устройств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Схема подключения устройств и принцип их взаимодействия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B3CB044-2F35-401F-A26D-ECAD5FBD2BD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t="15771" r="33382" b="13667"/>
          <a:stretch>
            <a:fillRect/>
          </a:stretch>
        </p:blipFill>
        <p:spPr bwMode="auto">
          <a:xfrm>
            <a:off x="1381125" y="1086417"/>
            <a:ext cx="7762875" cy="45904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368C41-D1C4-4E34-A62D-55A0C64A2DBE}"/>
              </a:ext>
            </a:extLst>
          </p:cNvPr>
          <p:cNvSpPr txBox="1"/>
          <p:nvPr/>
        </p:nvSpPr>
        <p:spPr>
          <a:xfrm>
            <a:off x="596846" y="5867399"/>
            <a:ext cx="8888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Декомпозиция системы умных устройств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21AE906-A77E-4F40-8B68-1245F0DD646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0"/>
            <a:ext cx="94122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</a:t>
            </a:r>
            <a:r>
              <a:rPr lang="en-US" altLang="ru-RU" sz="3200" dirty="0">
                <a:solidFill>
                  <a:schemeClr val="accent1"/>
                </a:solidFill>
              </a:rPr>
              <a:t>IoT-</a:t>
            </a:r>
            <a:r>
              <a:rPr lang="ru-RU" altLang="ru-RU" sz="3200" dirty="0">
                <a:solidFill>
                  <a:schemeClr val="accent1"/>
                </a:solidFill>
              </a:rPr>
              <a:t>решения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95F35-1390-4501-9A82-46667E6C2A64}"/>
              </a:ext>
            </a:extLst>
          </p:cNvPr>
          <p:cNvSpPr txBox="1"/>
          <p:nvPr/>
        </p:nvSpPr>
        <p:spPr>
          <a:xfrm>
            <a:off x="481013" y="701013"/>
            <a:ext cx="92106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1. Финансовые показатели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Капитальные затраты (CAPEX): 710 тыс. руб. на 100-квартирный дом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400" i="0" dirty="0">
                <a:effectLst/>
                <a:latin typeface="+mn-lt"/>
              </a:rPr>
              <a:t>Датчики, шлюзы, серверное оборудование, ПО, монтаж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Эксплуатационные расходы (OPEX): 80 тыс. руб./год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400" i="0" dirty="0">
                <a:effectLst/>
                <a:latin typeface="+mn-lt"/>
              </a:rPr>
              <a:t>Обслуживание, энергопотребление, техподдержка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2. Годовая экономия: 450 тыс. руб.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Снижение потерь воды: 360 тыс. руб. (-25%)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Сокращение трудозатрат: 50 тыс. руб. (автоматизация сбора данных)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Уменьшение штрафов и жалоб: 40 тыс. руб.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3. Окупаемость и доходность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Срок окупаемости: 1 год 11 месяцев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Чистая прибыль за 5 лет: 1,85 млн руб. (при CAPEX 710 тыс. руб.)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ROI (возврат инвестиций): ~260% за 5 лет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4. Операционная эффективность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Скорость обнаружения утечек: с 48 часов → до 15 минут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Точность учета: с 8–12% → до 0,5–1,2%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Производительность персонала: 1 техник обслуживает в 4 раза больше домов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5. Эффект масштабирования (на 100 домов)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Экономия воды: 75 000 м³/год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Предотвращенные аварии: 350–400 случаев/год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Сокращение документооборота: 90%</a:t>
            </a:r>
          </a:p>
        </p:txBody>
      </p:sp>
      <p:pic>
        <p:nvPicPr>
          <p:cNvPr id="11" name="Picture 2" descr="IoT устройства и эффективные решения на их основе, применяемые на  производствах, промышленности, экологии и сельском хозяйстве - статьи,  справочные материалы про IoT технологии (Интернет вещей)">
            <a:extLst>
              <a:ext uri="{FF2B5EF4-FFF2-40B4-BE49-F238E27FC236}">
                <a16:creationId xmlns:a16="http://schemas.microsoft.com/office/drawing/2014/main" id="{ECD60AF3-54A2-4A22-94C5-45AFB138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677" y="869133"/>
            <a:ext cx="3456197" cy="23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76A09F-92D3-46A6-B7E4-066C72FBBAEC}"/>
              </a:ext>
            </a:extLst>
          </p:cNvPr>
          <p:cNvSpPr txBox="1"/>
          <p:nvPr/>
        </p:nvSpPr>
        <p:spPr>
          <a:xfrm>
            <a:off x="481013" y="5274260"/>
            <a:ext cx="91328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dirty="0">
                <a:effectLst/>
                <a:latin typeface="+mj-lt"/>
              </a:rPr>
              <a:t>Вывод:</a:t>
            </a:r>
            <a:br>
              <a:rPr lang="ru-RU" sz="1400" b="0" i="0" dirty="0">
                <a:effectLst/>
                <a:latin typeface="+mj-lt"/>
              </a:rPr>
            </a:br>
            <a:r>
              <a:rPr lang="ru-RU" sz="1400" b="0" i="0" dirty="0">
                <a:effectLst/>
                <a:latin typeface="+mj-lt"/>
              </a:rPr>
              <a:t>Решение </a:t>
            </a:r>
            <a:r>
              <a:rPr lang="ru-RU" sz="1400" b="1" i="0" dirty="0">
                <a:effectLst/>
                <a:latin typeface="+mj-lt"/>
              </a:rPr>
              <a:t>окупается менее чем за 2 года</a:t>
            </a:r>
            <a:r>
              <a:rPr lang="ru-RU" sz="1400" b="0" i="0" dirty="0">
                <a:effectLst/>
                <a:latin typeface="+mj-lt"/>
              </a:rPr>
              <a:t> и обеспечивает: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j-lt"/>
              </a:rPr>
              <a:t>Снижение затрат</a:t>
            </a:r>
            <a:r>
              <a:rPr lang="ru-RU" sz="1400" b="0" i="0" dirty="0">
                <a:effectLst/>
                <a:latin typeface="+mj-lt"/>
              </a:rPr>
              <a:t> УК на воду и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j-lt"/>
              </a:rPr>
              <a:t>Повышение прозрачности</a:t>
            </a:r>
            <a:r>
              <a:rPr lang="ru-RU" sz="1400" b="0" i="0" dirty="0">
                <a:effectLst/>
                <a:latin typeface="+mj-lt"/>
              </a:rPr>
              <a:t> для жителей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j-lt"/>
              </a:rPr>
              <a:t>Масштабируемость</a:t>
            </a:r>
            <a:r>
              <a:rPr lang="ru-RU" sz="1400" b="0" i="0" dirty="0">
                <a:effectLst/>
                <a:latin typeface="+mj-lt"/>
              </a:rPr>
              <a:t> под задачи «умного города»</a:t>
            </a:r>
          </a:p>
        </p:txBody>
      </p:sp>
    </p:spTree>
    <p:extLst>
      <p:ext uri="{BB962C8B-B14F-4D97-AF65-F5344CB8AC3E}">
        <p14:creationId xmlns:p14="http://schemas.microsoft.com/office/powerpoint/2010/main" val="40993824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5F1D2C-1B2E-4FB2-90C6-F508759CB4E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249" y="0"/>
            <a:ext cx="9438051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Анализ эксплуатационных рисков и надёжности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D7B9B-D998-42B7-8551-7827BF71AA75}"/>
              </a:ext>
            </a:extLst>
          </p:cNvPr>
          <p:cNvSpPr txBox="1"/>
          <p:nvPr/>
        </p:nvSpPr>
        <p:spPr>
          <a:xfrm>
            <a:off x="481013" y="582067"/>
            <a:ext cx="924242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1" i="0" dirty="0">
                <a:effectLst/>
                <a:latin typeface="+mn-lt"/>
              </a:rPr>
              <a:t>1. Ключевые риски и решения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Кибербезопасность: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Сквозное шифрование (ГОСТ Р 34.10-2012)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Защита от </a:t>
            </a:r>
            <a:r>
              <a:rPr lang="ru-RU" sz="1200" b="0" i="0" dirty="0" err="1">
                <a:effectLst/>
                <a:latin typeface="+mn-lt"/>
              </a:rPr>
              <a:t>DDoS</a:t>
            </a:r>
            <a:r>
              <a:rPr lang="ru-RU" sz="1200" b="0" i="0" dirty="0">
                <a:effectLst/>
                <a:latin typeface="+mn-lt"/>
              </a:rPr>
              <a:t> (порог 15 000 запросов/сек)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3-уровневая аутентификация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Физические угрозы: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Датчики с IP68 (пыле-/</a:t>
            </a:r>
            <a:r>
              <a:rPr lang="ru-RU" sz="1200" b="0" i="0" dirty="0" err="1">
                <a:effectLst/>
                <a:latin typeface="+mn-lt"/>
              </a:rPr>
              <a:t>влагозащита</a:t>
            </a:r>
            <a:r>
              <a:rPr lang="ru-RU" sz="1200" b="0" i="0" dirty="0">
                <a:effectLst/>
                <a:latin typeface="+mn-lt"/>
              </a:rPr>
              <a:t>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Рабочий диапазон: </a:t>
            </a:r>
            <a:r>
              <a:rPr lang="ru-RU" sz="1200" b="1" i="0" dirty="0">
                <a:effectLst/>
                <a:latin typeface="+mn-lt"/>
              </a:rPr>
              <a:t>-40°C…+85°C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Отказоустойчивость: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Резервирование шлюзов (автопереключение за 120 </a:t>
            </a:r>
            <a:r>
              <a:rPr lang="ru-RU" sz="1200" b="0" i="0" dirty="0" err="1">
                <a:effectLst/>
                <a:latin typeface="+mn-lt"/>
              </a:rPr>
              <a:t>мс</a:t>
            </a:r>
            <a:r>
              <a:rPr lang="ru-RU" sz="1200" b="0" i="0" dirty="0">
                <a:effectLst/>
                <a:latin typeface="+mn-lt"/>
              </a:rPr>
              <a:t>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MTBF: </a:t>
            </a:r>
            <a:r>
              <a:rPr lang="ru-RU" sz="1200" b="1" i="0" dirty="0">
                <a:effectLst/>
                <a:latin typeface="+mn-lt"/>
              </a:rPr>
              <a:t>28 500 часов</a:t>
            </a:r>
            <a:r>
              <a:rPr lang="ru-RU" sz="1200" b="0" i="0" dirty="0">
                <a:effectLst/>
                <a:latin typeface="+mn-lt"/>
              </a:rPr>
              <a:t> (в 3.5× выше аналогов)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2. Тестирование и показатели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Испытания: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Термоциклы, </a:t>
            </a:r>
            <a:r>
              <a:rPr lang="ru-RU" sz="1200" b="0" i="0" dirty="0" err="1">
                <a:effectLst/>
                <a:latin typeface="+mn-lt"/>
              </a:rPr>
              <a:t>виброустойчивость</a:t>
            </a:r>
            <a:r>
              <a:rPr lang="ru-RU" sz="1200" b="0" i="0" dirty="0">
                <a:effectLst/>
                <a:latin typeface="+mn-lt"/>
              </a:rPr>
              <a:t>, 95% влажность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Время восстановления (MTTR): </a:t>
            </a:r>
            <a:r>
              <a:rPr lang="ru-RU" sz="1200" b="1" i="0" dirty="0">
                <a:effectLst/>
                <a:latin typeface="+mn-lt"/>
              </a:rPr>
              <a:t>3.8 часа</a:t>
            </a:r>
            <a:r>
              <a:rPr lang="ru-RU" sz="1200" b="0" i="0" dirty="0">
                <a:effectLst/>
                <a:latin typeface="+mn-lt"/>
              </a:rPr>
              <a:t> (было 24)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Надежность: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Коэффициент готовности: </a:t>
            </a:r>
            <a:r>
              <a:rPr lang="ru-RU" sz="1200" b="1" i="0" dirty="0">
                <a:effectLst/>
                <a:latin typeface="+mn-lt"/>
              </a:rPr>
              <a:t>99.98%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Вероятность сбоя: </a:t>
            </a:r>
            <a:r>
              <a:rPr lang="ru-RU" sz="1200" b="1" i="0" dirty="0">
                <a:effectLst/>
                <a:latin typeface="+mn-lt"/>
              </a:rPr>
              <a:t>&lt;0.02%</a:t>
            </a:r>
            <a:endParaRPr lang="ru-RU" sz="1200" b="0" i="0" dirty="0">
              <a:effectLst/>
              <a:latin typeface="+mn-lt"/>
            </a:endParaRPr>
          </a:p>
          <a:p>
            <a:pPr algn="l"/>
            <a:r>
              <a:rPr lang="ru-RU" sz="1200" b="1" i="0" dirty="0">
                <a:effectLst/>
                <a:latin typeface="+mn-lt"/>
              </a:rPr>
              <a:t>3. Организационные меры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+mn-lt"/>
              </a:rPr>
              <a:t>12 регламентов (обслуживание, аварийные ситуации)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+mn-lt"/>
              </a:rPr>
              <a:t>Еженедельный аудит безопасности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+mn-lt"/>
              </a:rPr>
              <a:t>Обучение персонала (24 сотрудника)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4. Инструменты контроля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Мониторинг:</a:t>
            </a:r>
            <a:r>
              <a:rPr lang="ru-RU" sz="1200" b="0" i="0" dirty="0">
                <a:effectLst/>
                <a:latin typeface="+mn-lt"/>
              </a:rPr>
              <a:t> </a:t>
            </a:r>
            <a:r>
              <a:rPr lang="ru-RU" sz="1200" b="0" i="0" dirty="0" err="1">
                <a:effectLst/>
                <a:latin typeface="+mn-lt"/>
              </a:rPr>
              <a:t>Prometheus</a:t>
            </a:r>
            <a:r>
              <a:rPr lang="ru-RU" sz="1200" b="0" i="0" dirty="0">
                <a:effectLst/>
                <a:latin typeface="+mn-lt"/>
              </a:rPr>
              <a:t> + </a:t>
            </a:r>
            <a:r>
              <a:rPr lang="ru-RU" sz="1200" b="0" i="0" dirty="0" err="1">
                <a:effectLst/>
                <a:latin typeface="+mn-lt"/>
              </a:rPr>
              <a:t>Grafana</a:t>
            </a:r>
            <a:r>
              <a:rPr lang="ru-RU" sz="1200" b="0" i="0" dirty="0">
                <a:effectLst/>
                <a:latin typeface="+mn-lt"/>
              </a:rPr>
              <a:t>, ELK-стек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Тестирование:</a:t>
            </a:r>
            <a:r>
              <a:rPr lang="ru-RU" sz="1200" b="0" i="0" dirty="0">
                <a:effectLst/>
                <a:latin typeface="+mn-lt"/>
              </a:rPr>
              <a:t> </a:t>
            </a:r>
            <a:r>
              <a:rPr lang="ru-RU" sz="1200" b="0" i="0" dirty="0" err="1">
                <a:effectLst/>
                <a:latin typeface="+mn-lt"/>
              </a:rPr>
              <a:t>Kali</a:t>
            </a:r>
            <a:r>
              <a:rPr lang="ru-RU" sz="1200" b="0" i="0" dirty="0">
                <a:effectLst/>
                <a:latin typeface="+mn-lt"/>
              </a:rPr>
              <a:t> Linux (</a:t>
            </a:r>
            <a:r>
              <a:rPr lang="ru-RU" sz="1200" b="0" i="0" dirty="0" err="1">
                <a:effectLst/>
                <a:latin typeface="+mn-lt"/>
              </a:rPr>
              <a:t>пентестинг</a:t>
            </a:r>
            <a:r>
              <a:rPr lang="ru-RU" sz="1200" b="0" i="0" dirty="0">
                <a:effectLst/>
                <a:latin typeface="+mn-lt"/>
              </a:rPr>
              <a:t>), </a:t>
            </a:r>
            <a:r>
              <a:rPr lang="ru-RU" sz="1200" b="0" i="0" dirty="0" err="1">
                <a:effectLst/>
                <a:latin typeface="+mn-lt"/>
              </a:rPr>
              <a:t>JMeter</a:t>
            </a:r>
            <a:r>
              <a:rPr lang="ru-RU" sz="1200" b="0" i="0" dirty="0">
                <a:effectLst/>
                <a:latin typeface="+mn-lt"/>
              </a:rPr>
              <a:t> (нагрузка)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Документация:</a:t>
            </a:r>
            <a:r>
              <a:rPr lang="ru-RU" sz="1200" b="0" i="0" dirty="0">
                <a:effectLst/>
                <a:latin typeface="+mn-lt"/>
              </a:rPr>
              <a:t> 45 стр. отчетов, 23 схемы резервирования</a:t>
            </a:r>
          </a:p>
        </p:txBody>
      </p:sp>
      <p:pic>
        <p:nvPicPr>
          <p:cNvPr id="11" name="Picture 2" descr="Оценка рисков судовых операций">
            <a:extLst>
              <a:ext uri="{FF2B5EF4-FFF2-40B4-BE49-F238E27FC236}">
                <a16:creationId xmlns:a16="http://schemas.microsoft.com/office/drawing/2014/main" id="{89721776-C121-4AC8-8CEB-8DA3CEB4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754061"/>
            <a:ext cx="4516437" cy="45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5911D2-757D-453F-B007-A0D575D108B3}"/>
              </a:ext>
            </a:extLst>
          </p:cNvPr>
          <p:cNvSpPr txBox="1"/>
          <p:nvPr/>
        </p:nvSpPr>
        <p:spPr>
          <a:xfrm>
            <a:off x="481013" y="5475714"/>
            <a:ext cx="9198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dirty="0">
                <a:effectLst/>
                <a:latin typeface="+mn-lt"/>
              </a:rPr>
              <a:t>Вывод:</a:t>
            </a:r>
            <a:br>
              <a:rPr lang="ru-RU" sz="1400" b="0" i="0" dirty="0">
                <a:effectLst/>
                <a:latin typeface="+mn-lt"/>
              </a:rPr>
            </a:br>
            <a:r>
              <a:rPr lang="ru-RU" sz="1400" b="0" i="0" dirty="0">
                <a:effectLst/>
                <a:latin typeface="+mn-lt"/>
              </a:rPr>
              <a:t>Система соответствует </a:t>
            </a:r>
            <a:r>
              <a:rPr lang="ru-RU" sz="1400" b="1" i="0" dirty="0">
                <a:effectLst/>
                <a:latin typeface="+mn-lt"/>
              </a:rPr>
              <a:t>ГОСТ и ФЗ-152</a:t>
            </a:r>
            <a:r>
              <a:rPr lang="ru-RU" sz="1400" dirty="0">
                <a:latin typeface="+mn-lt"/>
              </a:rPr>
              <a:t> и </a:t>
            </a:r>
            <a:r>
              <a:rPr lang="ru-RU" sz="1400" b="0" i="0" dirty="0">
                <a:effectLst/>
                <a:latin typeface="+mn-lt"/>
              </a:rPr>
              <a:t>обеспечива</a:t>
            </a:r>
            <a:r>
              <a:rPr lang="ru-RU" sz="1400" i="0" dirty="0">
                <a:effectLst/>
                <a:latin typeface="+mn-lt"/>
              </a:rPr>
              <a:t>ет: </a:t>
            </a:r>
            <a:r>
              <a:rPr lang="ru-RU" sz="1400" dirty="0">
                <a:latin typeface="+mn-lt"/>
              </a:rPr>
              <a:t>з</a:t>
            </a:r>
            <a:r>
              <a:rPr lang="ru-RU" sz="1400" i="0" dirty="0">
                <a:effectLst/>
                <a:latin typeface="+mn-lt"/>
              </a:rPr>
              <a:t>ащиту от кибератак</a:t>
            </a:r>
            <a:r>
              <a:rPr lang="ru-RU" sz="1400" dirty="0">
                <a:latin typeface="+mn-lt"/>
              </a:rPr>
              <a:t>, р</a:t>
            </a:r>
            <a:r>
              <a:rPr lang="ru-RU" sz="1400" i="0" dirty="0">
                <a:effectLst/>
                <a:latin typeface="+mn-lt"/>
              </a:rPr>
              <a:t>аботу в экстремальных условиях</a:t>
            </a:r>
            <a:r>
              <a:rPr lang="ru-RU" sz="1400" dirty="0">
                <a:latin typeface="+mn-lt"/>
              </a:rPr>
              <a:t>, м</a:t>
            </a:r>
            <a:r>
              <a:rPr lang="ru-RU" sz="1400" i="0" dirty="0">
                <a:effectLst/>
                <a:latin typeface="+mn-lt"/>
              </a:rPr>
              <a:t>инимальные простои</a:t>
            </a:r>
          </a:p>
        </p:txBody>
      </p:sp>
    </p:spTree>
    <p:extLst>
      <p:ext uri="{BB962C8B-B14F-4D97-AF65-F5344CB8AC3E}">
        <p14:creationId xmlns:p14="http://schemas.microsoft.com/office/powerpoint/2010/main" val="324292577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+mn-lt"/>
              </a:rPr>
              <a:t>Достигнутая цель – </a:t>
            </a:r>
            <a:r>
              <a:rPr lang="ru-RU" sz="1600" dirty="0">
                <a:latin typeface="+mn-lt"/>
              </a:rPr>
              <a:t>Разработка универсального комплекта </a:t>
            </a:r>
            <a:r>
              <a:rPr lang="ru-RU" sz="1600" dirty="0" err="1">
                <a:latin typeface="+mn-lt"/>
              </a:rPr>
              <a:t>IoT</a:t>
            </a:r>
            <a:r>
              <a:rPr lang="ru-RU" sz="1600" dirty="0">
                <a:latin typeface="+mn-lt"/>
              </a:rPr>
              <a:t> для автоматизированного управления водоснабжением в многоквартирных домах.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Выполненные задачи: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1. Аналитический этап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Проведен анализ водоснабжения МКД, выявлены ключевые проблемы (потери воды до 30%, ручной учет), изучены аналоги на рынке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2. Разработка архитектуры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Создана отказоустойчивая схема подключения, обеспечена передача данных через </a:t>
            </a:r>
            <a:r>
              <a:rPr lang="ru-RU" sz="1600" i="0" dirty="0" err="1">
                <a:effectLst/>
                <a:latin typeface="+mn-lt"/>
              </a:rPr>
              <a:t>LoRaWAN</a:t>
            </a:r>
            <a:r>
              <a:rPr lang="ru-RU" sz="1600" i="0" dirty="0">
                <a:effectLst/>
                <a:latin typeface="+mn-lt"/>
              </a:rPr>
              <a:t>/</a:t>
            </a:r>
            <a:r>
              <a:rPr lang="ru-RU" sz="1600" i="0" dirty="0" err="1">
                <a:effectLst/>
                <a:latin typeface="+mn-lt"/>
              </a:rPr>
              <a:t>ZigBee</a:t>
            </a:r>
            <a:r>
              <a:rPr lang="ru-RU" sz="1600" i="0" dirty="0">
                <a:effectLst/>
                <a:latin typeface="+mn-lt"/>
              </a:rPr>
              <a:t>, спроектирована серверная инфраструктура на Linux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3. Техническая реализация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Развернут сервер на </a:t>
            </a:r>
            <a:r>
              <a:rPr lang="ru-RU" sz="1600" i="0" dirty="0" err="1">
                <a:effectLst/>
                <a:latin typeface="+mn-lt"/>
              </a:rPr>
              <a:t>CentOS</a:t>
            </a:r>
            <a:r>
              <a:rPr lang="ru-RU" sz="1600" i="0" dirty="0">
                <a:effectLst/>
                <a:latin typeface="+mn-lt"/>
              </a:rPr>
              <a:t>/</a:t>
            </a:r>
            <a:r>
              <a:rPr lang="ru-RU" sz="1600" i="0" dirty="0" err="1">
                <a:effectLst/>
                <a:latin typeface="+mn-lt"/>
              </a:rPr>
              <a:t>Debian</a:t>
            </a:r>
            <a:r>
              <a:rPr lang="ru-RU" sz="1600" i="0" dirty="0">
                <a:effectLst/>
                <a:latin typeface="+mn-lt"/>
              </a:rPr>
              <a:t>, интегрирована СУБД </a:t>
            </a:r>
            <a:r>
              <a:rPr lang="ru-RU" sz="1600" i="0" dirty="0" err="1">
                <a:effectLst/>
                <a:latin typeface="+mn-lt"/>
              </a:rPr>
              <a:t>PostgreSQL</a:t>
            </a:r>
            <a:r>
              <a:rPr lang="ru-RU" sz="1600" i="0" dirty="0">
                <a:effectLst/>
                <a:latin typeface="+mn-lt"/>
              </a:rPr>
              <a:t>, разработан веб-интерфейс, внедрено шифрование AES-256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4. Адаптация под инфраструктуру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Созданы адаптеры для устаревшего оборудования, обеспечена совместимость с 90% инженерных систем МКД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5. Тестирование и внедрение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Проведены нагрузочные тесты (до 15 000 запросов/сек), подтверждена работоспособность при -40°C...+85°C, подготовлен пилотный запуск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6. Экономическое обоснование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Рассчитана окупаемость (1 год 11 </a:t>
            </a:r>
            <a:r>
              <a:rPr lang="ru-RU" sz="1600" i="0" dirty="0" err="1">
                <a:effectLst/>
                <a:latin typeface="+mn-lt"/>
              </a:rPr>
              <a:t>мес</a:t>
            </a:r>
            <a:r>
              <a:rPr lang="ru-RU" sz="1600" i="0" dirty="0">
                <a:effectLst/>
                <a:latin typeface="+mn-lt"/>
              </a:rPr>
              <a:t>), доказана экономия 450 тыс. руб./год, оценены перспективы масштабирования на 100+ домов</a:t>
            </a:r>
          </a:p>
          <a:p>
            <a:pPr algn="just"/>
            <a:endParaRPr lang="ru-RU" sz="1600" b="1" i="0" dirty="0">
              <a:effectLst/>
              <a:latin typeface="+mn-lt"/>
            </a:endParaRPr>
          </a:p>
          <a:p>
            <a:pPr algn="just"/>
            <a:endParaRPr lang="ru-RU" sz="1600" b="0" i="0" dirty="0">
              <a:effectLst/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DF01BC-9C97-4E05-8086-17E50D6C7A8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-1"/>
            <a:ext cx="9412288" cy="10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масштабирования и повторного применения на других объектах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604A-DD32-485F-BAE7-60C1F7C76707}"/>
              </a:ext>
            </a:extLst>
          </p:cNvPr>
          <p:cNvSpPr txBox="1"/>
          <p:nvPr/>
        </p:nvSpPr>
        <p:spPr>
          <a:xfrm>
            <a:off x="481013" y="1032778"/>
            <a:ext cx="93567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1" i="0" dirty="0">
                <a:effectLst/>
                <a:latin typeface="+mn-lt"/>
              </a:rPr>
              <a:t>1. Области применения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Жилые МКД (массовое внедрение)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Общественные здания (школы, больницы, ТЦ)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Промышленность (контроль качества воды, учет)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Коттеджные поселки (LPWAN: </a:t>
            </a:r>
            <a:r>
              <a:rPr lang="ru-RU" sz="1200" i="0" dirty="0" err="1">
                <a:effectLst/>
                <a:latin typeface="+mn-lt"/>
              </a:rPr>
              <a:t>LoRaWAN</a:t>
            </a:r>
            <a:r>
              <a:rPr lang="ru-RU" sz="1200" i="0" dirty="0">
                <a:effectLst/>
                <a:latin typeface="+mn-lt"/>
              </a:rPr>
              <a:t>, NB-</a:t>
            </a:r>
            <a:r>
              <a:rPr lang="ru-RU" sz="1200" i="0" dirty="0" err="1">
                <a:effectLst/>
                <a:latin typeface="+mn-lt"/>
              </a:rPr>
              <a:t>IoT</a:t>
            </a:r>
            <a:r>
              <a:rPr lang="ru-RU" sz="1200" i="0" dirty="0">
                <a:effectLst/>
                <a:latin typeface="+mn-lt"/>
              </a:rPr>
              <a:t>)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2. Интеграционные возможности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 другими инженерными системами: отопление, электроснабжение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 экосистемами умного дома (Google Home, Apple </a:t>
            </a:r>
            <a:r>
              <a:rPr lang="ru-RU" sz="1200" i="0" dirty="0" err="1">
                <a:effectLst/>
                <a:latin typeface="+mn-lt"/>
              </a:rPr>
              <a:t>HomeKit</a:t>
            </a:r>
            <a:r>
              <a:rPr lang="ru-RU" sz="1200" i="0" dirty="0">
                <a:effectLst/>
                <a:latin typeface="+mn-lt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 ГИС ЖКХ для автоматизации отчетности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3. Технологическое развитие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Цифровые двойники для моделирования и оптимизации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AI-аналитика: прогноз аварий, анализ потребления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 err="1">
                <a:effectLst/>
                <a:latin typeface="+mn-lt"/>
              </a:rPr>
              <a:t>Блокчейн</a:t>
            </a:r>
            <a:r>
              <a:rPr lang="ru-RU" sz="1200" i="0" dirty="0">
                <a:effectLst/>
                <a:latin typeface="+mn-lt"/>
              </a:rPr>
              <a:t> для прозрачных расчетов и защиты данных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4. Масштабируемость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Адаптация под климатические условия (от -40°C до +85°C)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Поддержка 10 000+ устройств в сети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Тиражирование в других регионах/странах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5. Экономический эффект при масштабировании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Для 100 домов: экономия 75 000 м³ воды/год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Снижение затрат на аварийный ремонт до 70%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Автоматизация 90% процессов учета</a:t>
            </a:r>
          </a:p>
        </p:txBody>
      </p:sp>
      <p:pic>
        <p:nvPicPr>
          <p:cNvPr id="11" name="Picture 2" descr="Какими видели себе дома будущего люди прошлого">
            <a:extLst>
              <a:ext uri="{FF2B5EF4-FFF2-40B4-BE49-F238E27FC236}">
                <a16:creationId xmlns:a16="http://schemas.microsoft.com/office/drawing/2014/main" id="{5B5DAC83-DF60-434D-88C6-DB10CBF5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91" y="1204110"/>
            <a:ext cx="4021456" cy="22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Дом будущего – энергоэффективный дом">
            <a:extLst>
              <a:ext uri="{FF2B5EF4-FFF2-40B4-BE49-F238E27FC236}">
                <a16:creationId xmlns:a16="http://schemas.microsoft.com/office/drawing/2014/main" id="{4CB72EAD-98C6-42A2-8D9C-2D2D1438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33" y="3730027"/>
            <a:ext cx="4023714" cy="26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E379D-38D3-457E-BB0F-DA15994F90AC}"/>
              </a:ext>
            </a:extLst>
          </p:cNvPr>
          <p:cNvSpPr txBox="1"/>
          <p:nvPr/>
        </p:nvSpPr>
        <p:spPr>
          <a:xfrm>
            <a:off x="552261" y="5003096"/>
            <a:ext cx="50823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Вывод:</a:t>
            </a:r>
            <a:br>
              <a:rPr lang="ru-RU" sz="1400" b="0" i="0" dirty="0">
                <a:effectLst/>
                <a:latin typeface="+mn-lt"/>
              </a:rPr>
            </a:br>
            <a:r>
              <a:rPr lang="ru-RU" sz="1400" b="0" i="0" dirty="0">
                <a:effectLst/>
                <a:latin typeface="+mn-lt"/>
              </a:rPr>
              <a:t>Решение служит </a:t>
            </a:r>
            <a:r>
              <a:rPr lang="ru-RU" sz="1400" i="0" dirty="0">
                <a:effectLst/>
                <a:latin typeface="+mn-lt"/>
              </a:rPr>
              <a:t>универсальной платформой для</a:t>
            </a:r>
            <a:r>
              <a:rPr lang="ru-RU" sz="1400" b="0" i="0" dirty="0">
                <a:effectLst/>
                <a:latin typeface="+mn-lt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Цифровизации ЖКХ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Создания инфраструктуры «умного города»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Перехода на ресурсосберегающие технологии</a:t>
            </a:r>
            <a:endParaRPr lang="ru-RU" sz="14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57218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B1BF8-209A-426C-8B8F-33916F070422}"/>
              </a:ext>
            </a:extLst>
          </p:cNvPr>
          <p:cNvSpPr txBox="1"/>
          <p:nvPr/>
        </p:nvSpPr>
        <p:spPr>
          <a:xfrm>
            <a:off x="554038" y="737744"/>
            <a:ext cx="912494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effectLst/>
                <a:latin typeface="+mn-lt"/>
              </a:rPr>
              <a:t>Многоквартирные дома – основа городского жилья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Основной тип жилой недвижимости в городах.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Массовое строительство ведётся с середины XX века.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Растущая потребность в модернизации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Значительная часть фонда требует обновления инженерных систем.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Повышение стандартов комфорта и энергоэффективности.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Цифровизация – глобальный тренд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Рынок умных устройств для дома: </a:t>
            </a:r>
            <a:r>
              <a:rPr lang="ru-RU" sz="1600" b="1" i="0" dirty="0">
                <a:effectLst/>
                <a:latin typeface="+mn-lt"/>
              </a:rPr>
              <a:t>$100+ млрд (2023), рост в 2 раза к 2028</a:t>
            </a:r>
            <a:r>
              <a:rPr lang="ru-RU" sz="1600" b="0" i="0" dirty="0">
                <a:effectLst/>
                <a:latin typeface="+mn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Государственные программы развития «умных городов».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Особенно востребованы решения для: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Автоматизации управления ресурсами (вода, свет, отопление).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Повышения прозрачности и эффективности ЖКХ.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Разработка </a:t>
            </a:r>
            <a:r>
              <a:rPr lang="ru-RU" sz="1600" b="1" i="0" dirty="0" err="1">
                <a:effectLst/>
                <a:latin typeface="+mn-lt"/>
              </a:rPr>
              <a:t>IoT</a:t>
            </a:r>
            <a:r>
              <a:rPr lang="ru-RU" sz="1600" b="1" i="0" dirty="0">
                <a:effectLst/>
                <a:latin typeface="+mn-lt"/>
              </a:rPr>
              <a:t>-систем для МКД соответствует: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Запросам жителей на комфорт и экономию.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Трендам цифровизации городской инфраструктуры.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Стратегическим задачам энергосбережения.</a:t>
            </a:r>
          </a:p>
        </p:txBody>
      </p:sp>
      <p:pic>
        <p:nvPicPr>
          <p:cNvPr id="1026" name="Picture 2" descr="Размер рынка умного дома, стоимость, отчет о росте промышленности 2032">
            <a:extLst>
              <a:ext uri="{FF2B5EF4-FFF2-40B4-BE49-F238E27FC236}">
                <a16:creationId xmlns:a16="http://schemas.microsoft.com/office/drawing/2014/main" id="{4AD6936F-4093-4328-8AE6-7D0A6D3B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65" y="4103077"/>
            <a:ext cx="3834073" cy="223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0BBD19-0CAE-4034-BB1A-2972F61A055D}"/>
              </a:ext>
            </a:extLst>
          </p:cNvPr>
          <p:cNvSpPr txBox="1"/>
          <p:nvPr/>
        </p:nvSpPr>
        <p:spPr>
          <a:xfrm>
            <a:off x="564785" y="4679907"/>
            <a:ext cx="48051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Стейкхолдеры:</a:t>
            </a:r>
          </a:p>
          <a:p>
            <a:r>
              <a:rPr lang="ru-RU" sz="1400" i="0" dirty="0">
                <a:effectLst/>
                <a:latin typeface="+mn-lt"/>
              </a:rPr>
              <a:t>1. Жильцы МКД</a:t>
            </a:r>
          </a:p>
          <a:p>
            <a:r>
              <a:rPr lang="ru-RU" sz="1400" i="0" dirty="0">
                <a:effectLst/>
                <a:latin typeface="+mn-lt"/>
              </a:rPr>
              <a:t>2. Управляющие компании (УК) и ТСЖ</a:t>
            </a:r>
          </a:p>
          <a:p>
            <a:r>
              <a:rPr lang="ru-RU" sz="1400" i="0" dirty="0">
                <a:effectLst/>
                <a:latin typeface="+mn-lt"/>
              </a:rPr>
              <a:t>3. Ресурсоснабжающие организации (Водоканалы)</a:t>
            </a:r>
          </a:p>
          <a:p>
            <a:r>
              <a:rPr lang="ru-RU" sz="1400" i="0" dirty="0">
                <a:effectLst/>
                <a:latin typeface="+mn-lt"/>
              </a:rPr>
              <a:t>4. Муниципальные власти</a:t>
            </a:r>
          </a:p>
          <a:p>
            <a:r>
              <a:rPr lang="ru-RU" sz="1400" i="0" dirty="0">
                <a:effectLst/>
                <a:latin typeface="+mn-lt"/>
              </a:rPr>
              <a:t>5. Производители </a:t>
            </a:r>
            <a:r>
              <a:rPr lang="en-US" sz="1400" i="0" dirty="0">
                <a:effectLst/>
                <a:latin typeface="+mn-lt"/>
              </a:rPr>
              <a:t>IoT-</a:t>
            </a:r>
            <a:r>
              <a:rPr lang="ru-RU" sz="1400" i="0" dirty="0">
                <a:effectLst/>
                <a:latin typeface="+mn-lt"/>
              </a:rPr>
              <a:t>оборудования</a:t>
            </a:r>
          </a:p>
          <a:p>
            <a:r>
              <a:rPr lang="ru-RU" sz="1400" i="0" dirty="0">
                <a:effectLst/>
                <a:latin typeface="+mn-lt"/>
              </a:rPr>
              <a:t>6. Государственные институты (Минстрой, </a:t>
            </a:r>
            <a:r>
              <a:rPr lang="ru-RU" sz="1400" i="0" dirty="0" err="1">
                <a:effectLst/>
                <a:latin typeface="+mn-lt"/>
              </a:rPr>
              <a:t>Минцифры</a:t>
            </a:r>
            <a:r>
              <a:rPr lang="ru-RU" sz="1400" i="0" dirty="0">
                <a:effectLst/>
                <a:latin typeface="+mn-lt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281A7-A927-4089-BA84-B950F13210F9}"/>
              </a:ext>
            </a:extLst>
          </p:cNvPr>
          <p:cNvSpPr txBox="1"/>
          <p:nvPr/>
        </p:nvSpPr>
        <p:spPr>
          <a:xfrm>
            <a:off x="455749" y="661579"/>
            <a:ext cx="7434396" cy="494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AutoNum type="arabicPeriod"/>
            </a:pPr>
            <a:r>
              <a:rPr lang="ru-RU" sz="1600" b="1" i="0" dirty="0">
                <a:effectLst/>
                <a:latin typeface="+mn-lt"/>
              </a:rPr>
              <a:t>Устаревшая инфраструктура - </a:t>
            </a:r>
            <a:r>
              <a:rPr lang="ru-RU" sz="1600" i="0" dirty="0">
                <a:effectLst/>
                <a:latin typeface="+mn-lt"/>
              </a:rPr>
              <a:t>40% труб требуют замены, 30% потерь воды, +7% аварийности ежегодно.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2. Неэффективный контроль - </a:t>
            </a:r>
            <a:r>
              <a:rPr lang="ru-RU" sz="1600" i="0" dirty="0">
                <a:effectLst/>
                <a:latin typeface="+mn-lt"/>
              </a:rPr>
              <a:t>Ручной сбор показаний, 48+ часов на обнаружение утечек, 15-25% неучтённой воды.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3. Отсутствие автоматизации - </a:t>
            </a:r>
            <a:r>
              <a:rPr lang="ru-RU" sz="1600" i="0" dirty="0">
                <a:effectLst/>
                <a:latin typeface="+mn-lt"/>
              </a:rPr>
              <a:t>Только 12% систем используют </a:t>
            </a:r>
            <a:r>
              <a:rPr lang="ru-RU" sz="1600" i="0" dirty="0" err="1">
                <a:effectLst/>
                <a:latin typeface="+mn-lt"/>
              </a:rPr>
              <a:t>IoT</a:t>
            </a:r>
            <a:r>
              <a:rPr lang="ru-RU" sz="1600" i="0" dirty="0">
                <a:effectLst/>
                <a:latin typeface="+mn-lt"/>
              </a:rPr>
              <a:t>, нет прогнозирования аварий, скрытые протечки.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4. Финансовые и технические проблемы - </a:t>
            </a:r>
            <a:r>
              <a:rPr lang="ru-RU" sz="1600" i="0" dirty="0">
                <a:effectLst/>
                <a:latin typeface="+mn-lt"/>
              </a:rPr>
              <a:t>30% бюджета УК на аварии, перепады давления, 20% потерь воды и энергии.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5. Безопасность и модернизация - </a:t>
            </a:r>
            <a:r>
              <a:rPr lang="ru-RU" sz="1600" i="0" dirty="0">
                <a:effectLst/>
                <a:latin typeface="+mn-lt"/>
              </a:rPr>
              <a:t>Риск загрязнения воды, нет единых платформ (68% УК), сложность интеграции новых решений.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46A3E-5131-4D41-BF53-7B6A95B6919A}"/>
              </a:ext>
            </a:extLst>
          </p:cNvPr>
          <p:cNvSpPr txBox="1"/>
          <p:nvPr/>
        </p:nvSpPr>
        <p:spPr>
          <a:xfrm>
            <a:off x="496629" y="5838468"/>
            <a:ext cx="9082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effectLst/>
                <a:latin typeface="+mn-lt"/>
              </a:rPr>
              <a:t>Вывод:</a:t>
            </a:r>
            <a:br>
              <a:rPr lang="ru-RU" sz="1800" dirty="0">
                <a:latin typeface="+mn-lt"/>
              </a:rPr>
            </a:br>
            <a:r>
              <a:rPr lang="ru-RU" sz="1800" b="0" i="0" dirty="0">
                <a:effectLst/>
                <a:latin typeface="+mn-lt"/>
              </a:rPr>
              <a:t>Требуется </a:t>
            </a:r>
            <a:r>
              <a:rPr lang="ru-RU" sz="1800" b="0" i="0" dirty="0" err="1">
                <a:effectLst/>
                <a:latin typeface="+mn-lt"/>
              </a:rPr>
              <a:t>IoT</a:t>
            </a:r>
            <a:r>
              <a:rPr lang="ru-RU" sz="1800" b="0" i="0" dirty="0">
                <a:effectLst/>
                <a:latin typeface="+mn-lt"/>
              </a:rPr>
              <a:t>-решение для автоматизации мониторинга и управления</a:t>
            </a:r>
            <a:endParaRPr lang="ru-RU" sz="1800" dirty="0">
              <a:latin typeface="+mn-lt"/>
            </a:endParaRPr>
          </a:p>
        </p:txBody>
      </p:sp>
      <p:pic>
        <p:nvPicPr>
          <p:cNvPr id="2050" name="Picture 2" descr="Устаревшая инфраструктура работает на пределе»: Токаев об отопительном  сезоне">
            <a:extLst>
              <a:ext uri="{FF2B5EF4-FFF2-40B4-BE49-F238E27FC236}">
                <a16:creationId xmlns:a16="http://schemas.microsoft.com/office/drawing/2014/main" id="{49B08C77-452F-48A0-BD08-2368A177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661579"/>
            <a:ext cx="1395413" cy="9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КС наказала председателя за плохой контроль - новости Право.ру">
            <a:extLst>
              <a:ext uri="{FF2B5EF4-FFF2-40B4-BE49-F238E27FC236}">
                <a16:creationId xmlns:a16="http://schemas.microsoft.com/office/drawing/2014/main" id="{B9590DA5-DE9F-4DD2-8A70-BF75B549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1759991"/>
            <a:ext cx="1412605" cy="10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самых популярных заблуждений об автоматизации email-маркетинга | RB.RU">
            <a:extLst>
              <a:ext uri="{FF2B5EF4-FFF2-40B4-BE49-F238E27FC236}">
                <a16:creationId xmlns:a16="http://schemas.microsoft.com/office/drawing/2014/main" id="{DBDF83AE-E3C1-42E3-B42B-3479CBB3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2979124"/>
            <a:ext cx="1412605" cy="9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Сломанная Шестерня — стоковая векторная графика и другие изображения на  тему Зубчатая передача - Зубчатая передача, Оборудование, Бизнес - iStock">
            <a:extLst>
              <a:ext uri="{FF2B5EF4-FFF2-40B4-BE49-F238E27FC236}">
                <a16:creationId xmlns:a16="http://schemas.microsoft.com/office/drawing/2014/main" id="{7686E577-C724-49D7-B380-2B9F81F5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3827297"/>
            <a:ext cx="1126881" cy="11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Модернизация ядра сети и обеспечение высокого уровня сетевой безопасности.  Реализованные проекты LWCOM">
            <a:extLst>
              <a:ext uri="{FF2B5EF4-FFF2-40B4-BE49-F238E27FC236}">
                <a16:creationId xmlns:a16="http://schemas.microsoft.com/office/drawing/2014/main" id="{D67BD4A3-7437-426A-9634-AC7B0224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45" y="5081155"/>
            <a:ext cx="1335275" cy="6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1600" b="1" dirty="0">
                <a:latin typeface="+mn-lt"/>
              </a:rPr>
              <a:t>Целью</a:t>
            </a:r>
            <a:r>
              <a:rPr lang="ru-RU" sz="1600" dirty="0">
                <a:latin typeface="+mn-lt"/>
              </a:rPr>
              <a:t> данной выпускной квалификационной работы является разработка универсального комплекта устройств, направленных на автоматизацию и мониторинг водоснабжения. 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535FCAE-6F0A-46BB-9A37-2E4AB198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6" y="1282591"/>
            <a:ext cx="88439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1600" b="1" dirty="0">
                <a:latin typeface="+mn-lt"/>
              </a:rPr>
              <a:t>Задачи: 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1. Аналитический этап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Изучение особенностей водоснабжения МКД, выявление ключевых проблем, анализ существующих решений на рынке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2. Разработка архитектуры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Создание отказоустойчивой схемы подключения, обеспечение надежной передачи данных, проектирование серверной инфраструктуры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3. Техническая реализация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Настройка сервера, интеграция с СУБД, разработка веб-интерфейса, внедрение системы безопасности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4. Адаптация под инфраструктуру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Разработка переходных решений для устаревшего оборудования, обеспечение совместимости с инженерными системами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5. Тестирование и внедрение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Проведение комплексных испытаний, проверка производительности, подготовка к промышленной эксплуатации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6. Экономическое обоснование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Расчет окупаемости, оценка экономии ресурсов, анализ перспектив масштабирования.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44B828-8CD6-49A4-9AF8-52F33011F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54142"/>
              </p:ext>
            </p:extLst>
          </p:nvPr>
        </p:nvGraphicFramePr>
        <p:xfrm>
          <a:off x="695326" y="1209676"/>
          <a:ext cx="5467349" cy="5421612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348667">
                  <a:extLst>
                    <a:ext uri="{9D8B030D-6E8A-4147-A177-3AD203B41FA5}">
                      <a16:colId xmlns:a16="http://schemas.microsoft.com/office/drawing/2014/main" val="572092559"/>
                    </a:ext>
                  </a:extLst>
                </a:gridCol>
                <a:gridCol w="1372894">
                  <a:extLst>
                    <a:ext uri="{9D8B030D-6E8A-4147-A177-3AD203B41FA5}">
                      <a16:colId xmlns:a16="http://schemas.microsoft.com/office/drawing/2014/main" val="2020152324"/>
                    </a:ext>
                  </a:extLst>
                </a:gridCol>
                <a:gridCol w="1372894">
                  <a:extLst>
                    <a:ext uri="{9D8B030D-6E8A-4147-A177-3AD203B41FA5}">
                      <a16:colId xmlns:a16="http://schemas.microsoft.com/office/drawing/2014/main" val="1368830180"/>
                    </a:ext>
                  </a:extLst>
                </a:gridCol>
                <a:gridCol w="1372894">
                  <a:extLst>
                    <a:ext uri="{9D8B030D-6E8A-4147-A177-3AD203B41FA5}">
                      <a16:colId xmlns:a16="http://schemas.microsoft.com/office/drawing/2014/main" val="357289399"/>
                    </a:ext>
                  </a:extLst>
                </a:gridCol>
              </a:tblGrid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Критерий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Готовые решения (</a:t>
                      </a:r>
                      <a:r>
                        <a:rPr lang="en-US" sz="1200" b="1" dirty="0" err="1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Kamstrup</a:t>
                      </a:r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Itron</a:t>
                      </a:r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Open-source </a:t>
                      </a:r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платформы (</a:t>
                      </a:r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FIWARE)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Наше решение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59745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+mn-lt"/>
                        </a:rPr>
                        <a:t>Точность мониторинга</a:t>
                      </a:r>
                      <a:endParaRPr lang="ru-RU" sz="1200" dirty="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±0,5% (сертифицированные)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±1,5-2% (универсальные)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±0,3-0,7%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(оптимизированные)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45676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Частота обновления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раз/час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раз/15 мин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 1 раза/мин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(адаптивная)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36300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Автономность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8-10 лет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3-5 лет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5-15 лет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(гибридное питание)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45099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Сложность внедрения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 ключ (жесткие требования)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Требует доработок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Гибкая поэтапная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реализация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01106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Стоимость (</a:t>
                      </a:r>
                      <a:r>
                        <a:rPr lang="en-US" sz="1200" b="1">
                          <a:effectLst/>
                          <a:latin typeface="+mn-lt"/>
                        </a:rPr>
                        <a:t>TCO 5 </a:t>
                      </a:r>
                      <a:r>
                        <a:rPr lang="ru-RU" sz="1200" b="1">
                          <a:effectLst/>
                          <a:latin typeface="+mn-lt"/>
                        </a:rPr>
                        <a:t>лет)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120-150 руб/м²/год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60-80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/м²/год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90-110 </a:t>
                      </a: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/м²/год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28986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Интеграция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Ограниченный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Открытые протоколы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Любые интерфейсы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83018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Масштабируемость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 рамках экосистемы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 ростом сложности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Оптимально под объект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61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136E485-AA34-4115-8934-8236427832EE}"/>
              </a:ext>
            </a:extLst>
          </p:cNvPr>
          <p:cNvSpPr txBox="1"/>
          <p:nvPr/>
        </p:nvSpPr>
        <p:spPr>
          <a:xfrm>
            <a:off x="6262994" y="1166842"/>
            <a:ext cx="337651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effectLst/>
                <a:latin typeface="+mn-lt"/>
              </a:rPr>
              <a:t>Ключевые преимущества нашего решения:</a:t>
            </a:r>
            <a:endParaRPr lang="ru-RU" sz="1400" b="0" i="0" dirty="0">
              <a:effectLst/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Технологические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Гибридные протоколы связи (</a:t>
            </a:r>
            <a:r>
              <a:rPr lang="ru-RU" sz="1400" b="0" i="0" dirty="0" err="1">
                <a:effectLst/>
                <a:latin typeface="+mn-lt"/>
              </a:rPr>
              <a:t>LoRa</a:t>
            </a:r>
            <a:r>
              <a:rPr lang="ru-RU" sz="1400" b="0" i="0" dirty="0">
                <a:effectLst/>
                <a:latin typeface="+mn-lt"/>
              </a:rPr>
              <a:t> + PLC)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Прогностика аварий с точностью </a:t>
            </a:r>
            <a:r>
              <a:rPr lang="ru-RU" sz="1400" b="1" i="0" dirty="0">
                <a:effectLst/>
                <a:latin typeface="+mn-lt"/>
              </a:rPr>
              <a:t>92%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Работа в экстремальных температурах (-30°C...+45°C)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Экономические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Срок службы компонентов </a:t>
            </a:r>
            <a:r>
              <a:rPr lang="ru-RU" sz="1400" b="1" i="0" dirty="0">
                <a:effectLst/>
                <a:latin typeface="+mn-lt"/>
              </a:rPr>
              <a:t>+40%</a:t>
            </a:r>
            <a:r>
              <a:rPr lang="ru-RU" sz="1400" b="0" i="0" dirty="0">
                <a:effectLst/>
                <a:latin typeface="+mn-lt"/>
              </a:rPr>
              <a:t> (7-10 лет)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Экономия на обслуживании </a:t>
            </a:r>
            <a:r>
              <a:rPr lang="ru-RU" sz="1400" b="1" i="0" dirty="0">
                <a:effectLst/>
                <a:latin typeface="+mn-lt"/>
              </a:rPr>
              <a:t>до 35%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Поэтапное внедрение снижает нагрузку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Юридические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Полная независимость от вендоров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Совместимость с ГИС ЖКХ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Соответствие меняющимся нормативам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Функциональные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Гибридный учет (общедомовой/квартирный/стояковый)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Дифференцированные тарифы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Адаптация под будущие </a:t>
            </a:r>
            <a:r>
              <a:rPr lang="ru-RU" sz="1400" b="0" i="0" dirty="0" err="1">
                <a:effectLst/>
                <a:latin typeface="+mn-lt"/>
              </a:rPr>
              <a:t>upgrades</a:t>
            </a:r>
            <a:endParaRPr lang="ru-RU" sz="1400" b="0" i="0" dirty="0">
              <a:effectLst/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8D7E1BC-8027-49F5-AF18-80F7EBEBF1F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Требования к системе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3262D-0DC1-4074-BD3E-549E25D9FF91}"/>
              </a:ext>
            </a:extLst>
          </p:cNvPr>
          <p:cNvSpPr txBox="1"/>
          <p:nvPr/>
        </p:nvSpPr>
        <p:spPr>
          <a:xfrm>
            <a:off x="468312" y="554038"/>
            <a:ext cx="933936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effectLst/>
                <a:latin typeface="+mn-lt"/>
              </a:rPr>
              <a:t>1. Безопасность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Шифрование данных (AES-256), защита от кибератак, двухфакторная аутентификация, автоматические обновления, резервное копирование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2. Энергоэффективность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Автономная работа 5+ лет, </a:t>
            </a:r>
            <a:r>
              <a:rPr lang="ru-RU" sz="1600" b="0" i="0" dirty="0" err="1">
                <a:effectLst/>
                <a:latin typeface="+mn-lt"/>
              </a:rPr>
              <a:t>низкопотребляющие</a:t>
            </a:r>
            <a:r>
              <a:rPr lang="ru-RU" sz="1600" b="0" i="0" dirty="0">
                <a:effectLst/>
                <a:latin typeface="+mn-lt"/>
              </a:rPr>
              <a:t> протоколы (</a:t>
            </a:r>
            <a:r>
              <a:rPr lang="ru-RU" sz="1600" b="0" i="0" dirty="0" err="1">
                <a:effectLst/>
                <a:latin typeface="+mn-lt"/>
              </a:rPr>
              <a:t>LoRaWAN</a:t>
            </a:r>
            <a:r>
              <a:rPr lang="ru-RU" sz="1600" b="0" i="0" dirty="0">
                <a:effectLst/>
                <a:latin typeface="+mn-lt"/>
              </a:rPr>
              <a:t>, </a:t>
            </a:r>
            <a:r>
              <a:rPr lang="ru-RU" sz="1600" b="0" i="0" dirty="0" err="1">
                <a:effectLst/>
                <a:latin typeface="+mn-lt"/>
              </a:rPr>
              <a:t>ZigBee</a:t>
            </a:r>
            <a:r>
              <a:rPr lang="ru-RU" sz="1600" b="0" i="0" dirty="0">
                <a:effectLst/>
                <a:latin typeface="+mn-lt"/>
              </a:rPr>
              <a:t>), энергосберегающие режимы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3. Экономика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Окупаемость &lt;2 лет, TCO 90-110 </a:t>
            </a:r>
            <a:r>
              <a:rPr lang="ru-RU" sz="1600" b="0" i="0" dirty="0" err="1">
                <a:effectLst/>
                <a:latin typeface="+mn-lt"/>
              </a:rPr>
              <a:t>руб</a:t>
            </a:r>
            <a:r>
              <a:rPr lang="ru-RU" sz="1600" b="0" i="0" dirty="0">
                <a:effectLst/>
                <a:latin typeface="+mn-lt"/>
              </a:rPr>
              <a:t>/м²/год, минимальные затраты на обслуживание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4. Масштабируемость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Поддержка 1000+ устройств, модульная архитектура, совместимость с разными датчиками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5. Удобство использования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Простой веб-интерфейс, мобильное приложение, многоуровневый доступ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6. Совместимость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Поддержка основных </a:t>
            </a:r>
            <a:r>
              <a:rPr lang="ru-RU" sz="1600" b="0" i="0" dirty="0" err="1">
                <a:effectLst/>
                <a:latin typeface="+mn-lt"/>
              </a:rPr>
              <a:t>IoT</a:t>
            </a:r>
            <a:r>
              <a:rPr lang="ru-RU" sz="1600" b="0" i="0" dirty="0">
                <a:effectLst/>
                <a:latin typeface="+mn-lt"/>
              </a:rPr>
              <a:t>-стандартов, интеграция с ГИС ЖКХ, работа с устаревшими системами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7. Надежность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Работа при -30°C...+45°C, </a:t>
            </a:r>
            <a:r>
              <a:rPr lang="ru-RU" sz="1600" b="0" i="0" dirty="0" err="1">
                <a:effectLst/>
                <a:latin typeface="+mn-lt"/>
              </a:rPr>
              <a:t>влагозащита</a:t>
            </a:r>
            <a:r>
              <a:rPr lang="ru-RU" sz="1600" b="0" i="0" dirty="0">
                <a:effectLst/>
                <a:latin typeface="+mn-lt"/>
              </a:rPr>
              <a:t> (IP67), доступность 99.95%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8. Функциональность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Точность ±0.5%, частота опроса от 1/мин, прогноз аварий &gt;90%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9. </a:t>
            </a:r>
            <a:r>
              <a:rPr lang="ru-RU" sz="1600" b="1" dirty="0">
                <a:latin typeface="+mn-lt"/>
              </a:rPr>
              <a:t>Соответствие нормативам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Соответствие ГОСТ, сертификация, соблюдение 44-ФЗ и 209-ФЗ</a:t>
            </a:r>
          </a:p>
        </p:txBody>
      </p:sp>
      <p:pic>
        <p:nvPicPr>
          <p:cNvPr id="16" name="Picture 2" descr="Обследование Водоснабжения • Поиск утечек • Энергоаудит">
            <a:extLst>
              <a:ext uri="{FF2B5EF4-FFF2-40B4-BE49-F238E27FC236}">
                <a16:creationId xmlns:a16="http://schemas.microsoft.com/office/drawing/2014/main" id="{9C103134-2E89-4E43-BDC2-AD4CCFA9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9" y="4253114"/>
            <a:ext cx="2364879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50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E2EA8F-D979-4595-9A4A-D3C2E3F5A32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1"/>
            <a:ext cx="942498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76CCC6-3A13-42D7-A55F-ED5B1E19622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9" t="14943" r="17319" b="8749"/>
          <a:stretch>
            <a:fillRect/>
          </a:stretch>
        </p:blipFill>
        <p:spPr bwMode="auto">
          <a:xfrm>
            <a:off x="946353" y="661579"/>
            <a:ext cx="8013291" cy="487398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FEB7E0-58C3-4F78-AFCB-B76271F898C2}"/>
              </a:ext>
            </a:extLst>
          </p:cNvPr>
          <p:cNvSpPr txBox="1"/>
          <p:nvPr/>
        </p:nvSpPr>
        <p:spPr>
          <a:xfrm>
            <a:off x="468313" y="5535561"/>
            <a:ext cx="9017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Описание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405024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19FC1AE-C2F3-4A5D-AF8F-548A4AF25F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1"/>
            <a:ext cx="942498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0B2D5B-FA72-46BA-A4EE-E9DC6885829C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14943" r="17319" b="8549"/>
          <a:stretch>
            <a:fillRect/>
          </a:stretch>
        </p:blipFill>
        <p:spPr bwMode="auto">
          <a:xfrm>
            <a:off x="1304925" y="661578"/>
            <a:ext cx="7458075" cy="520582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F3D6DB-D930-4172-AA2F-0AA07429FFA3}"/>
              </a:ext>
            </a:extLst>
          </p:cNvPr>
          <p:cNvSpPr txBox="1"/>
          <p:nvPr/>
        </p:nvSpPr>
        <p:spPr>
          <a:xfrm>
            <a:off x="481013" y="5867399"/>
            <a:ext cx="90046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>
                <a:latin typeface="+mn-lt"/>
                <a:ea typeface="Times New Roman" panose="02020603050405020304" pitchFamily="18" charset="0"/>
              </a:rPr>
              <a:t>Декомпозиция о</a:t>
            </a:r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писания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8078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9787" y="127000"/>
            <a:ext cx="276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+mn-lt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аппаратного обеспечения</a:t>
            </a:r>
          </a:p>
        </p:txBody>
      </p:sp>
      <p:pic>
        <p:nvPicPr>
          <p:cNvPr id="20" name="Рисунок 19" descr="Хаб Яндекса для устройств">
            <a:extLst>
              <a:ext uri="{FF2B5EF4-FFF2-40B4-BE49-F238E27FC236}">
                <a16:creationId xmlns:a16="http://schemas.microsoft.com/office/drawing/2014/main" id="{FFF88BCA-6A2E-4F9C-8951-11BA068F451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9" b="30339"/>
          <a:stretch>
            <a:fillRect/>
          </a:stretch>
        </p:blipFill>
        <p:spPr bwMode="auto">
          <a:xfrm>
            <a:off x="571447" y="904875"/>
            <a:ext cx="2673198" cy="57979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071B70-0E66-445A-B2C0-C384208C10AD}"/>
              </a:ext>
            </a:extLst>
          </p:cNvPr>
          <p:cNvSpPr txBox="1"/>
          <p:nvPr/>
        </p:nvSpPr>
        <p:spPr>
          <a:xfrm>
            <a:off x="791980" y="1470860"/>
            <a:ext cx="2232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latin typeface="+mn-lt"/>
                <a:ea typeface="Times New Roman" panose="02020603050405020304" pitchFamily="18" charset="0"/>
              </a:rPr>
              <a:t>Хаб Яндекса для устройств</a:t>
            </a:r>
            <a:endParaRPr lang="ru-RU" sz="1400" dirty="0">
              <a:latin typeface="+mn-lt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500CAD6-697F-4E2D-89F3-2821C6A5AA6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5" t="28183" r="16301" b="38364"/>
          <a:stretch>
            <a:fillRect/>
          </a:stretch>
        </p:blipFill>
        <p:spPr bwMode="auto">
          <a:xfrm>
            <a:off x="4420346" y="714090"/>
            <a:ext cx="1925282" cy="1177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14F9A1-0201-4BF8-AAFC-CD7596073028}"/>
              </a:ext>
            </a:extLst>
          </p:cNvPr>
          <p:cNvSpPr txBox="1"/>
          <p:nvPr/>
        </p:nvSpPr>
        <p:spPr>
          <a:xfrm>
            <a:off x="4272766" y="1870561"/>
            <a:ext cx="3392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Контроллер протечки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endParaRPr lang="ru-RU" sz="1400" dirty="0">
              <a:latin typeface="+mn-l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E6C910E-0DF6-4453-8653-5C494D5F4D3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9" t="33879" r="15340" b="44244"/>
          <a:stretch>
            <a:fillRect/>
          </a:stretch>
        </p:blipFill>
        <p:spPr bwMode="auto">
          <a:xfrm>
            <a:off x="583587" y="1806252"/>
            <a:ext cx="2673198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291A2F-4F22-46E7-8529-46547A9D1181}"/>
              </a:ext>
            </a:extLst>
          </p:cNvPr>
          <p:cNvSpPr txBox="1"/>
          <p:nvPr/>
        </p:nvSpPr>
        <p:spPr>
          <a:xfrm>
            <a:off x="600488" y="3081150"/>
            <a:ext cx="3066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Беспроводной датчик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-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sense</a:t>
            </a:r>
            <a:endParaRPr lang="ru-RU" sz="1400" dirty="0">
              <a:latin typeface="+mn-lt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857034-B221-4EBC-85FE-D0531BB84B06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2" t="25700" r="15981" b="37025"/>
          <a:stretch>
            <a:fillRect/>
          </a:stretch>
        </p:blipFill>
        <p:spPr bwMode="auto">
          <a:xfrm>
            <a:off x="7276517" y="587260"/>
            <a:ext cx="2270176" cy="15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205ADF-96F8-4DFB-AAC6-7208CAFD0F13}"/>
              </a:ext>
            </a:extLst>
          </p:cNvPr>
          <p:cNvSpPr txBox="1"/>
          <p:nvPr/>
        </p:nvSpPr>
        <p:spPr>
          <a:xfrm>
            <a:off x="7276517" y="2244746"/>
            <a:ext cx="24024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Шаровый кран с электроприводом 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Aqua-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drive</a:t>
            </a:r>
            <a:endParaRPr lang="ru-RU" sz="1400" dirty="0">
              <a:latin typeface="+mn-lt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18B8425-FECA-4F56-8265-1801F46CFAF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4" t="26073" r="6360" b="24881"/>
          <a:stretch>
            <a:fillRect/>
          </a:stretch>
        </p:blipFill>
        <p:spPr bwMode="auto">
          <a:xfrm>
            <a:off x="4267512" y="2291894"/>
            <a:ext cx="2270176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FE3156-CCCD-4F6F-B305-1F6B0C4C2330}"/>
              </a:ext>
            </a:extLst>
          </p:cNvPr>
          <p:cNvSpPr txBox="1"/>
          <p:nvPr/>
        </p:nvSpPr>
        <p:spPr>
          <a:xfrm>
            <a:off x="4464617" y="3474997"/>
            <a:ext cx="2073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Мультисенсор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en-US" sz="1400" kern="0" dirty="0">
                <a:effectLst/>
                <a:latin typeface="+mn-lt"/>
                <a:ea typeface="Times New Roman" panose="02020603050405020304" pitchFamily="18" charset="0"/>
              </a:rPr>
              <a:t> Pulse</a:t>
            </a:r>
            <a:endParaRPr lang="ru-RU" sz="1400" dirty="0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1FB2B-2D33-449D-8EB6-978054660E0E}"/>
              </a:ext>
            </a:extLst>
          </p:cNvPr>
          <p:cNvSpPr txBox="1"/>
          <p:nvPr/>
        </p:nvSpPr>
        <p:spPr>
          <a:xfrm>
            <a:off x="497041" y="3897994"/>
            <a:ext cx="9140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effectLst/>
                <a:latin typeface="+mn-lt"/>
              </a:rPr>
              <a:t>Подобранное оборудование обеспечивает </a:t>
            </a:r>
            <a:r>
              <a:rPr lang="ru-RU" sz="1400" b="1" i="0" dirty="0">
                <a:effectLst/>
                <a:latin typeface="+mn-lt"/>
              </a:rPr>
              <a:t>высокую надежность, энергоэффективность и совместимость</a:t>
            </a:r>
            <a:r>
              <a:rPr lang="ru-RU" sz="1400" b="0" i="0" dirty="0">
                <a:effectLst/>
                <a:latin typeface="+mn-lt"/>
              </a:rPr>
              <a:t> с существующей инфраструктурой МКД.</a:t>
            </a:r>
          </a:p>
          <a:p>
            <a:r>
              <a:rPr lang="ru-RU" sz="1400" b="1" i="0" dirty="0">
                <a:effectLst/>
                <a:latin typeface="+mn-lt"/>
              </a:rPr>
              <a:t>Ключевые преимущества:</a:t>
            </a:r>
            <a:endParaRPr lang="ru-RU" sz="1400" b="0" i="0" dirty="0"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Оптимальная стоимость</a:t>
            </a:r>
            <a:r>
              <a:rPr lang="ru-RU" sz="1400" b="0" i="0" dirty="0">
                <a:effectLst/>
                <a:latin typeface="+mn-lt"/>
              </a:rPr>
              <a:t> (баланс цены и производительности)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Масштабируемость</a:t>
            </a:r>
            <a:r>
              <a:rPr lang="ru-RU" sz="1400" b="0" i="0" dirty="0">
                <a:effectLst/>
                <a:latin typeface="+mn-lt"/>
              </a:rPr>
              <a:t> (поддержка до 1000+ устройств)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Соответствие российским стандартам</a:t>
            </a:r>
            <a:r>
              <a:rPr lang="ru-RU" sz="1400" b="0" i="0" dirty="0">
                <a:effectLst/>
                <a:latin typeface="+mn-lt"/>
              </a:rPr>
              <a:t> (ГОСТ, температурные режимы)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Минимальные затраты на обслуживание</a:t>
            </a:r>
            <a:endParaRPr lang="ru-RU" sz="1400" b="0" i="0" dirty="0">
              <a:effectLst/>
              <a:latin typeface="+mn-lt"/>
            </a:endParaRPr>
          </a:p>
          <a:p>
            <a:r>
              <a:rPr lang="ru-RU" sz="1400" b="0" i="0" dirty="0">
                <a:effectLst/>
                <a:latin typeface="+mn-lt"/>
              </a:rPr>
              <a:t>Решение готово к </a:t>
            </a:r>
            <a:r>
              <a:rPr lang="ru-RU" sz="1400" b="1" i="0" dirty="0">
                <a:effectLst/>
                <a:latin typeface="+mn-lt"/>
              </a:rPr>
              <a:t>промышленному внедрению</a:t>
            </a:r>
            <a:r>
              <a:rPr lang="ru-RU" sz="1400" b="0" i="0" dirty="0">
                <a:effectLst/>
                <a:latin typeface="+mn-lt"/>
              </a:rPr>
              <a:t> и обеспечит </a:t>
            </a:r>
            <a:r>
              <a:rPr lang="ru-RU" sz="1400" b="1" i="0" dirty="0">
                <a:effectLst/>
                <a:latin typeface="+mn-lt"/>
              </a:rPr>
              <a:t>долгосрочную работу</a:t>
            </a:r>
            <a:r>
              <a:rPr lang="ru-RU" sz="1400" b="0" i="0" dirty="0">
                <a:effectLst/>
                <a:latin typeface="+mn-lt"/>
              </a:rPr>
              <a:t> системы автоматизации.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19673</TotalTime>
  <Words>1916</Words>
  <Application>Microsoft Office PowerPoint</Application>
  <PresentationFormat>Лист A4 (210x297 мм)</PresentationFormat>
  <Paragraphs>296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Lato</vt:lpstr>
      <vt:lpstr>Lato Black</vt:lpstr>
      <vt:lpstr>Lato Light</vt:lpstr>
      <vt:lpstr>Oswald Regular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2501</cp:revision>
  <dcterms:created xsi:type="dcterms:W3CDTF">2008-06-20T21:05:47Z</dcterms:created>
  <dcterms:modified xsi:type="dcterms:W3CDTF">2025-06-04T07:53:47Z</dcterms:modified>
</cp:coreProperties>
</file>