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92" r:id="rId2"/>
    <p:sldId id="436" r:id="rId3"/>
    <p:sldId id="454" r:id="rId4"/>
    <p:sldId id="438" r:id="rId5"/>
    <p:sldId id="439" r:id="rId6"/>
    <p:sldId id="461" r:id="rId7"/>
    <p:sldId id="462" r:id="rId8"/>
    <p:sldId id="463" r:id="rId9"/>
    <p:sldId id="440" r:id="rId10"/>
    <p:sldId id="451" r:id="rId11"/>
    <p:sldId id="467" r:id="rId12"/>
    <p:sldId id="469" r:id="rId13"/>
    <p:sldId id="441" r:id="rId14"/>
    <p:sldId id="447" r:id="rId15"/>
    <p:sldId id="464" r:id="rId16"/>
    <p:sldId id="465" r:id="rId17"/>
    <p:sldId id="448" r:id="rId18"/>
    <p:sldId id="466" r:id="rId19"/>
    <p:sldId id="437" r:id="rId20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61"/>
            <p14:sldId id="462"/>
            <p14:sldId id="463"/>
            <p14:sldId id="440"/>
            <p14:sldId id="451"/>
            <p14:sldId id="467"/>
            <p14:sldId id="469"/>
            <p14:sldId id="441"/>
            <p14:sldId id="447"/>
            <p14:sldId id="464"/>
            <p14:sldId id="465"/>
            <p14:sldId id="448"/>
            <p14:sldId id="46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608" y="114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07.06.2025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7497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8699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71775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60120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034669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9877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4454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7258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6.pn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универсального комплекта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автоматизированного управления водоснабжением в многоквартирных домах»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Костюк Станислав Владимирович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Юферова Н. Ю. доцент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программного обеспечения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711D5B1-D612-47DA-A585-B6D0B2D8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14166"/>
              </p:ext>
            </p:extLst>
          </p:nvPr>
        </p:nvGraphicFramePr>
        <p:xfrm>
          <a:off x="695326" y="650221"/>
          <a:ext cx="8805068" cy="3822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2005">
                  <a:extLst>
                    <a:ext uri="{9D8B030D-6E8A-4147-A177-3AD203B41FA5}">
                      <a16:colId xmlns:a16="http://schemas.microsoft.com/office/drawing/2014/main" val="1336861370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105655364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789203731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06586946"/>
                    </a:ext>
                  </a:extLst>
                </a:gridCol>
              </a:tblGrid>
              <a:tr h="29417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Выбранное решение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Альтернативы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61854"/>
                  </a:ext>
                </a:extLst>
              </a:tr>
              <a:tr h="59773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СУБД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Поддержка временных рядов, масштабируемость, расширения (TimescaleDB)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MySQL, MongoDB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402024931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ОС сервера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Linux (CentOS/Debian)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стабильность, работа 24/7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Windows Server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4259462413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Бухгалтерия/учет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1С:Предприятие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Глубокая интеграция с ЖКХ-учетом, гибкость доработок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ГИС ЖКХ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3748568125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Аналитика и отчеты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Excel / LibreOffice Calc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Доступность, простота интеграции с 1С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Power BI, QlikView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1968140906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Уведомления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Telegram / WhatsApp API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удобный API, высокая доступность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SMS-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рассылки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399578330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Криптозащита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КриптоПРО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Совместимость с ГОСТ, сертификация для госструктур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Диадок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25981737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7089DA-9C1B-45E0-A15C-C74B54FAFB92}"/>
              </a:ext>
            </a:extLst>
          </p:cNvPr>
          <p:cNvSpPr txBox="1"/>
          <p:nvPr/>
        </p:nvSpPr>
        <p:spPr>
          <a:xfrm>
            <a:off x="695326" y="4469242"/>
            <a:ext cx="26574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Ключевые критерии выбора:</a:t>
            </a:r>
            <a:endParaRPr lang="ru-RU" sz="14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Надежность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Интеграция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Экономичность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Соответствие стандартам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2BA6-8417-47CB-8C73-EED95425E865}"/>
              </a:ext>
            </a:extLst>
          </p:cNvPr>
          <p:cNvSpPr txBox="1"/>
          <p:nvPr/>
        </p:nvSpPr>
        <p:spPr>
          <a:xfrm>
            <a:off x="695326" y="5667008"/>
            <a:ext cx="880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Вывод:</a:t>
            </a:r>
            <a:br>
              <a:rPr lang="ru-RU" sz="1600" dirty="0"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Подбор ПО обеспечивает </a:t>
            </a:r>
            <a:r>
              <a:rPr lang="ru-RU" sz="1600" i="0" dirty="0">
                <a:effectLst/>
                <a:latin typeface="+mn-lt"/>
              </a:rPr>
              <a:t>оптимальный баланс </a:t>
            </a:r>
            <a:r>
              <a:rPr lang="ru-RU" sz="1600" b="0" i="0" dirty="0">
                <a:effectLst/>
                <a:latin typeface="+mn-lt"/>
              </a:rPr>
              <a:t>между функциональностью, стоимостью и совместимостью с инфраструктурой ЖКХ.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41024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25DA758-5E8E-4552-895F-9938384C9E8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-1"/>
            <a:ext cx="94265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Настройка программной части системы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47CD9-EE20-4659-B2F2-EFD07BD7CDDB}"/>
              </a:ext>
            </a:extLst>
          </p:cNvPr>
          <p:cNvSpPr txBox="1"/>
          <p:nvPr/>
        </p:nvSpPr>
        <p:spPr>
          <a:xfrm>
            <a:off x="496629" y="5968828"/>
            <a:ext cx="9204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i="0" dirty="0">
                <a:effectLst/>
                <a:latin typeface="+mn-lt"/>
              </a:rPr>
              <a:t>Инструкция по настройке серверной платформы для сбора, обработки, хранения данных и передачи данных между </a:t>
            </a:r>
            <a:r>
              <a:rPr lang="en-US" sz="2000" i="0" dirty="0" err="1">
                <a:effectLst/>
                <a:latin typeface="+mn-lt"/>
              </a:rPr>
              <a:t>Iot</a:t>
            </a:r>
            <a:r>
              <a:rPr lang="en-US" sz="2000" i="0" dirty="0">
                <a:effectLst/>
                <a:latin typeface="+mn-lt"/>
              </a:rPr>
              <a:t>-</a:t>
            </a:r>
            <a:r>
              <a:rPr lang="ru-RU" sz="2000" i="0" dirty="0">
                <a:effectLst/>
                <a:latin typeface="+mn-lt"/>
              </a:rPr>
              <a:t>устройствами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50FDB2-13C7-40FD-AC7C-DA5F57FF1C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463" y="525256"/>
            <a:ext cx="3482537" cy="54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13FA482D-1614-43A0-A36C-06A2989F9C1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-11358"/>
            <a:ext cx="9457396" cy="9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Интеграция </a:t>
            </a:r>
            <a:r>
              <a:rPr lang="ru-RU" altLang="ru-RU" sz="2800" dirty="0" err="1">
                <a:solidFill>
                  <a:schemeClr val="accent1"/>
                </a:solidFill>
                <a:latin typeface="+mn-lt"/>
              </a:rPr>
              <a:t>IoT</a:t>
            </a:r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-решения с внешними сервисами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230F2-E43A-443A-AF46-8934F85B902C}"/>
              </a:ext>
            </a:extLst>
          </p:cNvPr>
          <p:cNvSpPr txBox="1"/>
          <p:nvPr/>
        </p:nvSpPr>
        <p:spPr>
          <a:xfrm>
            <a:off x="485432" y="786763"/>
            <a:ext cx="93591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</a:t>
            </a:r>
            <a:r>
              <a:rPr lang="en-US" sz="2000" b="1" dirty="0" err="1"/>
              <a:t>Ujin</a:t>
            </a:r>
            <a:r>
              <a:rPr lang="en-US" sz="2000" b="1" dirty="0"/>
              <a:t> (Zigbee):</a:t>
            </a:r>
            <a:br>
              <a:rPr lang="en-US" sz="2000" dirty="0"/>
            </a:br>
            <a:r>
              <a:rPr lang="en-US" sz="2000" dirty="0"/>
              <a:t>Aqua-sense, Aqua-drive, Pulse — </a:t>
            </a:r>
            <a:r>
              <a:rPr lang="ru-RU" sz="2000" dirty="0"/>
              <a:t>фиксируют протечки, температуру, перекрытие воды.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Шлюз </a:t>
            </a:r>
            <a:r>
              <a:rPr lang="en-US" sz="2000" b="1" dirty="0"/>
              <a:t>Zigbee → MQTT:</a:t>
            </a:r>
            <a:br>
              <a:rPr lang="en-US" sz="2000" dirty="0"/>
            </a:br>
            <a:r>
              <a:rPr lang="en-US" sz="2000" dirty="0"/>
              <a:t>Zigbee2MQTT </a:t>
            </a:r>
            <a:r>
              <a:rPr lang="ru-RU" sz="2000" dirty="0"/>
              <a:t>передаёт данные в </a:t>
            </a:r>
            <a:r>
              <a:rPr lang="en-US" sz="2000" dirty="0" err="1"/>
              <a:t>Mosquitto</a:t>
            </a:r>
            <a:r>
              <a:rPr lang="en-US" sz="2000" dirty="0"/>
              <a:t>-</a:t>
            </a:r>
            <a:r>
              <a:rPr lang="ru-RU" sz="2000" dirty="0"/>
              <a:t>брокер.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Linux-</a:t>
            </a:r>
            <a:r>
              <a:rPr lang="ru-RU" sz="2000" b="1" dirty="0"/>
              <a:t>сервер (</a:t>
            </a:r>
            <a:r>
              <a:rPr lang="en-US" sz="2000" b="1" dirty="0"/>
              <a:t>Debian/CentOS):</a:t>
            </a:r>
            <a:br>
              <a:rPr lang="en-US" sz="2000" dirty="0"/>
            </a:br>
            <a:r>
              <a:rPr lang="ru-RU" sz="2000" dirty="0"/>
              <a:t>Обработчик (скрипт) подписан на </a:t>
            </a:r>
            <a:r>
              <a:rPr lang="en-US" sz="2000" dirty="0"/>
              <a:t>MQTT, </a:t>
            </a:r>
            <a:r>
              <a:rPr lang="ru-RU" sz="2000" dirty="0"/>
              <a:t>события пишутся в </a:t>
            </a:r>
            <a:r>
              <a:rPr lang="en-US" sz="2000" dirty="0"/>
              <a:t>PostgreSQL.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PostgreSQL (</a:t>
            </a:r>
            <a:r>
              <a:rPr lang="ru-RU" sz="2000" b="1" dirty="0"/>
              <a:t>БД):</a:t>
            </a:r>
            <a:br>
              <a:rPr lang="ru-RU" sz="2000" dirty="0"/>
            </a:br>
            <a:r>
              <a:rPr lang="ru-RU" sz="2000" dirty="0"/>
              <a:t>Хранение логов, статусов устройств, аналитики.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1С:Предприятие:</a:t>
            </a:r>
            <a:br>
              <a:rPr lang="ru-RU" sz="2000" dirty="0"/>
            </a:br>
            <a:r>
              <a:rPr lang="ru-RU" sz="2000" dirty="0"/>
              <a:t>Через </a:t>
            </a:r>
            <a:r>
              <a:rPr lang="en-US" sz="2000" dirty="0"/>
              <a:t>ODBC/API </a:t>
            </a:r>
            <a:r>
              <a:rPr lang="ru-RU" sz="2000" dirty="0"/>
              <a:t>получает данные, формирует отчёты, акты.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Excel / LibreOffice Calc:</a:t>
            </a:r>
            <a:br>
              <a:rPr lang="en-US" sz="2000" dirty="0"/>
            </a:br>
            <a:r>
              <a:rPr lang="ru-RU" sz="2000" dirty="0"/>
              <a:t>Просмотр и экспорт логов/таблиц.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Telegram / WhatsApp API:</a:t>
            </a:r>
            <a:br>
              <a:rPr lang="en-US" sz="2000" dirty="0"/>
            </a:br>
            <a:r>
              <a:rPr lang="ru-RU" sz="2000" dirty="0" err="1"/>
              <a:t>Автоуведомления</a:t>
            </a:r>
            <a:r>
              <a:rPr lang="ru-RU" sz="2000" dirty="0"/>
              <a:t> диспетчерам/жителям при протечках и авариях.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КриптоПРО</a:t>
            </a:r>
            <a:r>
              <a:rPr lang="ru-RU" sz="2000" b="1" dirty="0"/>
              <a:t>:</a:t>
            </a:r>
            <a:br>
              <a:rPr lang="ru-RU" sz="2000" dirty="0"/>
            </a:br>
            <a:r>
              <a:rPr lang="ru-RU" sz="2000" dirty="0"/>
              <a:t>Подпись отчётов, актов, защита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4574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48787" y="12065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94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Система водоснабжения многоквартирных домов после внедрения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устройств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95703-6586-43B3-A404-22DCAF3A5473}"/>
              </a:ext>
            </a:extLst>
          </p:cNvPr>
          <p:cNvSpPr txBox="1"/>
          <p:nvPr/>
        </p:nvSpPr>
        <p:spPr>
          <a:xfrm>
            <a:off x="593157" y="5647294"/>
            <a:ext cx="8888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Система водоснабжения многоквартирных домов после внедрения IOT-устройств</a:t>
            </a:r>
          </a:p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3094F-99F4-40E1-A966-BF8FF79A8DE1}"/>
              </a:ext>
            </a:extLst>
          </p:cNvPr>
          <p:cNvPicPr/>
          <p:nvPr/>
        </p:nvPicPr>
        <p:blipFill rotWithShape="1">
          <a:blip r:embed="rId7"/>
          <a:srcRect l="11807" t="13118" r="33596" b="15706"/>
          <a:stretch/>
        </p:blipFill>
        <p:spPr bwMode="auto">
          <a:xfrm>
            <a:off x="1899602" y="1189990"/>
            <a:ext cx="6106795" cy="4478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chemeClr val="accent1"/>
                </a:solidFill>
              </a:rPr>
              <a:t>Управление системой водоснабжения многоквартирных домов после внедрения </a:t>
            </a:r>
            <a:r>
              <a:rPr lang="en-US" altLang="ru-RU" dirty="0">
                <a:solidFill>
                  <a:schemeClr val="accent1"/>
                </a:solidFill>
              </a:rPr>
              <a:t>IOT-</a:t>
            </a:r>
            <a:r>
              <a:rPr lang="ru-RU" altLang="ru-RU" dirty="0">
                <a:solidFill>
                  <a:schemeClr val="accent1"/>
                </a:solidFill>
              </a:rPr>
              <a:t>устройств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68C41-D1C4-4E34-A62D-55A0C64A2DBE}"/>
              </a:ext>
            </a:extLst>
          </p:cNvPr>
          <p:cNvSpPr txBox="1"/>
          <p:nvPr/>
        </p:nvSpPr>
        <p:spPr>
          <a:xfrm>
            <a:off x="625064" y="5676901"/>
            <a:ext cx="88888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Декомпозиция управления </a:t>
            </a:r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с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истемой водоснабжения многоквартирных домов после внедрения IOT-устройств</a:t>
            </a:r>
          </a:p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в нотации IDEF0</a:t>
            </a:r>
          </a:p>
          <a:p>
            <a:pPr algn="ctr"/>
            <a:endParaRPr lang="ru-RU" sz="2000" dirty="0"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98D8C3-60ED-4B9D-A302-E3E193D1FC37}"/>
              </a:ext>
            </a:extLst>
          </p:cNvPr>
          <p:cNvPicPr/>
          <p:nvPr/>
        </p:nvPicPr>
        <p:blipFill rotWithShape="1">
          <a:blip r:embed="rId7"/>
          <a:srcRect l="11622" t="12793" r="33781" b="16371"/>
          <a:stretch/>
        </p:blipFill>
        <p:spPr bwMode="auto">
          <a:xfrm>
            <a:off x="1651756" y="840829"/>
            <a:ext cx="6602488" cy="4759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AE906-A77E-4F40-8B68-1245F0DD64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0"/>
            <a:ext cx="94122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95F35-1390-4501-9A82-46667E6C2A64}"/>
              </a:ext>
            </a:extLst>
          </p:cNvPr>
          <p:cNvSpPr txBox="1"/>
          <p:nvPr/>
        </p:nvSpPr>
        <p:spPr>
          <a:xfrm>
            <a:off x="481013" y="701013"/>
            <a:ext cx="92106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1. Финансовые показатели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Капитальные затраты (CAPEX): 710 тыс. руб. на 100-квартирный дом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Эксплуатационные расходы (OPEX): 80 тыс. руб./год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2. Годовая экономия</a:t>
            </a:r>
            <a:r>
              <a:rPr lang="ru-RU" sz="2000" i="0" dirty="0">
                <a:effectLst/>
                <a:latin typeface="+mn-lt"/>
              </a:rPr>
              <a:t>: 450 тыс. руб.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3. Окупаемость и доходность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1 год 11 месяцев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4. Операционная эффективность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Скорость обнаружения утечек: с 48 часов → до 15 минут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5. Эффект масштабирования (на 100 домов)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Экономия воды: 75 000 м³/год</a:t>
            </a:r>
          </a:p>
        </p:txBody>
      </p:sp>
      <p:pic>
        <p:nvPicPr>
          <p:cNvPr id="11" name="Picture 2" descr="IoT устройства и эффективные решения на их основе, применяемые на  производствах, промышленности, экологии и сельском хозяйстве - статьи,  справочные материалы про IoT технологии (Интернет вещей)">
            <a:extLst>
              <a:ext uri="{FF2B5EF4-FFF2-40B4-BE49-F238E27FC236}">
                <a16:creationId xmlns:a16="http://schemas.microsoft.com/office/drawing/2014/main" id="{ECD60AF3-54A2-4A22-94C5-45AFB138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90" y="4032463"/>
            <a:ext cx="3456197" cy="23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76A09F-92D3-46A6-B7E4-066C72FBBAEC}"/>
              </a:ext>
            </a:extLst>
          </p:cNvPr>
          <p:cNvSpPr txBox="1"/>
          <p:nvPr/>
        </p:nvSpPr>
        <p:spPr>
          <a:xfrm>
            <a:off x="494076" y="3296154"/>
            <a:ext cx="57287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j-lt"/>
              </a:rPr>
              <a:t>Вывод:</a:t>
            </a:r>
            <a:br>
              <a:rPr lang="ru-RU" b="0" i="0" dirty="0">
                <a:effectLst/>
                <a:latin typeface="+mj-lt"/>
              </a:rPr>
            </a:br>
            <a:r>
              <a:rPr lang="ru-RU" b="0" i="0" dirty="0">
                <a:effectLst/>
                <a:latin typeface="+mj-lt"/>
              </a:rPr>
              <a:t>Решение </a:t>
            </a:r>
            <a:r>
              <a:rPr lang="ru-RU" b="1" i="0" dirty="0">
                <a:effectLst/>
                <a:latin typeface="+mj-lt"/>
              </a:rPr>
              <a:t>окупается менее чем за 2 года</a:t>
            </a:r>
            <a:r>
              <a:rPr lang="ru-RU" b="0" i="0" dirty="0">
                <a:effectLst/>
                <a:latin typeface="+mj-lt"/>
              </a:rPr>
              <a:t> и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Снижение затрат</a:t>
            </a:r>
            <a:r>
              <a:rPr lang="ru-RU" b="0" i="0" dirty="0">
                <a:effectLst/>
                <a:latin typeface="+mj-lt"/>
              </a:rPr>
              <a:t> УК на воду и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Повышение прозрачности</a:t>
            </a:r>
            <a:r>
              <a:rPr lang="ru-RU" b="0" i="0" dirty="0">
                <a:effectLst/>
                <a:latin typeface="+mj-lt"/>
              </a:rPr>
              <a:t> для жителей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Масштабируемость</a:t>
            </a:r>
            <a:r>
              <a:rPr lang="ru-RU" b="0" i="0" dirty="0">
                <a:effectLst/>
                <a:latin typeface="+mj-lt"/>
              </a:rPr>
              <a:t> под задачи «умного города»</a:t>
            </a:r>
          </a:p>
        </p:txBody>
      </p:sp>
    </p:spTree>
    <p:extLst>
      <p:ext uri="{BB962C8B-B14F-4D97-AF65-F5344CB8AC3E}">
        <p14:creationId xmlns:p14="http://schemas.microsoft.com/office/powerpoint/2010/main" val="409938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5F1D2C-1B2E-4FB2-90C6-F508759CB4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249" y="0"/>
            <a:ext cx="9438051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Анализ эксплуатационных рисков и надёжности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D7B9B-D998-42B7-8551-7827BF71AA75}"/>
              </a:ext>
            </a:extLst>
          </p:cNvPr>
          <p:cNvSpPr txBox="1"/>
          <p:nvPr/>
        </p:nvSpPr>
        <p:spPr>
          <a:xfrm>
            <a:off x="481013" y="582067"/>
            <a:ext cx="49436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+mn-lt"/>
              </a:rPr>
              <a:t>1. </a:t>
            </a:r>
            <a:r>
              <a:rPr lang="ru-RU" b="1" i="0" dirty="0">
                <a:effectLst/>
                <a:latin typeface="+mn-lt"/>
              </a:rPr>
              <a:t>Ключевые риски и решения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Кибербезопасность.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Физические угрозы.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Отказоустойчивость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algn="l"/>
            <a:r>
              <a:rPr lang="ru-RU" i="0" dirty="0">
                <a:effectLst/>
                <a:latin typeface="+mn-lt"/>
              </a:rPr>
              <a:t>2. </a:t>
            </a:r>
            <a:r>
              <a:rPr lang="ru-RU" b="1" i="0" dirty="0">
                <a:effectLst/>
                <a:latin typeface="+mn-lt"/>
              </a:rPr>
              <a:t>Тестирование и показатели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Испытания.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Надежность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algn="l"/>
            <a:r>
              <a:rPr lang="ru-RU" i="0" dirty="0">
                <a:effectLst/>
                <a:latin typeface="+mn-lt"/>
              </a:rPr>
              <a:t>3. </a:t>
            </a:r>
            <a:r>
              <a:rPr lang="ru-RU" b="1" i="0" dirty="0">
                <a:effectLst/>
                <a:latin typeface="+mn-lt"/>
              </a:rPr>
              <a:t>Организационные меры</a:t>
            </a:r>
            <a:r>
              <a:rPr lang="ru-RU" i="0" dirty="0">
                <a:effectLst/>
                <a:latin typeface="+mn-lt"/>
              </a:rPr>
              <a:t>.</a:t>
            </a:r>
          </a:p>
          <a:p>
            <a:pPr algn="l"/>
            <a:r>
              <a:rPr lang="ru-RU" i="0" dirty="0">
                <a:effectLst/>
                <a:latin typeface="+mn-lt"/>
              </a:rPr>
              <a:t>4. </a:t>
            </a:r>
            <a:r>
              <a:rPr lang="ru-RU" b="1" i="0" dirty="0">
                <a:effectLst/>
                <a:latin typeface="+mn-lt"/>
              </a:rPr>
              <a:t>Инструменты контроля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Мониторинг</a:t>
            </a:r>
            <a:r>
              <a:rPr lang="ru-RU" dirty="0">
                <a:latin typeface="+mn-lt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Тестирование.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Документация.</a:t>
            </a:r>
          </a:p>
        </p:txBody>
      </p:sp>
      <p:pic>
        <p:nvPicPr>
          <p:cNvPr id="11" name="Picture 2" descr="Оценка рисков судовых операций">
            <a:extLst>
              <a:ext uri="{FF2B5EF4-FFF2-40B4-BE49-F238E27FC236}">
                <a16:creationId xmlns:a16="http://schemas.microsoft.com/office/drawing/2014/main" id="{89721776-C121-4AC8-8CEB-8DA3CEB4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1"/>
            <a:ext cx="4516437" cy="45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911D2-757D-453F-B007-A0D575D108B3}"/>
              </a:ext>
            </a:extLst>
          </p:cNvPr>
          <p:cNvSpPr txBox="1"/>
          <p:nvPr/>
        </p:nvSpPr>
        <p:spPr>
          <a:xfrm>
            <a:off x="481013" y="5475714"/>
            <a:ext cx="9255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n-lt"/>
              </a:rPr>
              <a:t>Вывод:</a:t>
            </a:r>
            <a:br>
              <a:rPr lang="ru-RU" b="0" i="0" dirty="0">
                <a:effectLst/>
                <a:latin typeface="+mn-lt"/>
              </a:rPr>
            </a:br>
            <a:r>
              <a:rPr lang="ru-RU" b="0" i="0" dirty="0">
                <a:effectLst/>
                <a:latin typeface="+mn-lt"/>
              </a:rPr>
              <a:t>Система соответствует </a:t>
            </a:r>
            <a:r>
              <a:rPr lang="ru-RU" b="1" i="0" dirty="0">
                <a:effectLst/>
                <a:latin typeface="+mn-lt"/>
              </a:rPr>
              <a:t>ГОСТ и ФЗ-152</a:t>
            </a:r>
            <a:r>
              <a:rPr lang="ru-RU" dirty="0">
                <a:latin typeface="+mn-lt"/>
              </a:rPr>
              <a:t> и </a:t>
            </a:r>
            <a:r>
              <a:rPr lang="ru-RU" b="0" i="0" dirty="0">
                <a:effectLst/>
                <a:latin typeface="+mn-lt"/>
              </a:rPr>
              <a:t>обеспечива</a:t>
            </a:r>
            <a:r>
              <a:rPr lang="ru-RU" i="0" dirty="0">
                <a:effectLst/>
                <a:latin typeface="+mn-lt"/>
              </a:rPr>
              <a:t>ет: </a:t>
            </a:r>
            <a:r>
              <a:rPr lang="ru-RU" dirty="0">
                <a:latin typeface="+mn-lt"/>
              </a:rPr>
              <a:t>з</a:t>
            </a:r>
            <a:r>
              <a:rPr lang="ru-RU" i="0" dirty="0">
                <a:effectLst/>
                <a:latin typeface="+mn-lt"/>
              </a:rPr>
              <a:t>ащиту от кибератак</a:t>
            </a:r>
            <a:r>
              <a:rPr lang="ru-RU" dirty="0">
                <a:latin typeface="+mn-lt"/>
              </a:rPr>
              <a:t>, р</a:t>
            </a:r>
            <a:r>
              <a:rPr lang="ru-RU" i="0" dirty="0">
                <a:effectLst/>
                <a:latin typeface="+mn-lt"/>
              </a:rPr>
              <a:t>аботу в экстремальных условиях</a:t>
            </a:r>
            <a:r>
              <a:rPr lang="ru-RU" dirty="0">
                <a:latin typeface="+mn-lt"/>
              </a:rPr>
              <a:t>, м</a:t>
            </a:r>
            <a:r>
              <a:rPr lang="ru-RU" i="0" dirty="0">
                <a:effectLst/>
                <a:latin typeface="+mn-lt"/>
              </a:rPr>
              <a:t>инимальные простои</a:t>
            </a:r>
          </a:p>
        </p:txBody>
      </p:sp>
    </p:spTree>
    <p:extLst>
      <p:ext uri="{BB962C8B-B14F-4D97-AF65-F5344CB8AC3E}">
        <p14:creationId xmlns:p14="http://schemas.microsoft.com/office/powerpoint/2010/main" val="32429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+mn-lt"/>
              </a:rPr>
              <a:t>Достигнутая цель – </a:t>
            </a:r>
            <a:r>
              <a:rPr lang="ru-RU" sz="3200" dirty="0">
                <a:latin typeface="+mn-lt"/>
              </a:rPr>
              <a:t>Разработка универсального комплекта </a:t>
            </a:r>
            <a:r>
              <a:rPr lang="ru-RU" sz="3200" dirty="0" err="1">
                <a:latin typeface="+mn-lt"/>
              </a:rPr>
              <a:t>IoT</a:t>
            </a:r>
            <a:r>
              <a:rPr lang="ru-RU" sz="3200" dirty="0">
                <a:latin typeface="+mn-lt"/>
              </a:rPr>
              <a:t>-устройств для автоматизированного управления водоснабжением в многоквартирных домах.</a:t>
            </a:r>
          </a:p>
          <a:p>
            <a:pPr algn="just"/>
            <a:r>
              <a:rPr lang="ru-RU" sz="3200" b="1" i="0" dirty="0">
                <a:effectLst/>
                <a:latin typeface="+mn-lt"/>
              </a:rPr>
              <a:t>Выполненные задачи: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1. Аналитический этап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2. Разработка архитектуры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3. Техническая реализация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4. Адаптация под инфраструктуру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5. Тестирование и внедрение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6. Экономическое обоснование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DF01BC-9C97-4E05-8086-17E50D6C7A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-1"/>
            <a:ext cx="9412288" cy="10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масштабирования и повторного применения на других объектах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604A-DD32-485F-BAE7-60C1F7C76707}"/>
              </a:ext>
            </a:extLst>
          </p:cNvPr>
          <p:cNvSpPr txBox="1"/>
          <p:nvPr/>
        </p:nvSpPr>
        <p:spPr>
          <a:xfrm>
            <a:off x="481013" y="1032778"/>
            <a:ext cx="5082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Применение:</a:t>
            </a:r>
            <a:r>
              <a:rPr lang="ru-RU" sz="2000" i="0" dirty="0">
                <a:effectLst/>
                <a:latin typeface="+mn-lt"/>
              </a:rPr>
              <a:t> МКД, общественные и промышленные здания, коттеджные посёлки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Интеграция:</a:t>
            </a:r>
            <a:r>
              <a:rPr lang="ru-RU" sz="2000" i="0" dirty="0">
                <a:effectLst/>
                <a:latin typeface="+mn-lt"/>
              </a:rPr>
              <a:t> инженерные системы, экосистемы «умного дома», ГИС ЖКХ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Технологии:</a:t>
            </a:r>
            <a:r>
              <a:rPr lang="ru-RU" sz="2000" i="0" dirty="0">
                <a:effectLst/>
                <a:latin typeface="+mn-lt"/>
              </a:rPr>
              <a:t> цифровые двойники, AI-аналитика, </a:t>
            </a:r>
            <a:r>
              <a:rPr lang="ru-RU" sz="2000" i="0" dirty="0" err="1">
                <a:effectLst/>
                <a:latin typeface="+mn-lt"/>
              </a:rPr>
              <a:t>блокчейн</a:t>
            </a:r>
            <a:endParaRPr lang="ru-RU" sz="200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Масштаб:</a:t>
            </a:r>
            <a:r>
              <a:rPr lang="ru-RU" sz="2000" i="0" dirty="0">
                <a:effectLst/>
                <a:latin typeface="+mn-lt"/>
              </a:rPr>
              <a:t> поддержка 10 000+ устройств, адаптация к климату, тиражирование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Эффект:</a:t>
            </a:r>
            <a:r>
              <a:rPr lang="ru-RU" sz="2000" i="0" dirty="0">
                <a:effectLst/>
                <a:latin typeface="+mn-lt"/>
              </a:rPr>
              <a:t> экономия до 75 000 м³ воды/год, -70% аварийных затрат, 90% процессов — в автомате</a:t>
            </a:r>
          </a:p>
        </p:txBody>
      </p:sp>
      <p:pic>
        <p:nvPicPr>
          <p:cNvPr id="11" name="Picture 2" descr="Какими видели себе дома будущего люди прошлого">
            <a:extLst>
              <a:ext uri="{FF2B5EF4-FFF2-40B4-BE49-F238E27FC236}">
                <a16:creationId xmlns:a16="http://schemas.microsoft.com/office/drawing/2014/main" id="{5B5DAC83-DF60-434D-88C6-DB10CBF5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91" y="1204110"/>
            <a:ext cx="4021456" cy="22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Дом будущего – энергоэффективный дом">
            <a:extLst>
              <a:ext uri="{FF2B5EF4-FFF2-40B4-BE49-F238E27FC236}">
                <a16:creationId xmlns:a16="http://schemas.microsoft.com/office/drawing/2014/main" id="{4CB72EAD-98C6-42A2-8D9C-2D2D1438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33" y="3730027"/>
            <a:ext cx="4023714" cy="26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E379D-38D3-457E-BB0F-DA15994F90AC}"/>
              </a:ext>
            </a:extLst>
          </p:cNvPr>
          <p:cNvSpPr txBox="1"/>
          <p:nvPr/>
        </p:nvSpPr>
        <p:spPr>
          <a:xfrm>
            <a:off x="481013" y="4742497"/>
            <a:ext cx="5082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dirty="0">
                <a:effectLst/>
                <a:latin typeface="+mn-lt"/>
              </a:rPr>
              <a:t>Вывод:</a:t>
            </a:r>
            <a:br>
              <a:rPr lang="ru-RU" sz="1800" b="0" i="0" dirty="0">
                <a:effectLst/>
                <a:latin typeface="+mn-lt"/>
              </a:rPr>
            </a:br>
            <a:r>
              <a:rPr lang="ru-RU" sz="1800" b="0" i="0" dirty="0">
                <a:effectLst/>
                <a:latin typeface="+mn-lt"/>
              </a:rPr>
              <a:t>Решение служит </a:t>
            </a:r>
            <a:r>
              <a:rPr lang="ru-RU" sz="1800" i="0" dirty="0">
                <a:effectLst/>
                <a:latin typeface="+mn-lt"/>
              </a:rPr>
              <a:t>универсальной платформой для</a:t>
            </a:r>
            <a:r>
              <a:rPr lang="ru-RU" sz="1800" b="0" i="0" dirty="0">
                <a:effectLst/>
                <a:latin typeface="+mn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Цифровизации ЖКХ</a:t>
            </a:r>
            <a:endParaRPr lang="ru-RU" sz="18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Создания инфраструктуры «умного города»</a:t>
            </a:r>
            <a:endParaRPr lang="ru-RU" sz="18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Перехода на ресурсосберегающие технологии</a:t>
            </a:r>
            <a:endParaRPr lang="ru-RU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57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B1BF8-209A-426C-8B8F-33916F070422}"/>
              </a:ext>
            </a:extLst>
          </p:cNvPr>
          <p:cNvSpPr txBox="1"/>
          <p:nvPr/>
        </p:nvSpPr>
        <p:spPr>
          <a:xfrm>
            <a:off x="554038" y="737744"/>
            <a:ext cx="91249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Многоквартирные дома – основа городского жилья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Растущая потребность в модернизации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Цифровизация – глобальный тренд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Особенно востребованы решения для</a:t>
            </a:r>
            <a:r>
              <a:rPr lang="ru-RU" sz="2000" b="1" dirty="0">
                <a:latin typeface="+mn-lt"/>
              </a:rPr>
              <a:t> - </a:t>
            </a:r>
            <a:r>
              <a:rPr lang="ru-RU" sz="2000" b="0" i="0" dirty="0">
                <a:effectLst/>
                <a:latin typeface="+mn-lt"/>
              </a:rPr>
              <a:t>Автоматизации управления ресурсами, повышения прозрачности и эффективности ЖКХ.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Разработка </a:t>
            </a:r>
            <a:r>
              <a:rPr lang="ru-RU" sz="2000" b="1" i="0" dirty="0" err="1">
                <a:effectLst/>
                <a:latin typeface="+mn-lt"/>
              </a:rPr>
              <a:t>IoT</a:t>
            </a:r>
            <a:r>
              <a:rPr lang="ru-RU" sz="2000" b="1" i="0" dirty="0">
                <a:effectLst/>
                <a:latin typeface="+mn-lt"/>
              </a:rPr>
              <a:t>-систем для МКД соответствует: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Запросам жителей на комфорт и экономию.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Трендам цифровизации городской инфраструктуры.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Стратегическим задачам энергосбережения.</a:t>
            </a:r>
          </a:p>
        </p:txBody>
      </p:sp>
      <p:pic>
        <p:nvPicPr>
          <p:cNvPr id="1026" name="Picture 2" descr="Размер рынка умного дома, стоимость, отчет о росте промышленности 2032">
            <a:extLst>
              <a:ext uri="{FF2B5EF4-FFF2-40B4-BE49-F238E27FC236}">
                <a16:creationId xmlns:a16="http://schemas.microsoft.com/office/drawing/2014/main" id="{4AD6936F-4093-4328-8AE6-7D0A6D3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65" y="4103077"/>
            <a:ext cx="3834073" cy="22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BBD19-0CAE-4034-BB1A-2972F61A055D}"/>
              </a:ext>
            </a:extLst>
          </p:cNvPr>
          <p:cNvSpPr txBox="1"/>
          <p:nvPr/>
        </p:nvSpPr>
        <p:spPr>
          <a:xfrm>
            <a:off x="600332" y="3646134"/>
            <a:ext cx="48051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Стейкхолдеры: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Жильцы МКД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Управляющие компании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Ресурсоснабжающие организации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Муниципальные власти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Производители </a:t>
            </a:r>
            <a:r>
              <a:rPr lang="en-US" sz="2000" i="0" dirty="0">
                <a:effectLst/>
                <a:latin typeface="+mn-lt"/>
              </a:rPr>
              <a:t>IoT-</a:t>
            </a:r>
            <a:r>
              <a:rPr lang="ru-RU" sz="2000" i="0" dirty="0">
                <a:effectLst/>
                <a:latin typeface="+mn-lt"/>
              </a:rPr>
              <a:t>оборудования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Государственные институты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81A7-A927-4089-BA84-B950F13210F9}"/>
              </a:ext>
            </a:extLst>
          </p:cNvPr>
          <p:cNvSpPr txBox="1"/>
          <p:nvPr/>
        </p:nvSpPr>
        <p:spPr>
          <a:xfrm>
            <a:off x="412859" y="299503"/>
            <a:ext cx="7434396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Устаревшая инфраструктура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Неэффективный контроль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Отсутствие автоматизации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Финансовые и технические проблемы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Безопасность и модернизация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46A3E-5131-4D41-BF53-7B6A95B6919A}"/>
              </a:ext>
            </a:extLst>
          </p:cNvPr>
          <p:cNvSpPr txBox="1"/>
          <p:nvPr/>
        </p:nvSpPr>
        <p:spPr>
          <a:xfrm>
            <a:off x="498988" y="5282383"/>
            <a:ext cx="9082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n-lt"/>
              </a:rPr>
              <a:t>Вывод:</a:t>
            </a:r>
            <a:br>
              <a:rPr lang="ru-RU" dirty="0">
                <a:latin typeface="+mn-lt"/>
              </a:rPr>
            </a:br>
            <a:r>
              <a:rPr lang="ru-RU" b="0" i="0" dirty="0">
                <a:effectLst/>
                <a:latin typeface="+mn-lt"/>
              </a:rPr>
              <a:t>Требуется </a:t>
            </a:r>
            <a:r>
              <a:rPr lang="ru-RU" b="0" i="0" dirty="0" err="1">
                <a:effectLst/>
                <a:latin typeface="+mn-lt"/>
              </a:rPr>
              <a:t>IoT</a:t>
            </a:r>
            <a:r>
              <a:rPr lang="ru-RU" b="0" i="0" dirty="0">
                <a:effectLst/>
                <a:latin typeface="+mn-lt"/>
              </a:rPr>
              <a:t>-решение для автоматизации мониторинга и управления</a:t>
            </a:r>
            <a:endParaRPr lang="ru-RU" dirty="0">
              <a:latin typeface="+mn-lt"/>
            </a:endParaRPr>
          </a:p>
        </p:txBody>
      </p:sp>
      <p:pic>
        <p:nvPicPr>
          <p:cNvPr id="2050" name="Picture 2" descr="Устаревшая инфраструктура работает на пределе»: Токаев об отопительном  сезоне">
            <a:extLst>
              <a:ext uri="{FF2B5EF4-FFF2-40B4-BE49-F238E27FC236}">
                <a16:creationId xmlns:a16="http://schemas.microsoft.com/office/drawing/2014/main" id="{49B08C77-452F-48A0-BD08-2368A1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661579"/>
            <a:ext cx="1395413" cy="9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КС наказала председателя за плохой контроль - новости Право.ру">
            <a:extLst>
              <a:ext uri="{FF2B5EF4-FFF2-40B4-BE49-F238E27FC236}">
                <a16:creationId xmlns:a16="http://schemas.microsoft.com/office/drawing/2014/main" id="{B9590DA5-DE9F-4DD2-8A70-BF75B549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1759991"/>
            <a:ext cx="1412605" cy="1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самых популярных заблуждений об автоматизации email-маркетинга | RB.RU">
            <a:extLst>
              <a:ext uri="{FF2B5EF4-FFF2-40B4-BE49-F238E27FC236}">
                <a16:creationId xmlns:a16="http://schemas.microsoft.com/office/drawing/2014/main" id="{DBDF83AE-E3C1-42E3-B42B-3479CBB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2979124"/>
            <a:ext cx="1412605" cy="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ломанная Шестерня — стоковая векторная графика и другие изображения на  тему Зубчатая передача - Зубчатая передача, Оборудование, Бизнес - iStock">
            <a:extLst>
              <a:ext uri="{FF2B5EF4-FFF2-40B4-BE49-F238E27FC236}">
                <a16:creationId xmlns:a16="http://schemas.microsoft.com/office/drawing/2014/main" id="{7686E577-C724-49D7-B380-2B9F81F5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3827297"/>
            <a:ext cx="1126881" cy="1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Модернизация ядра сети и обеспечение высокого уровня сетевой безопасности.  Реализованные проекты LWCOM">
            <a:extLst>
              <a:ext uri="{FF2B5EF4-FFF2-40B4-BE49-F238E27FC236}">
                <a16:creationId xmlns:a16="http://schemas.microsoft.com/office/drawing/2014/main" id="{D67BD4A3-7437-426A-9634-AC7B0224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45" y="5081155"/>
            <a:ext cx="1335275" cy="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latin typeface="+mn-lt"/>
              </a:rPr>
              <a:t>Целью</a:t>
            </a:r>
            <a:r>
              <a:rPr lang="ru-RU" sz="2800" dirty="0">
                <a:latin typeface="+mn-lt"/>
              </a:rPr>
              <a:t> данной выпускной квалификационной работы является разработка универсального комплекта </a:t>
            </a:r>
            <a:r>
              <a:rPr lang="en-US" sz="2800" dirty="0" err="1">
                <a:latin typeface="+mn-lt"/>
              </a:rPr>
              <a:t>Iot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>
                <a:latin typeface="+mn-lt"/>
              </a:rPr>
              <a:t>устройств, направленных на автоматизацию и мониторинг водоснабжения. 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35FCAE-6F0A-46BB-9A37-2E4AB198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17" y="2635611"/>
            <a:ext cx="88439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3200" b="1" dirty="0">
                <a:latin typeface="+mn-lt"/>
              </a:rPr>
              <a:t>Задачи: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Аналитический этап.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Разработка архитектуры.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Техническая реализация.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Адаптация под инфраструктуру.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Тестирование и внедрение.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Экономическое обоснование.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4B828-8CD6-49A4-9AF8-52F33011F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95062"/>
              </p:ext>
            </p:extLst>
          </p:nvPr>
        </p:nvGraphicFramePr>
        <p:xfrm>
          <a:off x="695323" y="662175"/>
          <a:ext cx="898366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16059">
                  <a:extLst>
                    <a:ext uri="{9D8B030D-6E8A-4147-A177-3AD203B41FA5}">
                      <a16:colId xmlns:a16="http://schemas.microsoft.com/office/drawing/2014/main" val="572092559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2020152324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1368830180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357289399"/>
                    </a:ext>
                  </a:extLst>
                </a:gridCol>
              </a:tblGrid>
              <a:tr h="46241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Критерий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Готовые решения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Kamstrup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Itron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Open-source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платформы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FIWARE)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Наше решение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59745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Точность мониторинга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±0,5% (сертифицированные)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±1,5-2% (универсальные)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±0,3-0,7%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(оптимизированные)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56845676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Частота обновления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 раз/час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 раз/15 мин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От 1 раза/мин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(адаптивная)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03036300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Автономность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8-10 лет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3-5 лет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chemeClr val="tx1"/>
                          </a:solidFill>
                          <a:effectLst/>
                        </a:rPr>
                        <a:t>5-15 лет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 (гибридное питание)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26945099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Под ключ (жесткие требования)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Требует доработок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Гибкая поэтапная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реализация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68901106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TCO 5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лет)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120-150 руб/м²/год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60-80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/м²/год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90-110 </a:t>
                      </a:r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/м²/год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36628986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Интеграция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Ограниченный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Открытые протоколы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Любые интерфейсы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74083018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Масштабируемость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В рамках экосистемы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С ростом сложности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Оптимально под объект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94261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36E485-AA34-4115-8934-8236427832EE}"/>
              </a:ext>
            </a:extLst>
          </p:cNvPr>
          <p:cNvSpPr txBox="1"/>
          <p:nvPr/>
        </p:nvSpPr>
        <p:spPr>
          <a:xfrm>
            <a:off x="695323" y="4941505"/>
            <a:ext cx="88070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effectLst/>
                <a:latin typeface="+mn-lt"/>
              </a:rPr>
              <a:t>Ключевые преимущества: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Технологичность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Экономическая выгода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Юридическое соответствие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Функциональное превосходство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8D7E1BC-8027-49F5-AF18-80F7EBEBF1F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Требования к системе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3262D-0DC1-4074-BD3E-549E25D9FF91}"/>
              </a:ext>
            </a:extLst>
          </p:cNvPr>
          <p:cNvSpPr txBox="1"/>
          <p:nvPr/>
        </p:nvSpPr>
        <p:spPr>
          <a:xfrm>
            <a:off x="468312" y="554038"/>
            <a:ext cx="93393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Безопасность.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Энергоэффективность.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Экономическая оправданность.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Масштабируемость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Удобство использования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Совместимость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Надежность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Функциональность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Соответствие нормативам</a:t>
            </a:r>
            <a:endParaRPr lang="ru-RU" sz="4000" i="0" dirty="0">
              <a:effectLst/>
              <a:latin typeface="+mn-lt"/>
            </a:endParaRPr>
          </a:p>
        </p:txBody>
      </p:sp>
      <p:pic>
        <p:nvPicPr>
          <p:cNvPr id="16" name="Picture 2" descr="Обследование Водоснабжения • Поиск утечек • Энергоаудит">
            <a:extLst>
              <a:ext uri="{FF2B5EF4-FFF2-40B4-BE49-F238E27FC236}">
                <a16:creationId xmlns:a16="http://schemas.microsoft.com/office/drawing/2014/main" id="{9C103134-2E89-4E43-BDC2-AD4CCFA9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9" y="4253114"/>
            <a:ext cx="236487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E2EA8F-D979-4595-9A4A-D3C2E3F5A3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B7E0-58C3-4F78-AFCB-B76271F898C2}"/>
              </a:ext>
            </a:extLst>
          </p:cNvPr>
          <p:cNvSpPr txBox="1"/>
          <p:nvPr/>
        </p:nvSpPr>
        <p:spPr>
          <a:xfrm>
            <a:off x="509587" y="5854261"/>
            <a:ext cx="9017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Описание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3A13B-D54B-4DAF-8676-ECF3E94D30F0}"/>
              </a:ext>
            </a:extLst>
          </p:cNvPr>
          <p:cNvPicPr/>
          <p:nvPr/>
        </p:nvPicPr>
        <p:blipFill rotWithShape="1">
          <a:blip r:embed="rId7"/>
          <a:srcRect l="11989" t="13450" r="34147" b="18982"/>
          <a:stretch/>
        </p:blipFill>
        <p:spPr bwMode="auto">
          <a:xfrm>
            <a:off x="866679" y="661578"/>
            <a:ext cx="8303172" cy="5192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405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19FC1AE-C2F3-4A5D-AF8F-548A4AF25F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D6DB-D930-4172-AA2F-0AA07429FFA3}"/>
              </a:ext>
            </a:extLst>
          </p:cNvPr>
          <p:cNvSpPr txBox="1"/>
          <p:nvPr/>
        </p:nvSpPr>
        <p:spPr>
          <a:xfrm>
            <a:off x="695326" y="6007651"/>
            <a:ext cx="8720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Декомпозиция о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писания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05936C-50FA-4ED8-9C08-B2830E505341}"/>
              </a:ext>
            </a:extLst>
          </p:cNvPr>
          <p:cNvPicPr/>
          <p:nvPr/>
        </p:nvPicPr>
        <p:blipFill rotWithShape="1">
          <a:blip r:embed="rId7"/>
          <a:srcRect l="11806" t="13448" r="33781" b="18977"/>
          <a:stretch/>
        </p:blipFill>
        <p:spPr bwMode="auto">
          <a:xfrm>
            <a:off x="932451" y="661579"/>
            <a:ext cx="8101779" cy="5392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0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9787" y="127000"/>
            <a:ext cx="276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+mn-lt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аппаратного обеспечения</a:t>
            </a:r>
          </a:p>
        </p:txBody>
      </p:sp>
      <p:pic>
        <p:nvPicPr>
          <p:cNvPr id="20" name="Рисунок 19" descr="Хаб Яндекса для устройств">
            <a:extLst>
              <a:ext uri="{FF2B5EF4-FFF2-40B4-BE49-F238E27FC236}">
                <a16:creationId xmlns:a16="http://schemas.microsoft.com/office/drawing/2014/main" id="{FFF88BCA-6A2E-4F9C-8951-11BA068F451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9" b="30339"/>
          <a:stretch>
            <a:fillRect/>
          </a:stretch>
        </p:blipFill>
        <p:spPr bwMode="auto">
          <a:xfrm>
            <a:off x="571447" y="904875"/>
            <a:ext cx="2673198" cy="5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071B70-0E66-445A-B2C0-C384208C10AD}"/>
              </a:ext>
            </a:extLst>
          </p:cNvPr>
          <p:cNvSpPr txBox="1"/>
          <p:nvPr/>
        </p:nvSpPr>
        <p:spPr>
          <a:xfrm>
            <a:off x="791980" y="1470860"/>
            <a:ext cx="223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+mn-lt"/>
                <a:ea typeface="Times New Roman" panose="02020603050405020304" pitchFamily="18" charset="0"/>
              </a:rPr>
              <a:t>Хаб Яндекса для устройств</a:t>
            </a:r>
            <a:endParaRPr lang="ru-RU" sz="1400" dirty="0"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00CAD6-697F-4E2D-89F3-2821C6A5AA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28183" r="16301" b="38364"/>
          <a:stretch>
            <a:fillRect/>
          </a:stretch>
        </p:blipFill>
        <p:spPr bwMode="auto">
          <a:xfrm>
            <a:off x="4420346" y="714090"/>
            <a:ext cx="1925282" cy="117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14F9A1-0201-4BF8-AAFC-CD7596073028}"/>
              </a:ext>
            </a:extLst>
          </p:cNvPr>
          <p:cNvSpPr txBox="1"/>
          <p:nvPr/>
        </p:nvSpPr>
        <p:spPr>
          <a:xfrm>
            <a:off x="4272766" y="1870561"/>
            <a:ext cx="3392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Контроллер протечки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endParaRPr lang="ru-RU" sz="1400" dirty="0">
              <a:latin typeface="+mn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6C910E-0DF6-4453-8653-5C494D5F4D3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33879" r="15340" b="44244"/>
          <a:stretch>
            <a:fillRect/>
          </a:stretch>
        </p:blipFill>
        <p:spPr bwMode="auto">
          <a:xfrm>
            <a:off x="583587" y="1806252"/>
            <a:ext cx="2673198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291A2F-4F22-46E7-8529-46547A9D1181}"/>
              </a:ext>
            </a:extLst>
          </p:cNvPr>
          <p:cNvSpPr txBox="1"/>
          <p:nvPr/>
        </p:nvSpPr>
        <p:spPr>
          <a:xfrm>
            <a:off x="600488" y="3081150"/>
            <a:ext cx="3066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Беспроводной датчик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sense</a:t>
            </a:r>
            <a:endParaRPr lang="ru-RU" sz="1400" dirty="0">
              <a:latin typeface="+mn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7034-B221-4EBC-85FE-D0531BB84B0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2" t="25700" r="15981" b="37025"/>
          <a:stretch>
            <a:fillRect/>
          </a:stretch>
        </p:blipFill>
        <p:spPr bwMode="auto">
          <a:xfrm>
            <a:off x="7276517" y="587260"/>
            <a:ext cx="2270176" cy="15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05ADF-96F8-4DFB-AAC6-7208CAFD0F13}"/>
              </a:ext>
            </a:extLst>
          </p:cNvPr>
          <p:cNvSpPr txBox="1"/>
          <p:nvPr/>
        </p:nvSpPr>
        <p:spPr>
          <a:xfrm>
            <a:off x="7276517" y="2244746"/>
            <a:ext cx="2402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Шаровый кран с электроприводом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Aqua-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drive</a:t>
            </a:r>
            <a:endParaRPr lang="ru-RU" sz="1400" dirty="0">
              <a:latin typeface="+mn-lt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8B8425-FECA-4F56-8265-1801F46CFAF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6073" r="6360" b="24881"/>
          <a:stretch>
            <a:fillRect/>
          </a:stretch>
        </p:blipFill>
        <p:spPr bwMode="auto">
          <a:xfrm>
            <a:off x="4267512" y="2291894"/>
            <a:ext cx="2270176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E3156-CCCD-4F6F-B305-1F6B0C4C2330}"/>
              </a:ext>
            </a:extLst>
          </p:cNvPr>
          <p:cNvSpPr txBox="1"/>
          <p:nvPr/>
        </p:nvSpPr>
        <p:spPr>
          <a:xfrm>
            <a:off x="4464617" y="3474997"/>
            <a:ext cx="2073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Мультисенсор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en-US" sz="1400" kern="0" dirty="0">
                <a:effectLst/>
                <a:latin typeface="+mn-lt"/>
                <a:ea typeface="Times New Roman" panose="02020603050405020304" pitchFamily="18" charset="0"/>
              </a:rPr>
              <a:t> Pulse</a:t>
            </a:r>
            <a:endParaRPr lang="ru-RU" sz="14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1FB2B-2D33-449D-8EB6-978054660E0E}"/>
              </a:ext>
            </a:extLst>
          </p:cNvPr>
          <p:cNvSpPr txBox="1"/>
          <p:nvPr/>
        </p:nvSpPr>
        <p:spPr>
          <a:xfrm>
            <a:off x="497041" y="3897994"/>
            <a:ext cx="9140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+mn-lt"/>
              </a:rPr>
              <a:t>Подобранное оборудование обеспечивает </a:t>
            </a:r>
            <a:r>
              <a:rPr lang="ru-RU" sz="2000" i="0" dirty="0">
                <a:effectLst/>
                <a:latin typeface="+mn-lt"/>
              </a:rPr>
              <a:t>высокую надежность</a:t>
            </a:r>
            <a:r>
              <a:rPr lang="ru-RU" sz="2000" b="1" i="0" dirty="0">
                <a:effectLst/>
                <a:latin typeface="+mn-lt"/>
              </a:rPr>
              <a:t>, </a:t>
            </a:r>
            <a:r>
              <a:rPr lang="ru-RU" sz="2000" i="0" dirty="0">
                <a:effectLst/>
                <a:latin typeface="+mn-lt"/>
              </a:rPr>
              <a:t>энергоэффективность и совместимость </a:t>
            </a:r>
            <a:r>
              <a:rPr lang="ru-RU" sz="2000" b="0" i="0" dirty="0">
                <a:effectLst/>
                <a:latin typeface="+mn-lt"/>
              </a:rPr>
              <a:t>с существующей инфраструктурой МКД.</a:t>
            </a:r>
          </a:p>
          <a:p>
            <a:r>
              <a:rPr lang="ru-RU" sz="2000" b="1" i="0" dirty="0">
                <a:effectLst/>
                <a:latin typeface="+mn-lt"/>
              </a:rPr>
              <a:t>Ключевые преимущества: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Оптимальная стоимость </a:t>
            </a:r>
            <a:endParaRPr lang="ru-RU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Масштабируемость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Соответствие российским стандартам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Минимальные затраты на обслуживание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19851</TotalTime>
  <Words>1113</Words>
  <Application>Microsoft Office PowerPoint</Application>
  <PresentationFormat>Лист A4 (210x297 мм)</PresentationFormat>
  <Paragraphs>236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Lato</vt:lpstr>
      <vt:lpstr>Lato Black</vt:lpstr>
      <vt:lpstr>Lato Light</vt:lpstr>
      <vt:lpstr>Oswald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2531</cp:revision>
  <dcterms:created xsi:type="dcterms:W3CDTF">2008-06-20T21:05:47Z</dcterms:created>
  <dcterms:modified xsi:type="dcterms:W3CDTF">2025-06-07T16:51:00Z</dcterms:modified>
</cp:coreProperties>
</file>