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92" r:id="rId2"/>
    <p:sldId id="436" r:id="rId3"/>
    <p:sldId id="454" r:id="rId4"/>
    <p:sldId id="438" r:id="rId5"/>
    <p:sldId id="439" r:id="rId6"/>
    <p:sldId id="440" r:id="rId7"/>
    <p:sldId id="451" r:id="rId8"/>
    <p:sldId id="441" r:id="rId9"/>
    <p:sldId id="443" r:id="rId10"/>
    <p:sldId id="452" r:id="rId11"/>
    <p:sldId id="444" r:id="rId12"/>
    <p:sldId id="445" r:id="rId13"/>
    <p:sldId id="461" r:id="rId14"/>
    <p:sldId id="446" r:id="rId15"/>
    <p:sldId id="459" r:id="rId16"/>
    <p:sldId id="460" r:id="rId17"/>
    <p:sldId id="462" r:id="rId18"/>
    <p:sldId id="447" r:id="rId19"/>
    <p:sldId id="449" r:id="rId20"/>
    <p:sldId id="448" r:id="rId21"/>
    <p:sldId id="450" r:id="rId22"/>
    <p:sldId id="437" r:id="rId23"/>
  </p:sldIdLst>
  <p:sldSz cx="9906000" cy="6858000" type="A4"/>
  <p:notesSz cx="7102475" cy="1023461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1A87758-6A27-410B-AB7F-F0B33CEA2235}">
          <p14:sldIdLst>
            <p14:sldId id="392"/>
            <p14:sldId id="436"/>
            <p14:sldId id="454"/>
            <p14:sldId id="438"/>
            <p14:sldId id="439"/>
            <p14:sldId id="440"/>
            <p14:sldId id="451"/>
            <p14:sldId id="441"/>
            <p14:sldId id="443"/>
            <p14:sldId id="452"/>
            <p14:sldId id="444"/>
            <p14:sldId id="445"/>
            <p14:sldId id="461"/>
            <p14:sldId id="446"/>
            <p14:sldId id="459"/>
            <p14:sldId id="460"/>
            <p14:sldId id="462"/>
            <p14:sldId id="447"/>
            <p14:sldId id="449"/>
            <p14:sldId id="448"/>
            <p14:sldId id="450"/>
            <p14:sldId id="4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31">
          <p15:clr>
            <a:srgbClr val="A4A3A4"/>
          </p15:clr>
        </p15:guide>
        <p15:guide id="2" orient="horz" pos="3869">
          <p15:clr>
            <a:srgbClr val="A4A3A4"/>
          </p15:clr>
        </p15:guide>
        <p15:guide id="3" orient="horz" pos="1979">
          <p15:clr>
            <a:srgbClr val="A4A3A4"/>
          </p15:clr>
        </p15:guide>
        <p15:guide id="4" orient="horz" pos="2478">
          <p15:clr>
            <a:srgbClr val="A4A3A4"/>
          </p15:clr>
        </p15:guide>
        <p15:guide id="5" pos="485">
          <p15:clr>
            <a:srgbClr val="A4A3A4"/>
          </p15:clr>
        </p15:guide>
        <p15:guide id="6" pos="5836">
          <p15:clr>
            <a:srgbClr val="A4A3A4"/>
          </p15:clr>
        </p15:guide>
        <p15:guide id="7" pos="2911">
          <p15:clr>
            <a:srgbClr val="A4A3A4"/>
          </p15:clr>
        </p15:guide>
        <p15:guide id="8" pos="36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7C"/>
    <a:srgbClr val="006CB5"/>
    <a:srgbClr val="77787B"/>
    <a:srgbClr val="E7E2F8"/>
    <a:srgbClr val="4881B3"/>
    <a:srgbClr val="4B6795"/>
    <a:srgbClr val="253099"/>
    <a:srgbClr val="C46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Темный стиль 1 —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3" autoAdjust="0"/>
    <p:restoredTop sz="96010" autoAdjust="0"/>
  </p:normalViewPr>
  <p:slideViewPr>
    <p:cSldViewPr snapToGrid="0">
      <p:cViewPr varScale="1">
        <p:scale>
          <a:sx n="69" d="100"/>
          <a:sy n="69" d="100"/>
        </p:scale>
        <p:origin x="66" y="756"/>
      </p:cViewPr>
      <p:guideLst>
        <p:guide orient="horz" pos="731"/>
        <p:guide orient="horz" pos="3869"/>
        <p:guide orient="horz" pos="1979"/>
        <p:guide orient="horz" pos="2478"/>
        <p:guide pos="485"/>
        <p:guide pos="5836"/>
        <p:guide pos="2911"/>
        <p:guide pos="36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49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747C05-4669-4CB8-BFDF-198DBBEF4F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rtl="1" eaLnBrk="1" hangingPunct="1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E45C7-54F3-48C7-AA89-58C44DCA90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kumimoji="0" sz="1600"/>
            </a:lvl1pPr>
          </a:lstStyle>
          <a:p>
            <a:pPr>
              <a:defRPr/>
            </a:pPr>
            <a:fld id="{8272A519-851D-460C-8B44-5CB5E0EE5435}" type="datetimeFigureOut">
              <a:rPr lang="en-US"/>
              <a:pPr>
                <a:defRPr/>
              </a:pPr>
              <a:t>6/8/2025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DF28A-65A6-4B38-BCA1-09F85BCEB0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rtl="1" eaLnBrk="1" hangingPunct="1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77077-60C7-4D67-9B6E-69ED2829E1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defRPr kumimoji="0" sz="1600" smtClean="0"/>
            </a:lvl1pPr>
          </a:lstStyle>
          <a:p>
            <a:pPr>
              <a:defRPr/>
            </a:pPr>
            <a:fld id="{8A6AC808-B936-4529-88D6-63472FBDD48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08F6394-6A43-4883-83D6-6A87BC6185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2A72B0-12CD-4B0A-A4C8-2E04C2DD3D9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600"/>
            </a:lvl1pPr>
          </a:lstStyle>
          <a:p>
            <a:pPr>
              <a:defRPr/>
            </a:pPr>
            <a:fld id="{76D5AEC3-2CA0-4C62-8777-D208A7D23385}" type="datetimeFigureOut">
              <a:rPr lang="ru-RU"/>
              <a:pPr>
                <a:defRPr/>
              </a:pPr>
              <a:t>08.06.2025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A698E2D4-4873-4F32-B006-A8FCDD4BFF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118497" tIns="59249" rIns="118497" bIns="5924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CD1603E0-0018-4641-9909-32AAB9A25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1663" cy="4606925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AC15FE-2BED-4368-83B6-6912013E5A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2762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70C0D9-4F7F-4046-93D4-40D9B5D9AE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4987" cy="512762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algn="r">
              <a:defRPr kumimoji="0" sz="1600" smtClean="0"/>
            </a:lvl1pPr>
          </a:lstStyle>
          <a:p>
            <a:pPr>
              <a:defRPr/>
            </a:pPr>
            <a:fld id="{D8E79394-0B10-4628-B99D-256FC409195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A7F5BE83-D999-47EE-8370-2AEFD91C9AB7}" type="slidenum">
              <a:rPr kumimoji="0" lang="ru-RU" altLang="ru-RU" sz="1600"/>
              <a:pPr/>
              <a:t>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60E722A9-31EE-47FB-97B4-5ED3F904ECF3}" type="slidenum">
              <a:rPr kumimoji="0" lang="ru-RU" altLang="ru-RU" sz="1600"/>
              <a:pPr/>
              <a:t>10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570F78E-F8B1-40A2-8182-60183A6FD59D}" type="slidenum">
              <a:rPr kumimoji="0" lang="ru-RU" altLang="ru-RU" sz="1600"/>
              <a:pPr/>
              <a:t>11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C80D7E71-6B7A-487C-83C8-7875CAB827B7}" type="slidenum">
              <a:rPr kumimoji="0" lang="ru-RU" altLang="ru-RU" sz="1600"/>
              <a:pPr/>
              <a:t>12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13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647205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14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15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431855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16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3916531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17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1307447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6E37D81-8BB4-4A97-ACAA-3CBB2BA785AF}" type="slidenum">
              <a:rPr kumimoji="0" lang="ru-RU" altLang="ru-RU" sz="1600"/>
              <a:pPr/>
              <a:t>18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60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0F046CF-6A2C-4199-9C48-B97A29DC6B5E}" type="slidenum">
              <a:rPr kumimoji="0" lang="ru-RU" altLang="ru-RU" sz="1600"/>
              <a:pPr/>
              <a:t>19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630496A-D1BB-457B-9061-A4A004260BCE}" type="slidenum">
              <a:rPr kumimoji="0" lang="ru-RU" altLang="ru-RU" sz="1600"/>
              <a:pPr/>
              <a:t>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AC64D54-ECC5-431C-85CD-C231FAFCE238}" type="slidenum">
              <a:rPr kumimoji="0" lang="ru-RU" altLang="ru-RU" sz="1600"/>
              <a:pPr/>
              <a:t>20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813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733DCA9-6936-47D9-B7F4-B4C9F6B94827}" type="slidenum">
              <a:rPr kumimoji="0" lang="ru-RU" altLang="ru-RU" sz="1600"/>
              <a:pPr/>
              <a:t>21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1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C6B0DFC-B04F-448A-A406-09A7377BEFE5}" type="slidenum">
              <a:rPr kumimoji="0" lang="ru-RU" altLang="ru-RU" sz="1600"/>
              <a:pPr/>
              <a:t>22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70E9AAE-F234-4726-9E1F-A2210E5850BA}" type="slidenum">
              <a:rPr kumimoji="0" lang="ru-RU" altLang="ru-RU" sz="1600"/>
              <a:pPr/>
              <a:t>3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8342DCC-7055-4183-8C8A-62CB2DE01A13}" type="slidenum">
              <a:rPr kumimoji="0" lang="ru-RU" altLang="ru-RU" sz="1600"/>
              <a:pPr/>
              <a:t>4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1DEE6EA-B290-4F4D-B842-C7C452658346}" type="slidenum">
              <a:rPr kumimoji="0" lang="ru-RU" altLang="ru-RU" sz="1600"/>
              <a:pPr/>
              <a:t>5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DD2BFAC1-BB8D-4749-927D-FF79B0918A4A}" type="slidenum">
              <a:rPr kumimoji="0" lang="ru-RU" altLang="ru-RU" sz="1600"/>
              <a:pPr/>
              <a:t>6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75087E4-01A1-41D6-9E24-529B58CE3AB7}" type="slidenum">
              <a:rPr kumimoji="0" lang="ru-RU" altLang="ru-RU" sz="1600"/>
              <a:pPr/>
              <a:t>7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587BBB1-AC52-48D8-A2A2-72AD755A9D33}" type="slidenum">
              <a:rPr kumimoji="0" lang="ru-RU" altLang="ru-RU" sz="1600"/>
              <a:pPr/>
              <a:t>8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70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8014431A-D6DB-4AD5-8C19-13570E73B861}" type="slidenum">
              <a:rPr kumimoji="0" lang="ru-RU" altLang="ru-RU" sz="1600"/>
              <a:pPr/>
              <a:t>9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">
            <a:extLst>
              <a:ext uri="{FF2B5EF4-FFF2-40B4-BE49-F238E27FC236}">
                <a16:creationId xmlns:a16="http://schemas.microsoft.com/office/drawing/2014/main" id="{1B673E79-6E84-4B38-B725-07069C52C29B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9616A86-6409-4298-99FB-5597F7BF2AE6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1BFEC4-DA3D-4121-89E1-5FABC7EDA9E5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7" name="Oval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5C1B66-758A-459B-9476-8BB02A3A6A94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84A568F-FEC2-4250-AB3E-1E842953F030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7B8BA146-5AE1-4226-B99A-7EE52C70A213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5AACA-B819-4D80-9496-6ABDE7D8FF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D6CD4B8C-29A3-4B3E-882B-69579308C67F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6036671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Histor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73F2544-2CE8-45E6-8B95-6494B3486FE8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03B5DEE-E582-47B6-941C-6228C40ED424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6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38B8D5-2CC5-4A8E-B764-3FC738DD1FF0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AF3CF5-7A11-4ACF-B47B-625FDDA80F9C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E74C72E8-A348-469D-A7A4-4728574EFE6B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560F24-6AF4-4211-A120-883A0EFF6E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CBB10DD-EE46-4929-BCBE-20F72CF21AF1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815499" y="125476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314984" y="227906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3346409436"/>
      </p:ext>
    </p:extLst>
  </p:cSld>
  <p:clrMapOvr>
    <a:masterClrMapping/>
  </p:clrMapOvr>
  <p:transition spd="slow" advClick="0" advTm="2000"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850941"/>
      </p:ext>
    </p:extLst>
  </p:cSld>
  <p:clrMapOvr>
    <a:masterClrMapping/>
  </p:clrMapOvr>
  <p:transition spd="slow" advClick="0" advTm="2000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Proje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2690BE-3846-4181-8B31-CB98555D34FB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4B0647A-97E1-49DA-B37F-F7F645577ADC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7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29C849-5EB7-4FF6-99AB-91F7D02B5CAB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B5BA7F-ECED-4AE9-8DAF-80B2A7413014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2159000"/>
            <a:ext cx="5408612" cy="405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6">
            <a:extLst>
              <a:ext uri="{FF2B5EF4-FFF2-40B4-BE49-F238E27FC236}">
                <a16:creationId xmlns:a16="http://schemas.microsoft.com/office/drawing/2014/main" id="{4E758C4C-9A05-49FF-9A0B-1371B02702DA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7">
            <a:extLst>
              <a:ext uri="{FF2B5EF4-FFF2-40B4-BE49-F238E27FC236}">
                <a16:creationId xmlns:a16="http://schemas.microsoft.com/office/drawing/2014/main" id="{8AD4DE7D-B389-4A47-BAA2-3404FB857882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A34C0-2D77-495A-823C-4D68AB0401D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89859633-D37A-4B7E-96CA-EABC6C98BE13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45011" y="2605377"/>
            <a:ext cx="5391545" cy="3568700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63926583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roje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/>
          <p:cNvGrpSpPr>
            <a:grpSpLocks/>
          </p:cNvGrpSpPr>
          <p:nvPr userDrawn="1"/>
        </p:nvGrpSpPr>
        <p:grpSpPr bwMode="auto">
          <a:xfrm>
            <a:off x="4132263" y="2198688"/>
            <a:ext cx="1641475" cy="3883025"/>
            <a:chOff x="3814519" y="1649413"/>
            <a:chExt cx="1514963" cy="2911638"/>
          </a:xfrm>
        </p:grpSpPr>
        <p:grpSp>
          <p:nvGrpSpPr>
            <p:cNvPr id="6" name="Group 2"/>
            <p:cNvGrpSpPr>
              <a:grpSpLocks/>
            </p:cNvGrpSpPr>
            <p:nvPr userDrawn="1"/>
          </p:nvGrpSpPr>
          <p:grpSpPr bwMode="auto">
            <a:xfrm>
              <a:off x="3814519" y="1649413"/>
              <a:ext cx="1514963" cy="2911638"/>
              <a:chOff x="598488" y="1649413"/>
              <a:chExt cx="1514963" cy="2911638"/>
            </a:xfrm>
          </p:grpSpPr>
          <p:grpSp>
            <p:nvGrpSpPr>
              <p:cNvPr id="9" name="Group 49">
                <a:extLst>
                  <a:ext uri="{FF2B5EF4-FFF2-40B4-BE49-F238E27FC236}">
                    <a16:creationId xmlns:a16="http://schemas.microsoft.com/office/drawing/2014/main" id="{7801A76F-E53C-4692-8FD4-C7A8F8F8A01E}"/>
                  </a:ext>
                </a:extLst>
              </p:cNvPr>
              <p:cNvGrpSpPr/>
              <p:nvPr/>
            </p:nvGrpSpPr>
            <p:grpSpPr>
              <a:xfrm>
                <a:off x="598488" y="1649413"/>
                <a:ext cx="1514963" cy="2911638"/>
                <a:chOff x="598488" y="1649413"/>
                <a:chExt cx="1514963" cy="2911638"/>
              </a:xfrm>
              <a:solidFill>
                <a:schemeClr val="tx2">
                  <a:lumMod val="75000"/>
                </a:schemeClr>
              </a:solidFill>
            </p:grpSpPr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DA660DB0-5FEB-4EBE-BE61-1316F36A47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976" y="1671190"/>
                  <a:ext cx="1492475" cy="2889861"/>
                </a:xfrm>
                <a:custGeom>
                  <a:avLst/>
                  <a:gdLst>
                    <a:gd name="T0" fmla="*/ 2522 w 2522"/>
                    <a:gd name="T1" fmla="*/ 4915 h 5308"/>
                    <a:gd name="T2" fmla="*/ 2513 w 2522"/>
                    <a:gd name="T3" fmla="*/ 4994 h 5308"/>
                    <a:gd name="T4" fmla="*/ 2491 w 2522"/>
                    <a:gd name="T5" fmla="*/ 5068 h 5308"/>
                    <a:gd name="T6" fmla="*/ 2455 w 2522"/>
                    <a:gd name="T7" fmla="*/ 5134 h 5308"/>
                    <a:gd name="T8" fmla="*/ 2406 w 2522"/>
                    <a:gd name="T9" fmla="*/ 5192 h 5308"/>
                    <a:gd name="T10" fmla="*/ 2348 w 2522"/>
                    <a:gd name="T11" fmla="*/ 5241 h 5308"/>
                    <a:gd name="T12" fmla="*/ 2282 w 2522"/>
                    <a:gd name="T13" fmla="*/ 5277 h 5308"/>
                    <a:gd name="T14" fmla="*/ 2208 w 2522"/>
                    <a:gd name="T15" fmla="*/ 5299 h 5308"/>
                    <a:gd name="T16" fmla="*/ 2128 w 2522"/>
                    <a:gd name="T17" fmla="*/ 5308 h 5308"/>
                    <a:gd name="T18" fmla="*/ 392 w 2522"/>
                    <a:gd name="T19" fmla="*/ 5308 h 5308"/>
                    <a:gd name="T20" fmla="*/ 312 w 2522"/>
                    <a:gd name="T21" fmla="*/ 5299 h 5308"/>
                    <a:gd name="T22" fmla="*/ 240 w 2522"/>
                    <a:gd name="T23" fmla="*/ 5277 h 5308"/>
                    <a:gd name="T24" fmla="*/ 173 w 2522"/>
                    <a:gd name="T25" fmla="*/ 5241 h 5308"/>
                    <a:gd name="T26" fmla="*/ 114 w 2522"/>
                    <a:gd name="T27" fmla="*/ 5192 h 5308"/>
                    <a:gd name="T28" fmla="*/ 67 w 2522"/>
                    <a:gd name="T29" fmla="*/ 5134 h 5308"/>
                    <a:gd name="T30" fmla="*/ 31 w 2522"/>
                    <a:gd name="T31" fmla="*/ 5068 h 5308"/>
                    <a:gd name="T32" fmla="*/ 7 w 2522"/>
                    <a:gd name="T33" fmla="*/ 4994 h 5308"/>
                    <a:gd name="T34" fmla="*/ 0 w 2522"/>
                    <a:gd name="T35" fmla="*/ 4915 h 5308"/>
                    <a:gd name="T36" fmla="*/ 0 w 2522"/>
                    <a:gd name="T37" fmla="*/ 391 h 5308"/>
                    <a:gd name="T38" fmla="*/ 7 w 2522"/>
                    <a:gd name="T39" fmla="*/ 314 h 5308"/>
                    <a:gd name="T40" fmla="*/ 31 w 2522"/>
                    <a:gd name="T41" fmla="*/ 240 h 5308"/>
                    <a:gd name="T42" fmla="*/ 67 w 2522"/>
                    <a:gd name="T43" fmla="*/ 172 h 5308"/>
                    <a:gd name="T44" fmla="*/ 114 w 2522"/>
                    <a:gd name="T45" fmla="*/ 115 h 5308"/>
                    <a:gd name="T46" fmla="*/ 173 w 2522"/>
                    <a:gd name="T47" fmla="*/ 67 h 5308"/>
                    <a:gd name="T48" fmla="*/ 240 w 2522"/>
                    <a:gd name="T49" fmla="*/ 31 h 5308"/>
                    <a:gd name="T50" fmla="*/ 312 w 2522"/>
                    <a:gd name="T51" fmla="*/ 7 h 5308"/>
                    <a:gd name="T52" fmla="*/ 392 w 2522"/>
                    <a:gd name="T53" fmla="*/ 0 h 5308"/>
                    <a:gd name="T54" fmla="*/ 2128 w 2522"/>
                    <a:gd name="T55" fmla="*/ 0 h 5308"/>
                    <a:gd name="T56" fmla="*/ 2208 w 2522"/>
                    <a:gd name="T57" fmla="*/ 7 h 5308"/>
                    <a:gd name="T58" fmla="*/ 2282 w 2522"/>
                    <a:gd name="T59" fmla="*/ 31 h 5308"/>
                    <a:gd name="T60" fmla="*/ 2348 w 2522"/>
                    <a:gd name="T61" fmla="*/ 67 h 5308"/>
                    <a:gd name="T62" fmla="*/ 2406 w 2522"/>
                    <a:gd name="T63" fmla="*/ 115 h 5308"/>
                    <a:gd name="T64" fmla="*/ 2455 w 2522"/>
                    <a:gd name="T65" fmla="*/ 172 h 5308"/>
                    <a:gd name="T66" fmla="*/ 2491 w 2522"/>
                    <a:gd name="T67" fmla="*/ 240 h 5308"/>
                    <a:gd name="T68" fmla="*/ 2513 w 2522"/>
                    <a:gd name="T69" fmla="*/ 314 h 5308"/>
                    <a:gd name="T70" fmla="*/ 2522 w 2522"/>
                    <a:gd name="T71" fmla="*/ 391 h 5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522" h="5308">
                      <a:moveTo>
                        <a:pt x="2522" y="4915"/>
                      </a:moveTo>
                      <a:lnTo>
                        <a:pt x="2522" y="4915"/>
                      </a:lnTo>
                      <a:lnTo>
                        <a:pt x="2520" y="4954"/>
                      </a:lnTo>
                      <a:lnTo>
                        <a:pt x="2513" y="4994"/>
                      </a:lnTo>
                      <a:lnTo>
                        <a:pt x="2505" y="5032"/>
                      </a:lnTo>
                      <a:lnTo>
                        <a:pt x="2491" y="5068"/>
                      </a:lnTo>
                      <a:lnTo>
                        <a:pt x="2474" y="5101"/>
                      </a:lnTo>
                      <a:lnTo>
                        <a:pt x="2455" y="5134"/>
                      </a:lnTo>
                      <a:lnTo>
                        <a:pt x="2432" y="5165"/>
                      </a:lnTo>
                      <a:lnTo>
                        <a:pt x="2406" y="5192"/>
                      </a:lnTo>
                      <a:lnTo>
                        <a:pt x="2379" y="5218"/>
                      </a:lnTo>
                      <a:lnTo>
                        <a:pt x="2348" y="5241"/>
                      </a:lnTo>
                      <a:lnTo>
                        <a:pt x="2317" y="5260"/>
                      </a:lnTo>
                      <a:lnTo>
                        <a:pt x="2282" y="5277"/>
                      </a:lnTo>
                      <a:lnTo>
                        <a:pt x="2246" y="5291"/>
                      </a:lnTo>
                      <a:lnTo>
                        <a:pt x="2208" y="5299"/>
                      </a:lnTo>
                      <a:lnTo>
                        <a:pt x="2170" y="5306"/>
                      </a:lnTo>
                      <a:lnTo>
                        <a:pt x="2128" y="5308"/>
                      </a:lnTo>
                      <a:lnTo>
                        <a:pt x="392" y="5308"/>
                      </a:lnTo>
                      <a:lnTo>
                        <a:pt x="392" y="5308"/>
                      </a:lnTo>
                      <a:lnTo>
                        <a:pt x="352" y="5306"/>
                      </a:lnTo>
                      <a:lnTo>
                        <a:pt x="312" y="5299"/>
                      </a:lnTo>
                      <a:lnTo>
                        <a:pt x="276" y="5291"/>
                      </a:lnTo>
                      <a:lnTo>
                        <a:pt x="240" y="5277"/>
                      </a:lnTo>
                      <a:lnTo>
                        <a:pt x="205" y="5260"/>
                      </a:lnTo>
                      <a:lnTo>
                        <a:pt x="173" y="5241"/>
                      </a:lnTo>
                      <a:lnTo>
                        <a:pt x="143" y="5218"/>
                      </a:lnTo>
                      <a:lnTo>
                        <a:pt x="114" y="5192"/>
                      </a:lnTo>
                      <a:lnTo>
                        <a:pt x="90" y="5165"/>
                      </a:lnTo>
                      <a:lnTo>
                        <a:pt x="67" y="5134"/>
                      </a:lnTo>
                      <a:lnTo>
                        <a:pt x="47" y="5101"/>
                      </a:lnTo>
                      <a:lnTo>
                        <a:pt x="31" y="5068"/>
                      </a:lnTo>
                      <a:lnTo>
                        <a:pt x="17" y="5032"/>
                      </a:lnTo>
                      <a:lnTo>
                        <a:pt x="7" y="4994"/>
                      </a:lnTo>
                      <a:lnTo>
                        <a:pt x="2" y="4954"/>
                      </a:lnTo>
                      <a:lnTo>
                        <a:pt x="0" y="4915"/>
                      </a:lnTo>
                      <a:lnTo>
                        <a:pt x="0" y="391"/>
                      </a:lnTo>
                      <a:lnTo>
                        <a:pt x="0" y="391"/>
                      </a:lnTo>
                      <a:lnTo>
                        <a:pt x="2" y="352"/>
                      </a:lnTo>
                      <a:lnTo>
                        <a:pt x="7" y="314"/>
                      </a:lnTo>
                      <a:lnTo>
                        <a:pt x="17" y="276"/>
                      </a:lnTo>
                      <a:lnTo>
                        <a:pt x="31" y="240"/>
                      </a:lnTo>
                      <a:lnTo>
                        <a:pt x="47" y="205"/>
                      </a:lnTo>
                      <a:lnTo>
                        <a:pt x="67" y="172"/>
                      </a:lnTo>
                      <a:lnTo>
                        <a:pt x="90" y="143"/>
                      </a:lnTo>
                      <a:lnTo>
                        <a:pt x="114" y="115"/>
                      </a:lnTo>
                      <a:lnTo>
                        <a:pt x="143" y="89"/>
                      </a:lnTo>
                      <a:lnTo>
                        <a:pt x="173" y="67"/>
                      </a:lnTo>
                      <a:lnTo>
                        <a:pt x="205" y="46"/>
                      </a:lnTo>
                      <a:lnTo>
                        <a:pt x="240" y="31"/>
                      </a:lnTo>
                      <a:lnTo>
                        <a:pt x="276" y="17"/>
                      </a:lnTo>
                      <a:lnTo>
                        <a:pt x="312" y="7"/>
                      </a:lnTo>
                      <a:lnTo>
                        <a:pt x="352" y="1"/>
                      </a:lnTo>
                      <a:lnTo>
                        <a:pt x="392" y="0"/>
                      </a:lnTo>
                      <a:lnTo>
                        <a:pt x="2128" y="0"/>
                      </a:lnTo>
                      <a:lnTo>
                        <a:pt x="2128" y="0"/>
                      </a:lnTo>
                      <a:lnTo>
                        <a:pt x="2170" y="1"/>
                      </a:lnTo>
                      <a:lnTo>
                        <a:pt x="2208" y="7"/>
                      </a:lnTo>
                      <a:lnTo>
                        <a:pt x="2246" y="17"/>
                      </a:lnTo>
                      <a:lnTo>
                        <a:pt x="2282" y="31"/>
                      </a:lnTo>
                      <a:lnTo>
                        <a:pt x="2317" y="46"/>
                      </a:lnTo>
                      <a:lnTo>
                        <a:pt x="2348" y="67"/>
                      </a:lnTo>
                      <a:lnTo>
                        <a:pt x="2379" y="89"/>
                      </a:lnTo>
                      <a:lnTo>
                        <a:pt x="2406" y="115"/>
                      </a:lnTo>
                      <a:lnTo>
                        <a:pt x="2432" y="143"/>
                      </a:lnTo>
                      <a:lnTo>
                        <a:pt x="2455" y="172"/>
                      </a:lnTo>
                      <a:lnTo>
                        <a:pt x="2474" y="205"/>
                      </a:lnTo>
                      <a:lnTo>
                        <a:pt x="2491" y="240"/>
                      </a:lnTo>
                      <a:lnTo>
                        <a:pt x="2505" y="276"/>
                      </a:lnTo>
                      <a:lnTo>
                        <a:pt x="2513" y="314"/>
                      </a:lnTo>
                      <a:lnTo>
                        <a:pt x="2520" y="352"/>
                      </a:lnTo>
                      <a:lnTo>
                        <a:pt x="2522" y="391"/>
                      </a:lnTo>
                      <a:lnTo>
                        <a:pt x="2522" y="49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innerShdw dist="25400" dir="5400000">
                    <a:prstClr val="black">
                      <a:alpha val="20000"/>
                    </a:prstClr>
                  </a:innerShdw>
                </a:effectLst>
              </p:spPr>
              <p:txBody>
                <a:bodyPr/>
                <a:lstStyle/>
                <a:p>
                  <a:pPr algn="r" rt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350">
                    <a:latin typeface="+mn-lt"/>
                    <a:cs typeface="+mn-cs"/>
                  </a:endParaRPr>
                </a:p>
              </p:txBody>
            </p:sp>
            <p:grpSp>
              <p:nvGrpSpPr>
                <p:cNvPr id="16" name="Group 48">
                  <a:extLst>
                    <a:ext uri="{FF2B5EF4-FFF2-40B4-BE49-F238E27FC236}">
                      <a16:creationId xmlns:a16="http://schemas.microsoft.com/office/drawing/2014/main" id="{9D4A53C3-5106-44CC-9D53-70B33683E15F}"/>
                    </a:ext>
                  </a:extLst>
                </p:cNvPr>
                <p:cNvGrpSpPr/>
                <p:nvPr/>
              </p:nvGrpSpPr>
              <p:grpSpPr>
                <a:xfrm>
                  <a:off x="598488" y="1649413"/>
                  <a:ext cx="1272332" cy="1011560"/>
                  <a:chOff x="598488" y="1649413"/>
                  <a:chExt cx="1272332" cy="1011560"/>
                </a:xfrm>
                <a:grpFill/>
              </p:grpSpPr>
              <p:sp>
                <p:nvSpPr>
                  <p:cNvPr id="17" name="Rectangle 26">
                    <a:extLst>
                      <a:ext uri="{FF2B5EF4-FFF2-40B4-BE49-F238E27FC236}">
                        <a16:creationId xmlns:a16="http://schemas.microsoft.com/office/drawing/2014/main" id="{C5A46700-D52C-4B3C-8F8A-D6F5ABDEB7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053384"/>
                    <a:ext cx="46159" cy="14155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" name="Rectangle 27">
                    <a:extLst>
                      <a:ext uri="{FF2B5EF4-FFF2-40B4-BE49-F238E27FC236}">
                        <a16:creationId xmlns:a16="http://schemas.microsoft.com/office/drawing/2014/main" id="{45316C9E-E42A-4036-A2E4-9ACCD52DB9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320157"/>
                    <a:ext cx="46159" cy="10453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9" name="Rectangle 28">
                    <a:extLst>
                      <a:ext uri="{FF2B5EF4-FFF2-40B4-BE49-F238E27FC236}">
                        <a16:creationId xmlns:a16="http://schemas.microsoft.com/office/drawing/2014/main" id="{4F4945A0-5C8D-4888-961D-1684AAE5E9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557530"/>
                    <a:ext cx="46159" cy="10344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0" name="Rectangle 29">
                    <a:extLst>
                      <a:ext uri="{FF2B5EF4-FFF2-40B4-BE49-F238E27FC236}">
                        <a16:creationId xmlns:a16="http://schemas.microsoft.com/office/drawing/2014/main" id="{EBC440A0-AF61-4EB0-8FA2-72FB51FC5E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24638" y="1649413"/>
                    <a:ext cx="246182" cy="4246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</p:grpSp>
          </p:grpSp>
          <p:sp>
            <p:nvSpPr>
              <p:cNvPr id="10" name="Freeform 25">
                <a:extLst>
                  <a:ext uri="{FF2B5EF4-FFF2-40B4-BE49-F238E27FC236}">
                    <a16:creationId xmlns:a16="http://schemas.microsoft.com/office/drawing/2014/main" id="{CD779B05-CB42-455E-98F8-0D892C1F8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175" y="1900580"/>
                <a:ext cx="259332" cy="58328"/>
              </a:xfrm>
              <a:custGeom>
                <a:avLst/>
                <a:gdLst>
                  <a:gd name="T0" fmla="*/ 437 w 437"/>
                  <a:gd name="T1" fmla="*/ 52 h 106"/>
                  <a:gd name="T2" fmla="*/ 437 w 437"/>
                  <a:gd name="T3" fmla="*/ 52 h 106"/>
                  <a:gd name="T4" fmla="*/ 437 w 437"/>
                  <a:gd name="T5" fmla="*/ 64 h 106"/>
                  <a:gd name="T6" fmla="*/ 434 w 437"/>
                  <a:gd name="T7" fmla="*/ 73 h 106"/>
                  <a:gd name="T8" fmla="*/ 428 w 437"/>
                  <a:gd name="T9" fmla="*/ 83 h 106"/>
                  <a:gd name="T10" fmla="*/ 421 w 437"/>
                  <a:gd name="T11" fmla="*/ 90 h 106"/>
                  <a:gd name="T12" fmla="*/ 415 w 437"/>
                  <a:gd name="T13" fmla="*/ 97 h 106"/>
                  <a:gd name="T14" fmla="*/ 404 w 437"/>
                  <a:gd name="T15" fmla="*/ 102 h 106"/>
                  <a:gd name="T16" fmla="*/ 396 w 437"/>
                  <a:gd name="T17" fmla="*/ 104 h 106"/>
                  <a:gd name="T18" fmla="*/ 383 w 437"/>
                  <a:gd name="T19" fmla="*/ 106 h 106"/>
                  <a:gd name="T20" fmla="*/ 54 w 437"/>
                  <a:gd name="T21" fmla="*/ 106 h 106"/>
                  <a:gd name="T22" fmla="*/ 54 w 437"/>
                  <a:gd name="T23" fmla="*/ 106 h 106"/>
                  <a:gd name="T24" fmla="*/ 43 w 437"/>
                  <a:gd name="T25" fmla="*/ 104 h 106"/>
                  <a:gd name="T26" fmla="*/ 33 w 437"/>
                  <a:gd name="T27" fmla="*/ 102 h 106"/>
                  <a:gd name="T28" fmla="*/ 24 w 437"/>
                  <a:gd name="T29" fmla="*/ 97 h 106"/>
                  <a:gd name="T30" fmla="*/ 16 w 437"/>
                  <a:gd name="T31" fmla="*/ 90 h 106"/>
                  <a:gd name="T32" fmla="*/ 11 w 437"/>
                  <a:gd name="T33" fmla="*/ 83 h 106"/>
                  <a:gd name="T34" fmla="*/ 5 w 437"/>
                  <a:gd name="T35" fmla="*/ 73 h 106"/>
                  <a:gd name="T36" fmla="*/ 2 w 437"/>
                  <a:gd name="T37" fmla="*/ 64 h 106"/>
                  <a:gd name="T38" fmla="*/ 0 w 437"/>
                  <a:gd name="T39" fmla="*/ 52 h 106"/>
                  <a:gd name="T40" fmla="*/ 0 w 437"/>
                  <a:gd name="T41" fmla="*/ 52 h 106"/>
                  <a:gd name="T42" fmla="*/ 0 w 437"/>
                  <a:gd name="T43" fmla="*/ 52 h 106"/>
                  <a:gd name="T44" fmla="*/ 2 w 437"/>
                  <a:gd name="T45" fmla="*/ 42 h 106"/>
                  <a:gd name="T46" fmla="*/ 5 w 437"/>
                  <a:gd name="T47" fmla="*/ 33 h 106"/>
                  <a:gd name="T48" fmla="*/ 11 w 437"/>
                  <a:gd name="T49" fmla="*/ 23 h 106"/>
                  <a:gd name="T50" fmla="*/ 16 w 437"/>
                  <a:gd name="T51" fmla="*/ 16 h 106"/>
                  <a:gd name="T52" fmla="*/ 24 w 437"/>
                  <a:gd name="T53" fmla="*/ 9 h 106"/>
                  <a:gd name="T54" fmla="*/ 33 w 437"/>
                  <a:gd name="T55" fmla="*/ 4 h 106"/>
                  <a:gd name="T56" fmla="*/ 43 w 437"/>
                  <a:gd name="T57" fmla="*/ 0 h 106"/>
                  <a:gd name="T58" fmla="*/ 54 w 437"/>
                  <a:gd name="T59" fmla="*/ 0 h 106"/>
                  <a:gd name="T60" fmla="*/ 383 w 437"/>
                  <a:gd name="T61" fmla="*/ 0 h 106"/>
                  <a:gd name="T62" fmla="*/ 383 w 437"/>
                  <a:gd name="T63" fmla="*/ 0 h 106"/>
                  <a:gd name="T64" fmla="*/ 396 w 437"/>
                  <a:gd name="T65" fmla="*/ 0 h 106"/>
                  <a:gd name="T66" fmla="*/ 404 w 437"/>
                  <a:gd name="T67" fmla="*/ 4 h 106"/>
                  <a:gd name="T68" fmla="*/ 415 w 437"/>
                  <a:gd name="T69" fmla="*/ 9 h 106"/>
                  <a:gd name="T70" fmla="*/ 421 w 437"/>
                  <a:gd name="T71" fmla="*/ 16 h 106"/>
                  <a:gd name="T72" fmla="*/ 428 w 437"/>
                  <a:gd name="T73" fmla="*/ 23 h 106"/>
                  <a:gd name="T74" fmla="*/ 434 w 437"/>
                  <a:gd name="T75" fmla="*/ 33 h 106"/>
                  <a:gd name="T76" fmla="*/ 437 w 437"/>
                  <a:gd name="T77" fmla="*/ 42 h 106"/>
                  <a:gd name="T78" fmla="*/ 437 w 437"/>
                  <a:gd name="T79" fmla="*/ 52 h 106"/>
                  <a:gd name="T80" fmla="*/ 437 w 437"/>
                  <a:gd name="T81" fmla="*/ 5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37" h="106">
                    <a:moveTo>
                      <a:pt x="437" y="52"/>
                    </a:moveTo>
                    <a:lnTo>
                      <a:pt x="437" y="52"/>
                    </a:lnTo>
                    <a:lnTo>
                      <a:pt x="437" y="64"/>
                    </a:lnTo>
                    <a:lnTo>
                      <a:pt x="434" y="73"/>
                    </a:lnTo>
                    <a:lnTo>
                      <a:pt x="428" y="83"/>
                    </a:lnTo>
                    <a:lnTo>
                      <a:pt x="421" y="90"/>
                    </a:lnTo>
                    <a:lnTo>
                      <a:pt x="415" y="97"/>
                    </a:lnTo>
                    <a:lnTo>
                      <a:pt x="404" y="102"/>
                    </a:lnTo>
                    <a:lnTo>
                      <a:pt x="396" y="104"/>
                    </a:lnTo>
                    <a:lnTo>
                      <a:pt x="383" y="106"/>
                    </a:lnTo>
                    <a:lnTo>
                      <a:pt x="54" y="106"/>
                    </a:lnTo>
                    <a:lnTo>
                      <a:pt x="54" y="106"/>
                    </a:lnTo>
                    <a:lnTo>
                      <a:pt x="43" y="104"/>
                    </a:lnTo>
                    <a:lnTo>
                      <a:pt x="33" y="102"/>
                    </a:lnTo>
                    <a:lnTo>
                      <a:pt x="24" y="97"/>
                    </a:lnTo>
                    <a:lnTo>
                      <a:pt x="16" y="90"/>
                    </a:lnTo>
                    <a:lnTo>
                      <a:pt x="11" y="83"/>
                    </a:lnTo>
                    <a:lnTo>
                      <a:pt x="5" y="73"/>
                    </a:lnTo>
                    <a:lnTo>
                      <a:pt x="2" y="64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2" y="42"/>
                    </a:lnTo>
                    <a:lnTo>
                      <a:pt x="5" y="33"/>
                    </a:lnTo>
                    <a:lnTo>
                      <a:pt x="11" y="23"/>
                    </a:lnTo>
                    <a:lnTo>
                      <a:pt x="16" y="16"/>
                    </a:lnTo>
                    <a:lnTo>
                      <a:pt x="24" y="9"/>
                    </a:lnTo>
                    <a:lnTo>
                      <a:pt x="33" y="4"/>
                    </a:lnTo>
                    <a:lnTo>
                      <a:pt x="43" y="0"/>
                    </a:lnTo>
                    <a:lnTo>
                      <a:pt x="54" y="0"/>
                    </a:lnTo>
                    <a:lnTo>
                      <a:pt x="383" y="0"/>
                    </a:lnTo>
                    <a:lnTo>
                      <a:pt x="383" y="0"/>
                    </a:lnTo>
                    <a:lnTo>
                      <a:pt x="396" y="0"/>
                    </a:lnTo>
                    <a:lnTo>
                      <a:pt x="404" y="4"/>
                    </a:lnTo>
                    <a:lnTo>
                      <a:pt x="415" y="9"/>
                    </a:lnTo>
                    <a:lnTo>
                      <a:pt x="421" y="16"/>
                    </a:lnTo>
                    <a:lnTo>
                      <a:pt x="428" y="23"/>
                    </a:lnTo>
                    <a:lnTo>
                      <a:pt x="434" y="33"/>
                    </a:lnTo>
                    <a:lnTo>
                      <a:pt x="437" y="42"/>
                    </a:lnTo>
                    <a:lnTo>
                      <a:pt x="437" y="52"/>
                    </a:lnTo>
                    <a:lnTo>
                      <a:pt x="437" y="5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algn="r" rtl="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>
                  <a:latin typeface="+mn-lt"/>
                  <a:cs typeface="+mn-cs"/>
                </a:endParaRPr>
              </a:p>
            </p:txBody>
          </p: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BABDC6A8-DD6C-4934-92E4-70CC464A4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8132" y="1781543"/>
                <a:ext cx="43954" cy="38092"/>
              </a:xfrm>
              <a:custGeom>
                <a:avLst/>
                <a:gdLst>
                  <a:gd name="T0" fmla="*/ 71 w 71"/>
                  <a:gd name="T1" fmla="*/ 36 h 70"/>
                  <a:gd name="T2" fmla="*/ 71 w 71"/>
                  <a:gd name="T3" fmla="*/ 36 h 70"/>
                  <a:gd name="T4" fmla="*/ 71 w 71"/>
                  <a:gd name="T5" fmla="*/ 43 h 70"/>
                  <a:gd name="T6" fmla="*/ 69 w 71"/>
                  <a:gd name="T7" fmla="*/ 50 h 70"/>
                  <a:gd name="T8" fmla="*/ 66 w 71"/>
                  <a:gd name="T9" fmla="*/ 55 h 70"/>
                  <a:gd name="T10" fmla="*/ 61 w 71"/>
                  <a:gd name="T11" fmla="*/ 60 h 70"/>
                  <a:gd name="T12" fmla="*/ 55 w 71"/>
                  <a:gd name="T13" fmla="*/ 65 h 70"/>
                  <a:gd name="T14" fmla="*/ 50 w 71"/>
                  <a:gd name="T15" fmla="*/ 69 h 70"/>
                  <a:gd name="T16" fmla="*/ 43 w 71"/>
                  <a:gd name="T17" fmla="*/ 70 h 70"/>
                  <a:gd name="T18" fmla="*/ 37 w 71"/>
                  <a:gd name="T19" fmla="*/ 70 h 70"/>
                  <a:gd name="T20" fmla="*/ 37 w 71"/>
                  <a:gd name="T21" fmla="*/ 70 h 70"/>
                  <a:gd name="T22" fmla="*/ 30 w 71"/>
                  <a:gd name="T23" fmla="*/ 70 h 70"/>
                  <a:gd name="T24" fmla="*/ 23 w 71"/>
                  <a:gd name="T25" fmla="*/ 69 h 70"/>
                  <a:gd name="T26" fmla="*/ 16 w 71"/>
                  <a:gd name="T27" fmla="*/ 65 h 70"/>
                  <a:gd name="T28" fmla="*/ 11 w 71"/>
                  <a:gd name="T29" fmla="*/ 60 h 70"/>
                  <a:gd name="T30" fmla="*/ 7 w 71"/>
                  <a:gd name="T31" fmla="*/ 55 h 70"/>
                  <a:gd name="T32" fmla="*/ 4 w 71"/>
                  <a:gd name="T33" fmla="*/ 50 h 70"/>
                  <a:gd name="T34" fmla="*/ 2 w 71"/>
                  <a:gd name="T35" fmla="*/ 43 h 70"/>
                  <a:gd name="T36" fmla="*/ 0 w 71"/>
                  <a:gd name="T37" fmla="*/ 36 h 70"/>
                  <a:gd name="T38" fmla="*/ 0 w 71"/>
                  <a:gd name="T39" fmla="*/ 36 h 70"/>
                  <a:gd name="T40" fmla="*/ 2 w 71"/>
                  <a:gd name="T41" fmla="*/ 29 h 70"/>
                  <a:gd name="T42" fmla="*/ 4 w 71"/>
                  <a:gd name="T43" fmla="*/ 22 h 70"/>
                  <a:gd name="T44" fmla="*/ 7 w 71"/>
                  <a:gd name="T45" fmla="*/ 15 h 70"/>
                  <a:gd name="T46" fmla="*/ 11 w 71"/>
                  <a:gd name="T47" fmla="*/ 10 h 70"/>
                  <a:gd name="T48" fmla="*/ 16 w 71"/>
                  <a:gd name="T49" fmla="*/ 7 h 70"/>
                  <a:gd name="T50" fmla="*/ 23 w 71"/>
                  <a:gd name="T51" fmla="*/ 3 h 70"/>
                  <a:gd name="T52" fmla="*/ 30 w 71"/>
                  <a:gd name="T53" fmla="*/ 1 h 70"/>
                  <a:gd name="T54" fmla="*/ 37 w 71"/>
                  <a:gd name="T55" fmla="*/ 0 h 70"/>
                  <a:gd name="T56" fmla="*/ 37 w 71"/>
                  <a:gd name="T57" fmla="*/ 0 h 70"/>
                  <a:gd name="T58" fmla="*/ 43 w 71"/>
                  <a:gd name="T59" fmla="*/ 1 h 70"/>
                  <a:gd name="T60" fmla="*/ 50 w 71"/>
                  <a:gd name="T61" fmla="*/ 3 h 70"/>
                  <a:gd name="T62" fmla="*/ 55 w 71"/>
                  <a:gd name="T63" fmla="*/ 7 h 70"/>
                  <a:gd name="T64" fmla="*/ 61 w 71"/>
                  <a:gd name="T65" fmla="*/ 10 h 70"/>
                  <a:gd name="T66" fmla="*/ 66 w 71"/>
                  <a:gd name="T67" fmla="*/ 15 h 70"/>
                  <a:gd name="T68" fmla="*/ 69 w 71"/>
                  <a:gd name="T69" fmla="*/ 22 h 70"/>
                  <a:gd name="T70" fmla="*/ 71 w 71"/>
                  <a:gd name="T71" fmla="*/ 29 h 70"/>
                  <a:gd name="T72" fmla="*/ 71 w 71"/>
                  <a:gd name="T73" fmla="*/ 36 h 70"/>
                  <a:gd name="T74" fmla="*/ 71 w 71"/>
                  <a:gd name="T75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" h="70">
                    <a:moveTo>
                      <a:pt x="71" y="36"/>
                    </a:moveTo>
                    <a:lnTo>
                      <a:pt x="71" y="36"/>
                    </a:lnTo>
                    <a:lnTo>
                      <a:pt x="71" y="43"/>
                    </a:lnTo>
                    <a:lnTo>
                      <a:pt x="69" y="50"/>
                    </a:lnTo>
                    <a:lnTo>
                      <a:pt x="66" y="55"/>
                    </a:lnTo>
                    <a:lnTo>
                      <a:pt x="61" y="60"/>
                    </a:lnTo>
                    <a:lnTo>
                      <a:pt x="55" y="65"/>
                    </a:lnTo>
                    <a:lnTo>
                      <a:pt x="50" y="69"/>
                    </a:lnTo>
                    <a:lnTo>
                      <a:pt x="43" y="70"/>
                    </a:lnTo>
                    <a:lnTo>
                      <a:pt x="37" y="70"/>
                    </a:lnTo>
                    <a:lnTo>
                      <a:pt x="37" y="70"/>
                    </a:lnTo>
                    <a:lnTo>
                      <a:pt x="30" y="70"/>
                    </a:lnTo>
                    <a:lnTo>
                      <a:pt x="23" y="69"/>
                    </a:lnTo>
                    <a:lnTo>
                      <a:pt x="16" y="65"/>
                    </a:lnTo>
                    <a:lnTo>
                      <a:pt x="11" y="60"/>
                    </a:lnTo>
                    <a:lnTo>
                      <a:pt x="7" y="55"/>
                    </a:lnTo>
                    <a:lnTo>
                      <a:pt x="4" y="50"/>
                    </a:lnTo>
                    <a:lnTo>
                      <a:pt x="2" y="43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29"/>
                    </a:lnTo>
                    <a:lnTo>
                      <a:pt x="4" y="22"/>
                    </a:lnTo>
                    <a:lnTo>
                      <a:pt x="7" y="15"/>
                    </a:lnTo>
                    <a:lnTo>
                      <a:pt x="11" y="10"/>
                    </a:lnTo>
                    <a:lnTo>
                      <a:pt x="16" y="7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43" y="1"/>
                    </a:lnTo>
                    <a:lnTo>
                      <a:pt x="50" y="3"/>
                    </a:lnTo>
                    <a:lnTo>
                      <a:pt x="55" y="7"/>
                    </a:lnTo>
                    <a:lnTo>
                      <a:pt x="61" y="10"/>
                    </a:lnTo>
                    <a:lnTo>
                      <a:pt x="66" y="15"/>
                    </a:lnTo>
                    <a:lnTo>
                      <a:pt x="69" y="22"/>
                    </a:lnTo>
                    <a:lnTo>
                      <a:pt x="71" y="29"/>
                    </a:lnTo>
                    <a:lnTo>
                      <a:pt x="71" y="36"/>
                    </a:lnTo>
                    <a:lnTo>
                      <a:pt x="71" y="3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5000">
                    <a:srgbClr val="2D2D2D">
                      <a:tint val="23500"/>
                      <a:satMod val="160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/>
              <a:lstStyle/>
              <a:p>
                <a:pPr algn="r" rtl="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>
                  <a:latin typeface="+mn-lt"/>
                  <a:cs typeface="+mn-cs"/>
                </a:endParaRPr>
              </a:p>
            </p:txBody>
          </p:sp>
          <p:sp>
            <p:nvSpPr>
              <p:cNvPr id="13" name="Oval 7">
                <a:extLst>
                  <a:ext uri="{FF2B5EF4-FFF2-40B4-BE49-F238E27FC236}">
                    <a16:creationId xmlns:a16="http://schemas.microsoft.com/office/drawing/2014/main" id="{6FBC2AB7-9A34-4379-9482-56AEBB5D3994}"/>
                  </a:ext>
                </a:extLst>
              </p:cNvPr>
              <p:cNvSpPr/>
              <p:nvPr/>
            </p:nvSpPr>
            <p:spPr>
              <a:xfrm>
                <a:off x="1270990" y="4251556"/>
                <a:ext cx="197795" cy="196410"/>
              </a:xfrm>
              <a:prstGeom prst="ellipse">
                <a:avLst/>
              </a:prstGeom>
              <a:gradFill flip="none" rotWithShape="1">
                <a:gsLst>
                  <a:gs pos="38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1" eaLnBrk="1" hangingPunct="1">
                  <a:defRPr/>
                </a:pPr>
                <a:endParaRPr kumimoji="0" lang="en-US" altLang="en-US" sz="135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C8D05D48-B0B9-45AF-98D8-91AE7092E883}"/>
                  </a:ext>
                </a:extLst>
              </p:cNvPr>
              <p:cNvSpPr/>
              <p:nvPr/>
            </p:nvSpPr>
            <p:spPr>
              <a:xfrm>
                <a:off x="1320805" y="4300360"/>
                <a:ext cx="101096" cy="9999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1" eaLnBrk="1" hangingPunct="1">
                  <a:defRPr/>
                </a:pPr>
                <a:endParaRPr kumimoji="0" lang="en-US" altLang="en-US" sz="135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443CA9E2-059E-4698-9F9B-7655885B3420}"/>
                </a:ext>
              </a:extLst>
            </p:cNvPr>
            <p:cNvSpPr/>
            <p:nvPr userDrawn="1"/>
          </p:nvSpPr>
          <p:spPr>
            <a:xfrm>
              <a:off x="3981546" y="2076754"/>
              <a:ext cx="1180909" cy="213313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1" eaLnBrk="1" hangingPunct="1">
                <a:defRPr/>
              </a:pPr>
              <a:endParaRPr kumimoji="0" lang="en-US" altLang="en-US" sz="135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sp>
        <p:nvSpPr>
          <p:cNvPr id="21" name="Oval 1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EB36B2D-7A37-4ACA-A992-B526FE9C039B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2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061A7B6-588F-4051-A179-FD9F42D0D478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23" name="Oval 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CD87EEC-B6C6-4451-8EC6-8D220EC62B39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4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6ECF9EB-4230-4086-BB50-81215D49A560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006EE8FD-D96A-44EB-8246-7B9618068C4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0">
            <a:extLst>
              <a:ext uri="{FF2B5EF4-FFF2-40B4-BE49-F238E27FC236}">
                <a16:creationId xmlns:a16="http://schemas.microsoft.com/office/drawing/2014/main" id="{453486CD-FCB7-4B8A-9DF1-6C337A94A47E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F89C42-0D70-40D0-9D32-2589312386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91EF49EA-8FEC-4A6B-A90E-40AE5FC2006A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12"/>
          </p:nvPr>
        </p:nvSpPr>
        <p:spPr>
          <a:xfrm>
            <a:off x="4309800" y="2768600"/>
            <a:ext cx="1279525" cy="2844800"/>
          </a:xfrm>
          <a:prstGeom prst="rect">
            <a:avLst/>
          </a:prstGeom>
        </p:spPr>
        <p:txBody>
          <a:bodyPr/>
          <a:lstStyle>
            <a:lvl1pPr algn="l" rtl="0">
              <a:defRPr sz="75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1834782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/>
          <a:lstStyle>
            <a:lvl1pPr algn="l" rtl="0">
              <a:defRPr sz="120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2941785471"/>
      </p:ext>
    </p:extLst>
  </p:cSld>
  <p:clrMapOvr>
    <a:masterClrMapping/>
  </p:clrMapOvr>
  <p:transition spd="slow" advClick="0" advTm="2000"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 We A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">
            <a:extLst>
              <a:ext uri="{FF2B5EF4-FFF2-40B4-BE49-F238E27FC236}">
                <a16:creationId xmlns:a16="http://schemas.microsoft.com/office/drawing/2014/main" id="{625F4B46-21B9-4C1F-B1FA-041B68A4169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2">
            <a:extLst>
              <a:ext uri="{FF2B5EF4-FFF2-40B4-BE49-F238E27FC236}">
                <a16:creationId xmlns:a16="http://schemas.microsoft.com/office/drawing/2014/main" id="{758DD245-020C-4864-8B1C-7DB821FB6994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F0893-18A9-4006-A296-FB61B57DFF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397E97BA-8A93-4D9F-9AB9-30528CF2F4AB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5277949" y="2466521"/>
            <a:ext cx="3993108" cy="3408744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9728982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1B1AB3-5CB7-4905-99F4-D5D4BBE1B04C}"/>
              </a:ext>
            </a:extLst>
          </p:cNvPr>
          <p:cNvSpPr/>
          <p:nvPr userDrawn="1"/>
        </p:nvSpPr>
        <p:spPr>
          <a:xfrm>
            <a:off x="0" y="2198688"/>
            <a:ext cx="9906000" cy="3943350"/>
          </a:xfrm>
          <a:prstGeom prst="rect">
            <a:avLst/>
          </a:prstGeom>
          <a:solidFill>
            <a:srgbClr val="283C5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3752947F-0B63-41BD-B394-9FF2854AE142}"/>
              </a:ext>
            </a:extLst>
          </p:cNvPr>
          <p:cNvSpPr/>
          <p:nvPr userDrawn="1"/>
        </p:nvSpPr>
        <p:spPr>
          <a:xfrm>
            <a:off x="3040063" y="4875213"/>
            <a:ext cx="1792287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727D4908-4380-422F-9BAB-0BC9007159BF}"/>
              </a:ext>
            </a:extLst>
          </p:cNvPr>
          <p:cNvSpPr/>
          <p:nvPr userDrawn="1"/>
        </p:nvSpPr>
        <p:spPr>
          <a:xfrm>
            <a:off x="3040063" y="5278438"/>
            <a:ext cx="1792287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1A37A20-9407-40D0-B085-152D16DDCC70}"/>
              </a:ext>
            </a:extLst>
          </p:cNvPr>
          <p:cNvSpPr/>
          <p:nvPr userDrawn="1"/>
        </p:nvSpPr>
        <p:spPr>
          <a:xfrm>
            <a:off x="5102225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0BD4A84-698B-4774-A4A9-B9E5502A6F8D}"/>
              </a:ext>
            </a:extLst>
          </p:cNvPr>
          <p:cNvSpPr/>
          <p:nvPr userDrawn="1"/>
        </p:nvSpPr>
        <p:spPr>
          <a:xfrm>
            <a:off x="5102225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A2CA9A35-3D0F-4878-B342-2D90557DB799}"/>
              </a:ext>
            </a:extLst>
          </p:cNvPr>
          <p:cNvSpPr/>
          <p:nvPr userDrawn="1"/>
        </p:nvSpPr>
        <p:spPr>
          <a:xfrm>
            <a:off x="7135813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105A1FB9-5611-4BC8-8F70-FB221DAB747D}"/>
              </a:ext>
            </a:extLst>
          </p:cNvPr>
          <p:cNvSpPr/>
          <p:nvPr userDrawn="1"/>
        </p:nvSpPr>
        <p:spPr>
          <a:xfrm>
            <a:off x="7135813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AF761B17-CE4A-4528-8562-A967C182DA62}"/>
              </a:ext>
            </a:extLst>
          </p:cNvPr>
          <p:cNvSpPr/>
          <p:nvPr userDrawn="1"/>
        </p:nvSpPr>
        <p:spPr>
          <a:xfrm>
            <a:off x="990600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2FBA4B20-D291-48AE-B7FD-5752B36D29B9}"/>
              </a:ext>
            </a:extLst>
          </p:cNvPr>
          <p:cNvSpPr/>
          <p:nvPr userDrawn="1"/>
        </p:nvSpPr>
        <p:spPr>
          <a:xfrm>
            <a:off x="990600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8" name="Isosceles Triangle 10">
            <a:extLst>
              <a:ext uri="{FF2B5EF4-FFF2-40B4-BE49-F238E27FC236}">
                <a16:creationId xmlns:a16="http://schemas.microsoft.com/office/drawing/2014/main" id="{7262D7C0-2AE1-45FE-8694-A93C782B9CE1}"/>
              </a:ext>
            </a:extLst>
          </p:cNvPr>
          <p:cNvSpPr/>
          <p:nvPr userDrawn="1"/>
        </p:nvSpPr>
        <p:spPr>
          <a:xfrm>
            <a:off x="1797050" y="4805363"/>
            <a:ext cx="179388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9" name="Isosceles Triangle 11">
            <a:extLst>
              <a:ext uri="{FF2B5EF4-FFF2-40B4-BE49-F238E27FC236}">
                <a16:creationId xmlns:a16="http://schemas.microsoft.com/office/drawing/2014/main" id="{ECC7D020-69FC-4876-88B6-E8FB1EDDD704}"/>
              </a:ext>
            </a:extLst>
          </p:cNvPr>
          <p:cNvSpPr/>
          <p:nvPr userDrawn="1"/>
        </p:nvSpPr>
        <p:spPr>
          <a:xfrm>
            <a:off x="3843338" y="4805363"/>
            <a:ext cx="180975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0" name="Isosceles Triangle 12">
            <a:extLst>
              <a:ext uri="{FF2B5EF4-FFF2-40B4-BE49-F238E27FC236}">
                <a16:creationId xmlns:a16="http://schemas.microsoft.com/office/drawing/2014/main" id="{088EAD60-0FCD-445A-B610-3786E113A734}"/>
              </a:ext>
            </a:extLst>
          </p:cNvPr>
          <p:cNvSpPr/>
          <p:nvPr userDrawn="1"/>
        </p:nvSpPr>
        <p:spPr>
          <a:xfrm>
            <a:off x="5907088" y="4805363"/>
            <a:ext cx="180975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1" name="Isosceles Triangle 13">
            <a:extLst>
              <a:ext uri="{FF2B5EF4-FFF2-40B4-BE49-F238E27FC236}">
                <a16:creationId xmlns:a16="http://schemas.microsoft.com/office/drawing/2014/main" id="{0266A843-825B-432F-835C-DC6A1CA96F28}"/>
              </a:ext>
            </a:extLst>
          </p:cNvPr>
          <p:cNvSpPr/>
          <p:nvPr userDrawn="1"/>
        </p:nvSpPr>
        <p:spPr>
          <a:xfrm>
            <a:off x="7943850" y="4805363"/>
            <a:ext cx="177800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2" name="Oval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D4B6AFE-8CFC-4619-8167-7728450642E3}"/>
              </a:ext>
            </a:extLst>
          </p:cNvPr>
          <p:cNvSpPr/>
          <p:nvPr userDrawn="1"/>
        </p:nvSpPr>
        <p:spPr>
          <a:xfrm>
            <a:off x="319088" y="4025900"/>
            <a:ext cx="269875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4" name="Freeform 277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 rot="5400000">
            <a:off x="369888" y="4154487"/>
            <a:ext cx="153988" cy="74613"/>
          </a:xfrm>
          <a:custGeom>
            <a:avLst/>
            <a:gdLst>
              <a:gd name="T0" fmla="*/ 2147483646 w 290"/>
              <a:gd name="T1" fmla="*/ 2147483646 h 171"/>
              <a:gd name="T2" fmla="*/ 2147483646 w 290"/>
              <a:gd name="T3" fmla="*/ 2147483646 h 171"/>
              <a:gd name="T4" fmla="*/ 2147483646 w 290"/>
              <a:gd name="T5" fmla="*/ 2147483646 h 171"/>
              <a:gd name="T6" fmla="*/ 2147483646 w 290"/>
              <a:gd name="T7" fmla="*/ 0 h 171"/>
              <a:gd name="T8" fmla="*/ 2147483646 w 290"/>
              <a:gd name="T9" fmla="*/ 2147483646 h 171"/>
              <a:gd name="T10" fmla="*/ 2147483646 w 290"/>
              <a:gd name="T11" fmla="*/ 2147483646 h 171"/>
              <a:gd name="T12" fmla="*/ 2147483646 w 290"/>
              <a:gd name="T13" fmla="*/ 2147483646 h 171"/>
              <a:gd name="T14" fmla="*/ 2147483646 w 290"/>
              <a:gd name="T15" fmla="*/ 2147483646 h 171"/>
              <a:gd name="T16" fmla="*/ 2147483646 w 290"/>
              <a:gd name="T17" fmla="*/ 2147483646 h 171"/>
              <a:gd name="T18" fmla="*/ 2147483646 w 290"/>
              <a:gd name="T19" fmla="*/ 0 h 171"/>
              <a:gd name="T20" fmla="*/ 2147483646 w 290"/>
              <a:gd name="T21" fmla="*/ 2147483646 h 171"/>
              <a:gd name="T22" fmla="*/ 2147483646 w 290"/>
              <a:gd name="T23" fmla="*/ 2147483646 h 171"/>
              <a:gd name="T24" fmla="*/ 2147483646 w 290"/>
              <a:gd name="T25" fmla="*/ 2147483646 h 171"/>
              <a:gd name="T26" fmla="*/ 0 w 290"/>
              <a:gd name="T27" fmla="*/ 2147483646 h 171"/>
              <a:gd name="T28" fmla="*/ 0 w 290"/>
              <a:gd name="T29" fmla="*/ 2147483646 h 171"/>
              <a:gd name="T30" fmla="*/ 0 w 290"/>
              <a:gd name="T31" fmla="*/ 2147483646 h 171"/>
              <a:gd name="T32" fmla="*/ 2147483646 w 290"/>
              <a:gd name="T33" fmla="*/ 2147483646 h 171"/>
              <a:gd name="T34" fmla="*/ 2147483646 w 290"/>
              <a:gd name="T35" fmla="*/ 2147483646 h 171"/>
              <a:gd name="T36" fmla="*/ 2147483646 w 290"/>
              <a:gd name="T37" fmla="*/ 2147483646 h 171"/>
              <a:gd name="T38" fmla="*/ 2147483646 w 290"/>
              <a:gd name="T39" fmla="*/ 2147483646 h 171"/>
              <a:gd name="T40" fmla="*/ 2147483646 w 290"/>
              <a:gd name="T41" fmla="*/ 2147483646 h 171"/>
              <a:gd name="T42" fmla="*/ 2147483646 w 290"/>
              <a:gd name="T43" fmla="*/ 2147483646 h 171"/>
              <a:gd name="T44" fmla="*/ 2147483646 w 290"/>
              <a:gd name="T45" fmla="*/ 2147483646 h 171"/>
              <a:gd name="T46" fmla="*/ 2147483646 w 290"/>
              <a:gd name="T47" fmla="*/ 2147483646 h 171"/>
              <a:gd name="T48" fmla="*/ 2147483646 w 290"/>
              <a:gd name="T49" fmla="*/ 2147483646 h 171"/>
              <a:gd name="T50" fmla="*/ 2147483646 w 290"/>
              <a:gd name="T51" fmla="*/ 2147483646 h 171"/>
              <a:gd name="T52" fmla="*/ 2147483646 w 290"/>
              <a:gd name="T53" fmla="*/ 2147483646 h 1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5" name="Oval 1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9F40A36-00FC-406E-B849-DFE390A9BF69}"/>
              </a:ext>
            </a:extLst>
          </p:cNvPr>
          <p:cNvSpPr/>
          <p:nvPr userDrawn="1"/>
        </p:nvSpPr>
        <p:spPr>
          <a:xfrm rot="10800000">
            <a:off x="9326563" y="4025900"/>
            <a:ext cx="268287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8" name="Freeform 277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 rot="16200000">
            <a:off x="9390857" y="4153694"/>
            <a:ext cx="153987" cy="73025"/>
          </a:xfrm>
          <a:custGeom>
            <a:avLst/>
            <a:gdLst>
              <a:gd name="T0" fmla="*/ 2147483646 w 290"/>
              <a:gd name="T1" fmla="*/ 2147483646 h 171"/>
              <a:gd name="T2" fmla="*/ 2147483646 w 290"/>
              <a:gd name="T3" fmla="*/ 2147483646 h 171"/>
              <a:gd name="T4" fmla="*/ 2147483646 w 290"/>
              <a:gd name="T5" fmla="*/ 2147483646 h 171"/>
              <a:gd name="T6" fmla="*/ 2147483646 w 290"/>
              <a:gd name="T7" fmla="*/ 0 h 171"/>
              <a:gd name="T8" fmla="*/ 2147483646 w 290"/>
              <a:gd name="T9" fmla="*/ 2147483646 h 171"/>
              <a:gd name="T10" fmla="*/ 2147483646 w 290"/>
              <a:gd name="T11" fmla="*/ 2147483646 h 171"/>
              <a:gd name="T12" fmla="*/ 2147483646 w 290"/>
              <a:gd name="T13" fmla="*/ 2147483646 h 171"/>
              <a:gd name="T14" fmla="*/ 2147483646 w 290"/>
              <a:gd name="T15" fmla="*/ 2147483646 h 171"/>
              <a:gd name="T16" fmla="*/ 2147483646 w 290"/>
              <a:gd name="T17" fmla="*/ 2147483646 h 171"/>
              <a:gd name="T18" fmla="*/ 2147483646 w 290"/>
              <a:gd name="T19" fmla="*/ 0 h 171"/>
              <a:gd name="T20" fmla="*/ 2147483646 w 290"/>
              <a:gd name="T21" fmla="*/ 2147483646 h 171"/>
              <a:gd name="T22" fmla="*/ 2147483646 w 290"/>
              <a:gd name="T23" fmla="*/ 2147483646 h 171"/>
              <a:gd name="T24" fmla="*/ 2147483646 w 290"/>
              <a:gd name="T25" fmla="*/ 2147483646 h 171"/>
              <a:gd name="T26" fmla="*/ 0 w 290"/>
              <a:gd name="T27" fmla="*/ 2147483646 h 171"/>
              <a:gd name="T28" fmla="*/ 0 w 290"/>
              <a:gd name="T29" fmla="*/ 2147483646 h 171"/>
              <a:gd name="T30" fmla="*/ 0 w 290"/>
              <a:gd name="T31" fmla="*/ 2147483646 h 171"/>
              <a:gd name="T32" fmla="*/ 2147483646 w 290"/>
              <a:gd name="T33" fmla="*/ 2147483646 h 171"/>
              <a:gd name="T34" fmla="*/ 2147483646 w 290"/>
              <a:gd name="T35" fmla="*/ 2147483646 h 171"/>
              <a:gd name="T36" fmla="*/ 2147483646 w 290"/>
              <a:gd name="T37" fmla="*/ 2147483646 h 171"/>
              <a:gd name="T38" fmla="*/ 2147483646 w 290"/>
              <a:gd name="T39" fmla="*/ 2147483646 h 171"/>
              <a:gd name="T40" fmla="*/ 2147483646 w 290"/>
              <a:gd name="T41" fmla="*/ 2147483646 h 171"/>
              <a:gd name="T42" fmla="*/ 2147483646 w 290"/>
              <a:gd name="T43" fmla="*/ 2147483646 h 171"/>
              <a:gd name="T44" fmla="*/ 2147483646 w 290"/>
              <a:gd name="T45" fmla="*/ 2147483646 h 171"/>
              <a:gd name="T46" fmla="*/ 2147483646 w 290"/>
              <a:gd name="T47" fmla="*/ 2147483646 h 171"/>
              <a:gd name="T48" fmla="*/ 2147483646 w 290"/>
              <a:gd name="T49" fmla="*/ 2147483646 h 171"/>
              <a:gd name="T50" fmla="*/ 2147483646 w 290"/>
              <a:gd name="T51" fmla="*/ 2147483646 h 171"/>
              <a:gd name="T52" fmla="*/ 2147483646 w 290"/>
              <a:gd name="T53" fmla="*/ 2147483646 h 1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cxnSp>
        <p:nvCxnSpPr>
          <p:cNvPr id="40" name="Straight Connector 18">
            <a:extLst>
              <a:ext uri="{FF2B5EF4-FFF2-40B4-BE49-F238E27FC236}">
                <a16:creationId xmlns:a16="http://schemas.microsoft.com/office/drawing/2014/main" id="{87A7833D-8938-48AE-A687-6D37342ED2E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9">
            <a:extLst>
              <a:ext uri="{FF2B5EF4-FFF2-40B4-BE49-F238E27FC236}">
                <a16:creationId xmlns:a16="http://schemas.microsoft.com/office/drawing/2014/main" id="{C1BEADD7-7DC2-43C7-A1F3-5EC710E08EBC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70D321-43A6-4D6E-84E9-65F1F374C9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403086AE-4762-4AEE-BB85-5F673D0990B7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90604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019078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19078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3038737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067211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067211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5102348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30822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30822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7137578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7166055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7166055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214648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Individ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8DFAD31-CD15-4DD1-9DC4-9BA34A8ACD23}"/>
              </a:ext>
            </a:extLst>
          </p:cNvPr>
          <p:cNvSpPr/>
          <p:nvPr userDrawn="1"/>
        </p:nvSpPr>
        <p:spPr>
          <a:xfrm>
            <a:off x="0" y="2198688"/>
            <a:ext cx="9906000" cy="3943350"/>
          </a:xfrm>
          <a:prstGeom prst="rect">
            <a:avLst/>
          </a:prstGeom>
          <a:solidFill>
            <a:srgbClr val="283C5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6" name="Straight Connector 2">
            <a:extLst>
              <a:ext uri="{FF2B5EF4-FFF2-40B4-BE49-F238E27FC236}">
                <a16:creationId xmlns:a16="http://schemas.microsoft.com/office/drawing/2014/main" id="{35FE2BD6-1EEE-4E5D-A912-399BC0609205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>
            <a:extLst>
              <a:ext uri="{FF2B5EF4-FFF2-40B4-BE49-F238E27FC236}">
                <a16:creationId xmlns:a16="http://schemas.microsoft.com/office/drawing/2014/main" id="{1FEB9424-44BE-4E02-A635-BCC13749A6FB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B76EB-AE42-43E4-BA1D-48E944B5F3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9D21027-5E7F-4ABC-A189-AB2922B43A5A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08050" y="2463822"/>
            <a:ext cx="3054350" cy="3678767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850380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">
            <a:extLst>
              <a:ext uri="{FF2B5EF4-FFF2-40B4-BE49-F238E27FC236}">
                <a16:creationId xmlns:a16="http://schemas.microsoft.com/office/drawing/2014/main" id="{9C607B00-ABFB-4498-8775-47A321C08FA6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2">
            <a:extLst>
              <a:ext uri="{FF2B5EF4-FFF2-40B4-BE49-F238E27FC236}">
                <a16:creationId xmlns:a16="http://schemas.microsoft.com/office/drawing/2014/main" id="{835FC542-966E-4E8C-AA2C-4B29D0874BF5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8A0224-9441-48B1-A8ED-8B6EE612AB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6B4A711-193C-4CC8-A359-371A6C8B752B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08058" y="2463803"/>
            <a:ext cx="3711311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5286650" y="2463803"/>
            <a:ext cx="3711311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318793916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History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AEF33BB-9C2E-434E-974E-B918F150EAB5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FAE7E77-1D72-44E0-A057-7F4FBBD62100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9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77394A-B328-46E1-B327-69FD3FFA96C3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FDC0D8-37E1-4B1E-B892-F7C8FBAB544F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cxnSp>
        <p:nvCxnSpPr>
          <p:cNvPr id="12" name="Straight Connector 5">
            <a:extLst>
              <a:ext uri="{FF2B5EF4-FFF2-40B4-BE49-F238E27FC236}">
                <a16:creationId xmlns:a16="http://schemas.microsoft.com/office/drawing/2014/main" id="{E012095B-31C3-411E-91B0-329978D09595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6">
            <a:extLst>
              <a:ext uri="{FF2B5EF4-FFF2-40B4-BE49-F238E27FC236}">
                <a16:creationId xmlns:a16="http://schemas.microsoft.com/office/drawing/2014/main" id="{330BFD7C-3A37-4D31-B295-C2D9E36E4D69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B4B472-35F2-44DE-931C-641F3AEC8D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6CE77E7-EEF3-4891-A73B-76160C497418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797485" y="232410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305979" y="2644832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2761596254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312" r:id="rId1"/>
    <p:sldLayoutId id="2147485313" r:id="rId2"/>
    <p:sldLayoutId id="2147485314" r:id="rId3"/>
    <p:sldLayoutId id="2147485310" r:id="rId4"/>
    <p:sldLayoutId id="2147485315" r:id="rId5"/>
    <p:sldLayoutId id="2147485316" r:id="rId6"/>
    <p:sldLayoutId id="2147485317" r:id="rId7"/>
    <p:sldLayoutId id="2147485318" r:id="rId8"/>
    <p:sldLayoutId id="2147485319" r:id="rId9"/>
    <p:sldLayoutId id="2147485320" r:id="rId10"/>
    <p:sldLayoutId id="2147485311" r:id="rId11"/>
  </p:sldLayoutIdLst>
  <p:transition spd="slow" advClick="0" advTm="2000">
    <p:cover dir="d"/>
  </p:transition>
  <p:txStyles>
    <p:titleStyle>
      <a:lvl1pPr algn="ctr" rtl="1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1"/>
          </a:solidFill>
          <a:latin typeface="Calibri" charset="0"/>
          <a:ea typeface="Arial" charset="0"/>
          <a:cs typeface="Times New Roman" charset="0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5pPr>
      <a:lvl6pPr marL="342893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685783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028675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371567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254000" indent="-2540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Calibri" charset="0"/>
          <a:ea typeface="Arial" charset="0"/>
          <a:cs typeface="Arial" charset="0"/>
        </a:defRPr>
      </a:lvl1pPr>
      <a:lvl2pPr marL="554038" indent="-2111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2pPr>
      <a:lvl3pPr marL="8540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3pPr>
      <a:lvl4pPr marL="11969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4pPr>
      <a:lvl5pPr marL="15398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5pPr>
      <a:lvl6pPr marL="1885904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3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7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8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37.png"/><Relationship Id="rId5" Type="http://schemas.openxmlformats.org/officeDocument/2006/relationships/image" Target="../media/image7.png"/><Relationship Id="rId10" Type="http://schemas.openxmlformats.org/officeDocument/2006/relationships/image" Target="../media/image36.png"/><Relationship Id="rId4" Type="http://schemas.openxmlformats.org/officeDocument/2006/relationships/image" Target="../media/image6.png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4.jpe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18.jpeg"/><Relationship Id="rId5" Type="http://schemas.openxmlformats.org/officeDocument/2006/relationships/image" Target="../media/image7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3B47902-91C5-42C4-AAAD-DF23B72FE5CA}"/>
              </a:ext>
            </a:extLst>
          </p:cNvPr>
          <p:cNvSpPr/>
          <p:nvPr/>
        </p:nvSpPr>
        <p:spPr>
          <a:xfrm>
            <a:off x="0" y="0"/>
            <a:ext cx="711200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4191000" y="6215063"/>
            <a:ext cx="2230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800">
                <a:solidFill>
                  <a:srgbClr val="006CB5"/>
                </a:solidFill>
                <a:latin typeface="Oswald Regular" panose="02000503000000000000" pitchFamily="2" charset="-52"/>
              </a:rPr>
              <a:t>© Сибирский государственный университет науки и технологий </a:t>
            </a:r>
            <a:r>
              <a:rPr lang="ru-RU" altLang="ru-RU" sz="800">
                <a:solidFill>
                  <a:srgbClr val="006CB5"/>
                </a:solidFill>
                <a:latin typeface="Oswald Regular" panose="02000503000000000000" pitchFamily="2" charset="-52"/>
                <a:cs typeface="Times New Roman" panose="02020603050405020304" pitchFamily="18" charset="0"/>
              </a:rPr>
              <a:t>имени академика М. Ф. Решетнева, 2021</a:t>
            </a:r>
            <a:endParaRPr lang="ru-RU" altLang="ru-RU" sz="800">
              <a:solidFill>
                <a:srgbClr val="006CB5"/>
              </a:solidFill>
              <a:latin typeface="Oswald Regular" panose="02000503000000000000" pitchFamily="2" charset="-52"/>
            </a:endParaRPr>
          </a:p>
        </p:txBody>
      </p:sp>
      <p:pic>
        <p:nvPicPr>
          <p:cNvPr id="12292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6" t="15993" r="57091" b="38766"/>
          <a:stretch>
            <a:fillRect/>
          </a:stretch>
        </p:blipFill>
        <p:spPr bwMode="auto">
          <a:xfrm>
            <a:off x="4194175" y="206375"/>
            <a:ext cx="12700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4" t="61234" r="9064" b="16055"/>
          <a:stretch>
            <a:fillRect/>
          </a:stretch>
        </p:blipFill>
        <p:spPr bwMode="auto">
          <a:xfrm>
            <a:off x="4797425" y="1649413"/>
            <a:ext cx="268605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3316288"/>
            <a:ext cx="4794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3690996-B663-445A-B0A0-EAC950CF0480}"/>
              </a:ext>
            </a:extLst>
          </p:cNvPr>
          <p:cNvCxnSpPr>
            <a:endCxn id="2" idx="2"/>
          </p:cNvCxnSpPr>
          <p:nvPr/>
        </p:nvCxnSpPr>
        <p:spPr>
          <a:xfrm>
            <a:off x="355600" y="3714750"/>
            <a:ext cx="0" cy="31432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6" name="Text Placeholder 7"/>
          <p:cNvSpPr txBox="1">
            <a:spLocks/>
          </p:cNvSpPr>
          <p:nvPr/>
        </p:nvSpPr>
        <p:spPr bwMode="auto">
          <a:xfrm>
            <a:off x="1435100" y="2654300"/>
            <a:ext cx="774382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ВКР: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программного обеспечения для анализа рынка строительных материалов»</a:t>
            </a:r>
          </a:p>
        </p:txBody>
      </p:sp>
      <p:sp>
        <p:nvSpPr>
          <p:cNvPr id="12297" name="Подзаголовок 2"/>
          <p:cNvSpPr txBox="1">
            <a:spLocks/>
          </p:cNvSpPr>
          <p:nvPr/>
        </p:nvSpPr>
        <p:spPr bwMode="auto">
          <a:xfrm>
            <a:off x="4684713" y="4411663"/>
            <a:ext cx="5148262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555625" indent="-212725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8556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1985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5414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19986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4558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29130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3702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Семенов Евгений Александрович</a:t>
            </a:r>
          </a:p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БПЦ21-01</a:t>
            </a:r>
          </a:p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ВКР: </a:t>
            </a:r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Сенашов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С.И. д.ф.-м.н., профессор, профессор кафедры ИЭС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833A38A-E229-42AA-80DE-C5410BCBCD5C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87F9E0D4-295A-4FB1-BE40-AF0A8709F4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F3B9AD07-1CC5-4EBF-ACBE-21F6A9875F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60574D52-5CE3-4FEE-9422-43E8EE221948}"/>
              </a:ext>
            </a:extLst>
          </p:cNvPr>
          <p:cNvCxnSpPr>
            <a:endCxn id="8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823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4825" name="Text Placeholder 7"/>
          <p:cNvSpPr txBox="1">
            <a:spLocks/>
          </p:cNvSpPr>
          <p:nvPr/>
        </p:nvSpPr>
        <p:spPr bwMode="auto">
          <a:xfrm>
            <a:off x="695325" y="661988"/>
            <a:ext cx="8829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kumimoji="0" lang="ru-RU" altLang="ru-RU" b="1">
              <a:solidFill>
                <a:srgbClr val="006CB5"/>
              </a:solidFill>
              <a:latin typeface="Open Sans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70591B5-F1B2-4529-861B-25DCCA89B4D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4825" y="1"/>
            <a:ext cx="9364661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Стартовая страница системы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C4A1A13-94EC-41DE-9BBE-ABFCB75B97B9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757989"/>
            <a:ext cx="8829675" cy="46562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D8144F-4FDA-42BD-B613-FDEAC0AC1DB2}"/>
              </a:ext>
            </a:extLst>
          </p:cNvPr>
          <p:cNvSpPr txBox="1"/>
          <p:nvPr/>
        </p:nvSpPr>
        <p:spPr>
          <a:xfrm>
            <a:off x="695325" y="6219825"/>
            <a:ext cx="86919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effectLst/>
                <a:latin typeface="+mn-lt"/>
              </a:rPr>
              <a:t>Стартовая страница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833A38A-E229-42AA-80DE-C5410BCBCD5C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87F9E0D4-295A-4FB1-BE40-AF0A8709F4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F3B9AD07-1CC5-4EBF-ACBE-21F6A9875F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5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60574D52-5CE3-4FEE-9422-43E8EE221948}"/>
              </a:ext>
            </a:extLst>
          </p:cNvPr>
          <p:cNvCxnSpPr>
            <a:endCxn id="8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Прямоугольник 96"/>
          <p:cNvSpPr>
            <a:spLocks noChangeArrowheads="1"/>
          </p:cNvSpPr>
          <p:nvPr/>
        </p:nvSpPr>
        <p:spPr bwMode="auto">
          <a:xfrm>
            <a:off x="41025" y="127000"/>
            <a:ext cx="3735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11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729" name="Text Placeholder 7"/>
          <p:cNvSpPr txBox="1">
            <a:spLocks/>
          </p:cNvSpPr>
          <p:nvPr/>
        </p:nvSpPr>
        <p:spPr bwMode="auto">
          <a:xfrm>
            <a:off x="695325" y="661988"/>
            <a:ext cx="8829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kumimoji="0" lang="ru-RU" altLang="ru-RU" b="1">
              <a:solidFill>
                <a:srgbClr val="006CB5"/>
              </a:solidFill>
              <a:latin typeface="Open Sans" pitchFamily="34" charset="0"/>
            </a:endParaRPr>
          </a:p>
        </p:txBody>
      </p:sp>
      <p:sp>
        <p:nvSpPr>
          <p:cNvPr id="30731" name="Заголовок 1"/>
          <p:cNvSpPr>
            <a:spLocks noGrp="1" noChangeArrowheads="1"/>
          </p:cNvSpPr>
          <p:nvPr/>
        </p:nvSpPr>
        <p:spPr bwMode="auto">
          <a:xfrm>
            <a:off x="927100" y="116682"/>
            <a:ext cx="85979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AD72EEC-1D72-4197-B99C-480E2C6A2D1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79426" y="1"/>
            <a:ext cx="9426574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Управление доступом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53B866A-CE69-49B0-A065-6FE6955D7384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3"/>
          <a:stretch/>
        </p:blipFill>
        <p:spPr bwMode="auto">
          <a:xfrm>
            <a:off x="654050" y="1046164"/>
            <a:ext cx="2679031" cy="290019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8335A4-7E1F-45EC-BAF1-0A6893F5C7C6}"/>
              </a:ext>
            </a:extLst>
          </p:cNvPr>
          <p:cNvSpPr txBox="1"/>
          <p:nvPr/>
        </p:nvSpPr>
        <p:spPr>
          <a:xfrm>
            <a:off x="603417" y="4081403"/>
            <a:ext cx="28376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effectLst/>
                <a:latin typeface="+mn-lt"/>
              </a:rPr>
              <a:t>Блок регистрации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F7F9405-251E-4CA8-904F-D89656245D8C}"/>
              </a:ext>
            </a:extLst>
          </p:cNvPr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"/>
          <a:stretch/>
        </p:blipFill>
        <p:spPr bwMode="auto">
          <a:xfrm>
            <a:off x="3714081" y="1074496"/>
            <a:ext cx="2778159" cy="28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871D62-C4CE-4203-8AFC-6775C0BA4061}"/>
              </a:ext>
            </a:extLst>
          </p:cNvPr>
          <p:cNvSpPr txBox="1"/>
          <p:nvPr/>
        </p:nvSpPr>
        <p:spPr>
          <a:xfrm>
            <a:off x="3840028" y="4081403"/>
            <a:ext cx="28376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effectLst/>
                <a:latin typeface="+mn-lt"/>
              </a:rPr>
              <a:t>Блок входа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840F744-A465-4DB1-B102-BD18D0435D0E}"/>
              </a:ext>
            </a:extLst>
          </p:cNvPr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4"/>
          <a:stretch/>
        </p:blipFill>
        <p:spPr bwMode="auto">
          <a:xfrm>
            <a:off x="6677643" y="2214141"/>
            <a:ext cx="2938797" cy="170388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110016-3EF9-4316-808A-A34C56599949}"/>
              </a:ext>
            </a:extLst>
          </p:cNvPr>
          <p:cNvSpPr txBox="1"/>
          <p:nvPr/>
        </p:nvSpPr>
        <p:spPr>
          <a:xfrm>
            <a:off x="6677643" y="4081403"/>
            <a:ext cx="28376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effectLst/>
                <a:latin typeface="+mn-lt"/>
              </a:rPr>
              <a:t>Блок выхода из учетной записи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433184C-A96E-4893-BECF-2260E03EFA60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4081AFD1-7ECF-427E-BCBA-87B853AC07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08DA6A66-5BE2-42A5-82E6-F86CC3B4EE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0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037AB77F-9363-46DC-B1C8-3C6B795507BD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2" name="Прямоугольник 96"/>
          <p:cNvSpPr>
            <a:spLocks noChangeArrowheads="1"/>
          </p:cNvSpPr>
          <p:nvPr/>
        </p:nvSpPr>
        <p:spPr bwMode="auto">
          <a:xfrm>
            <a:off x="36513" y="1270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12</a:t>
            </a:r>
            <a:endParaRPr lang="en-US" altLang="ru-RU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6873" name="Text Placeholder 7"/>
          <p:cNvSpPr txBox="1">
            <a:spLocks/>
          </p:cNvSpPr>
          <p:nvPr/>
        </p:nvSpPr>
        <p:spPr bwMode="auto">
          <a:xfrm>
            <a:off x="695325" y="661988"/>
            <a:ext cx="8829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0" lang="ru-RU" altLang="ru-RU" b="1">
              <a:solidFill>
                <a:srgbClr val="006CB5"/>
              </a:solidFill>
              <a:latin typeface="Open Sans" pitchFamily="34" charset="0"/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038907A-2384-4F47-9FBB-95AB68AB3B0A}"/>
              </a:ext>
            </a:extLst>
          </p:cNvPr>
          <p:cNvSpPr>
            <a:spLocks noGrp="1"/>
          </p:cNvSpPr>
          <p:nvPr/>
        </p:nvSpPr>
        <p:spPr>
          <a:xfrm>
            <a:off x="811212" y="182562"/>
            <a:ext cx="8597900" cy="128587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br>
              <a:rPr lang="ru-RU" dirty="0"/>
            </a:br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829CBD7-33EC-4FB2-A1D4-D9F51A82017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68313" y="1"/>
            <a:ext cx="9401174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Руководство пользователя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FAD03C0-50CD-4098-AB51-5AFF455B7CC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" y="661579"/>
            <a:ext cx="9169399" cy="51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8D48E26-F9FC-400B-8823-2DFDDCD0A844}"/>
              </a:ext>
            </a:extLst>
          </p:cNvPr>
          <p:cNvSpPr txBox="1"/>
          <p:nvPr/>
        </p:nvSpPr>
        <p:spPr>
          <a:xfrm>
            <a:off x="540790" y="6301527"/>
            <a:ext cx="92106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effectLst/>
                <a:latin typeface="+mn-lt"/>
              </a:rPr>
              <a:t>Страница «Руководство пользователя»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513" y="1270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13</a:t>
            </a:r>
            <a:endParaRPr lang="en-US" altLang="ru-RU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02DB3F3-7BA2-4860-B3A0-FBC440907B6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612" y="1"/>
            <a:ext cx="9450387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Сбор данных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BCE2392-9BE2-4011-A9B0-395D38974E0E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6" y="977588"/>
            <a:ext cx="9230057" cy="483366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A6BE3C-2C7D-4D31-9123-24BD43B04105}"/>
              </a:ext>
            </a:extLst>
          </p:cNvPr>
          <p:cNvSpPr txBox="1"/>
          <p:nvPr/>
        </p:nvSpPr>
        <p:spPr>
          <a:xfrm>
            <a:off x="468313" y="5918911"/>
            <a:ext cx="9210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effectLst/>
                <a:latin typeface="+mn-lt"/>
              </a:rPr>
              <a:t>Страница «С</a:t>
            </a:r>
            <a:r>
              <a:rPr lang="ru-RU" sz="2000" dirty="0">
                <a:latin typeface="+mn-lt"/>
              </a:rPr>
              <a:t>бор данных</a:t>
            </a:r>
            <a:r>
              <a:rPr lang="ru-RU" sz="2000" b="0" i="0" dirty="0">
                <a:effectLst/>
                <a:latin typeface="+mn-lt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80017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14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8921" name="Прямоугольник 10"/>
          <p:cNvSpPr>
            <a:spLocks noChangeArrowheads="1"/>
          </p:cNvSpPr>
          <p:nvPr/>
        </p:nvSpPr>
        <p:spPr bwMode="auto">
          <a:xfrm>
            <a:off x="2232025" y="560388"/>
            <a:ext cx="5961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lvl="2" algn="ctr"/>
            <a:endParaRPr lang="ru-RU" altLang="ru-RU" sz="2000" b="1">
              <a:latin typeface="Open Sans" pitchFamily="34" charset="0"/>
            </a:endParaRPr>
          </a:p>
        </p:txBody>
      </p:sp>
      <p:sp>
        <p:nvSpPr>
          <p:cNvPr id="38922" name="Заголовок 1"/>
          <p:cNvSpPr>
            <a:spLocks noGrp="1" noChangeArrowheads="1"/>
          </p:cNvSpPr>
          <p:nvPr/>
        </p:nvSpPr>
        <p:spPr bwMode="auto">
          <a:xfrm>
            <a:off x="781050" y="300038"/>
            <a:ext cx="85963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29CB965-9EDE-46B6-9D19-0189DB30679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28637" y="1"/>
            <a:ext cx="9340850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Поиск данных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DF2F394-310C-4C75-B4F9-79443D0317B5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73" y="864779"/>
            <a:ext cx="9137514" cy="501866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92D0C8A-E8CC-4608-B82B-F89FBBFF928C}"/>
              </a:ext>
            </a:extLst>
          </p:cNvPr>
          <p:cNvSpPr txBox="1"/>
          <p:nvPr/>
        </p:nvSpPr>
        <p:spPr>
          <a:xfrm>
            <a:off x="541473" y="5918911"/>
            <a:ext cx="91375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effectLst/>
                <a:latin typeface="+mn-lt"/>
              </a:rPr>
              <a:t>Страница «Поиск»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15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BBC6410-BD3D-4E95-8870-F4EECE0CF60D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29" y="887239"/>
            <a:ext cx="9260982" cy="467134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BE835CE7-0591-4382-8B1B-689C44E3419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4826" y="1"/>
            <a:ext cx="9401174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Визуализация данных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DE7612-9FA5-449B-B9CF-565D138528E2}"/>
              </a:ext>
            </a:extLst>
          </p:cNvPr>
          <p:cNvSpPr txBox="1"/>
          <p:nvPr/>
        </p:nvSpPr>
        <p:spPr>
          <a:xfrm>
            <a:off x="468313" y="5558589"/>
            <a:ext cx="92451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effectLst/>
                <a:latin typeface="+mn-lt"/>
              </a:rPr>
              <a:t>Страница «Построение диаграммы»</a:t>
            </a:r>
          </a:p>
        </p:txBody>
      </p:sp>
    </p:spTree>
    <p:extLst>
      <p:ext uri="{BB962C8B-B14F-4D97-AF65-F5344CB8AC3E}">
        <p14:creationId xmlns:p14="http://schemas.microsoft.com/office/powerpoint/2010/main" val="3632235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16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6D69E9B-0C3B-44DA-B7C6-171E5A7ECAD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0" y="1"/>
            <a:ext cx="9906000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Алгоритм получения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AEA5088-2E68-43ED-8632-8F0D7B2D8A9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3477" t="17562" r="1415" b="24017"/>
          <a:stretch/>
        </p:blipFill>
        <p:spPr>
          <a:xfrm>
            <a:off x="505115" y="642180"/>
            <a:ext cx="9428635" cy="47588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8A6ED0-751F-44EB-BA88-5AA98449DB0F}"/>
              </a:ext>
            </a:extLst>
          </p:cNvPr>
          <p:cNvSpPr txBox="1"/>
          <p:nvPr/>
        </p:nvSpPr>
        <p:spPr>
          <a:xfrm>
            <a:off x="433806" y="6230579"/>
            <a:ext cx="92451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effectLst/>
                <a:latin typeface="+mn-lt"/>
              </a:rPr>
              <a:t>Алгоритм получения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3668859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17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CF19F0E-75D7-421F-B06A-8CC528D9453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79426" y="1"/>
            <a:ext cx="9426574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Тестирование системы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1EE1F-D8B4-4F66-B7B0-FB0EAF3F6680}"/>
              </a:ext>
            </a:extLst>
          </p:cNvPr>
          <p:cNvSpPr txBox="1"/>
          <p:nvPr/>
        </p:nvSpPr>
        <p:spPr>
          <a:xfrm>
            <a:off x="532719" y="581273"/>
            <a:ext cx="375385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effectLst/>
                <a:latin typeface="+mn-lt"/>
              </a:rPr>
              <a:t>1. API (</a:t>
            </a:r>
            <a:r>
              <a:rPr lang="ru-RU" b="1" i="0" dirty="0" err="1">
                <a:effectLst/>
                <a:latin typeface="+mn-lt"/>
              </a:rPr>
              <a:t>автотесты</a:t>
            </a:r>
            <a:r>
              <a:rPr lang="ru-RU" b="1" i="0" dirty="0">
                <a:effectLst/>
                <a:latin typeface="+mn-lt"/>
              </a:rPr>
              <a:t>)</a:t>
            </a:r>
            <a:endParaRPr lang="ru-RU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+mn-lt"/>
              </a:rPr>
              <a:t>Регистрация/авторизация.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+mn-lt"/>
              </a:rPr>
              <a:t>Защищенные </a:t>
            </a:r>
            <a:r>
              <a:rPr lang="ru-RU" i="0" dirty="0" err="1">
                <a:effectLst/>
                <a:latin typeface="+mn-lt"/>
              </a:rPr>
              <a:t>endpoints</a:t>
            </a:r>
            <a:r>
              <a:rPr lang="ru-RU" dirty="0">
                <a:latin typeface="+mn-lt"/>
              </a:rPr>
              <a:t>.</a:t>
            </a:r>
            <a:endParaRPr lang="ru-RU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+mn-lt"/>
              </a:rPr>
              <a:t>Обработка ошибок.</a:t>
            </a:r>
          </a:p>
          <a:p>
            <a:pPr algn="l"/>
            <a:r>
              <a:rPr lang="ru-RU" b="1" i="0" dirty="0">
                <a:effectLst/>
                <a:latin typeface="+mn-lt"/>
              </a:rPr>
              <a:t>2. Парсер (ручные тесты)</a:t>
            </a:r>
            <a:endParaRPr lang="ru-RU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+mn-lt"/>
              </a:rPr>
              <a:t>Сценарии </a:t>
            </a:r>
            <a:r>
              <a:rPr lang="ru-RU" i="0" dirty="0" err="1">
                <a:effectLst/>
                <a:latin typeface="+mn-lt"/>
              </a:rPr>
              <a:t>парсинга</a:t>
            </a:r>
            <a:r>
              <a:rPr lang="ru-RU" dirty="0">
                <a:latin typeface="+mn-lt"/>
              </a:rPr>
              <a:t>.</a:t>
            </a:r>
            <a:endParaRPr lang="ru-RU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+mn-lt"/>
              </a:rPr>
              <a:t>Валидация данных.</a:t>
            </a:r>
          </a:p>
          <a:p>
            <a:pPr algn="l"/>
            <a:r>
              <a:rPr lang="ru-RU" b="1" i="0" dirty="0">
                <a:effectLst/>
                <a:latin typeface="+mn-lt"/>
              </a:rPr>
              <a:t>3. Интеграция с БД</a:t>
            </a:r>
            <a:endParaRPr lang="ru-RU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+mn-lt"/>
              </a:rPr>
              <a:t>Сохранение данных</a:t>
            </a:r>
            <a:r>
              <a:rPr lang="ru-RU" b="1" dirty="0">
                <a:latin typeface="+mn-lt"/>
              </a:rPr>
              <a:t>.</a:t>
            </a:r>
            <a:endParaRPr lang="ru-RU" b="0" i="0" dirty="0">
              <a:effectLst/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AC5BD4-5B1B-4377-9EDA-B5015C2F3D5F}"/>
              </a:ext>
            </a:extLst>
          </p:cNvPr>
          <p:cNvSpPr txBox="1"/>
          <p:nvPr/>
        </p:nvSpPr>
        <p:spPr>
          <a:xfrm>
            <a:off x="5414211" y="661579"/>
            <a:ext cx="408472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effectLst/>
                <a:latin typeface="+mn-lt"/>
                <a:ea typeface="Calibri Light" panose="020F0302020204030204" pitchFamily="34" charset="0"/>
              </a:rPr>
              <a:t>Пример вывода тестов.</a:t>
            </a:r>
            <a:endParaRPr lang="ru-RU" sz="1400" b="1" dirty="0">
              <a:effectLst/>
              <a:latin typeface="+mn-lt"/>
              <a:ea typeface="Times New Roman" panose="02020603050405020304" pitchFamily="18" charset="0"/>
            </a:endParaRPr>
          </a:p>
          <a:p>
            <a:r>
              <a:rPr lang="ru-RU" sz="1400" b="1" dirty="0">
                <a:effectLst/>
                <a:latin typeface="+mn-lt"/>
                <a:ea typeface="Times New Roman" panose="02020603050405020304" pitchFamily="18" charset="0"/>
              </a:rPr>
              <a:t>Успешный результат: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latin typeface="+mn-lt"/>
                <a:ea typeface="Times New Roman" panose="02020603050405020304" pitchFamily="18" charset="0"/>
              </a:rPr>
              <a:t>{</a:t>
            </a: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</a:rPr>
              <a:t>01</a:t>
            </a: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_register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</a:rPr>
              <a:t>02</a:t>
            </a: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_login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</a:rPr>
              <a:t>03</a:t>
            </a: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_protected_valid_token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</a:rPr>
              <a:t>04</a:t>
            </a: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_protected_no_token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Ran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</a:rPr>
              <a:t> 10 </a:t>
            </a: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tests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in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</a:rPr>
              <a:t> 1.542</a:t>
            </a: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s</a:t>
            </a:r>
            <a:endParaRPr lang="ru-RU" sz="1400" dirty="0"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OK}</a:t>
            </a:r>
            <a:endParaRPr lang="ru-RU" sz="1400" dirty="0">
              <a:effectLst/>
              <a:latin typeface="+mn-lt"/>
              <a:ea typeface="Times New Roman" panose="02020603050405020304" pitchFamily="18" charset="0"/>
            </a:endParaRPr>
          </a:p>
          <a:p>
            <a:r>
              <a:rPr lang="ru-RU" sz="1400" b="1" dirty="0">
                <a:effectLst/>
                <a:latin typeface="+mn-lt"/>
                <a:ea typeface="Times New Roman" panose="02020603050405020304" pitchFamily="18" charset="0"/>
              </a:rPr>
              <a:t>Ошибка</a:t>
            </a:r>
            <a:r>
              <a:rPr lang="en-US" sz="1400" b="1" dirty="0">
                <a:effectLst/>
                <a:latin typeface="+mn-lt"/>
                <a:ea typeface="Times New Roman" panose="02020603050405020304" pitchFamily="18" charset="0"/>
              </a:rPr>
              <a:t>:</a:t>
            </a:r>
            <a:endParaRPr lang="en-US" sz="1400" b="1" dirty="0">
              <a:latin typeface="+mn-lt"/>
              <a:ea typeface="Times New Roman" panose="02020603050405020304" pitchFamily="18" charset="0"/>
            </a:endParaRPr>
          </a:p>
          <a:p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{test_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</a:rPr>
              <a:t>04</a:t>
            </a: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_protected_no_token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ru-RU" sz="1400" i="1" dirty="0">
                <a:effectLst/>
                <a:latin typeface="+mn-lt"/>
                <a:ea typeface="Times New Roman" panose="02020603050405020304" pitchFamily="18" charset="0"/>
              </a:rPr>
              <a:t>FAIL</a:t>
            </a:r>
            <a:endParaRPr lang="ru-RU" sz="1400" dirty="0"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i="1" dirty="0" err="1">
                <a:effectLst/>
                <a:latin typeface="+mn-lt"/>
                <a:ea typeface="Times New Roman" panose="02020603050405020304" pitchFamily="18" charset="0"/>
              </a:rPr>
              <a:t>AssertionError</a:t>
            </a:r>
            <a:r>
              <a:rPr lang="ru-RU" sz="1400" dirty="0">
                <a:effectLst/>
                <a:latin typeface="+mn-lt"/>
                <a:ea typeface="Times New Roman" panose="02020603050405020304" pitchFamily="18" charset="0"/>
              </a:rPr>
              <a:t>: 200 != 401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>
                <a:latin typeface="+mn-lt"/>
                <a:ea typeface="Calibri Light" panose="020F0302020204030204" pitchFamily="34" charset="0"/>
              </a:rPr>
              <a:t>1. </a:t>
            </a:r>
            <a:r>
              <a:rPr lang="ru-RU" b="1" dirty="0" err="1">
                <a:effectLst/>
                <a:latin typeface="+mn-lt"/>
                <a:ea typeface="Calibri Light" panose="020F0302020204030204" pitchFamily="34" charset="0"/>
              </a:rPr>
              <a:t>Автотесты</a:t>
            </a:r>
            <a:r>
              <a:rPr lang="ru-RU" dirty="0">
                <a:effectLst/>
                <a:latin typeface="+mn-lt"/>
                <a:ea typeface="Times New Roman" panose="02020603050405020304" pitchFamily="18" charset="0"/>
              </a:rPr>
              <a:t> проверяют </a:t>
            </a:r>
            <a:r>
              <a:rPr lang="ru-RU" i="1" dirty="0">
                <a:effectLst/>
                <a:latin typeface="+mn-lt"/>
                <a:ea typeface="Calibri Light" panose="020F0302020204030204" pitchFamily="34" charset="0"/>
              </a:rPr>
              <a:t>API</a:t>
            </a:r>
            <a:r>
              <a:rPr lang="ru-RU" dirty="0">
                <a:effectLst/>
                <a:latin typeface="+mn-lt"/>
                <a:ea typeface="Calibri Light" panose="020F0302020204030204" pitchFamily="34" charset="0"/>
              </a:rPr>
              <a:t> и базовую логику</a:t>
            </a:r>
            <a:r>
              <a:rPr lang="ru-RU" dirty="0">
                <a:effectLst/>
                <a:latin typeface="+mn-lt"/>
                <a:ea typeface="Times New Roman" panose="02020603050405020304" pitchFamily="18" charset="0"/>
              </a:rPr>
              <a:t>.</a:t>
            </a:r>
          </a:p>
          <a:p>
            <a:r>
              <a:rPr lang="ru-RU" kern="0" dirty="0">
                <a:effectLst/>
                <a:latin typeface="+mn-lt"/>
                <a:ea typeface="Calibri Light" panose="020F0302020204030204" pitchFamily="34" charset="0"/>
              </a:rPr>
              <a:t>Ручные тесты</a:t>
            </a:r>
            <a:r>
              <a:rPr lang="ru-RU" kern="0" dirty="0">
                <a:effectLst/>
                <a:latin typeface="+mn-lt"/>
                <a:ea typeface="Times New Roman" panose="02020603050405020304" pitchFamily="18" charset="0"/>
              </a:rPr>
              <a:t> покрывают </a:t>
            </a:r>
            <a:r>
              <a:rPr lang="ru-RU" kern="0" dirty="0" err="1">
                <a:effectLst/>
                <a:latin typeface="+mn-lt"/>
                <a:ea typeface="Calibri Light" panose="020F0302020204030204" pitchFamily="34" charset="0"/>
              </a:rPr>
              <a:t>парсинг</a:t>
            </a:r>
            <a:r>
              <a:rPr lang="ru-RU" kern="0" dirty="0">
                <a:effectLst/>
                <a:latin typeface="+mn-lt"/>
                <a:ea typeface="Calibri Light" panose="020F0302020204030204" pitchFamily="34" charset="0"/>
              </a:rPr>
              <a:t> и обработку данных</a:t>
            </a:r>
          </a:p>
          <a:p>
            <a:r>
              <a:rPr lang="ru-RU" dirty="0">
                <a:latin typeface="+mn-lt"/>
              </a:rPr>
              <a:t>2. </a:t>
            </a:r>
            <a:r>
              <a:rPr lang="ru-RU" b="1" dirty="0">
                <a:latin typeface="+mn-lt"/>
              </a:rPr>
              <a:t>Ручные тесты </a:t>
            </a:r>
            <a:r>
              <a:rPr lang="ru-RU" dirty="0">
                <a:latin typeface="+mn-lt"/>
              </a:rPr>
              <a:t>покрывают </a:t>
            </a:r>
            <a:r>
              <a:rPr lang="ru-RU" dirty="0" err="1">
                <a:latin typeface="+mn-lt"/>
              </a:rPr>
              <a:t>парсинг</a:t>
            </a:r>
            <a:r>
              <a:rPr lang="ru-RU" dirty="0">
                <a:latin typeface="+mn-lt"/>
              </a:rPr>
              <a:t> и обработку данных.</a:t>
            </a:r>
          </a:p>
        </p:txBody>
      </p:sp>
      <p:pic>
        <p:nvPicPr>
          <p:cNvPr id="18" name="Picture 2" descr="Api – Бесплатные иконки: компьютер">
            <a:extLst>
              <a:ext uri="{FF2B5EF4-FFF2-40B4-BE49-F238E27FC236}">
                <a16:creationId xmlns:a16="http://schemas.microsoft.com/office/drawing/2014/main" id="{0E1161D9-0822-4DA8-88F2-67AD32B0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242" y="608595"/>
            <a:ext cx="918409" cy="91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Endpoint Стоковых иллюстраций и клипартов – (2,184 Стоковых иллюстраций)">
            <a:extLst>
              <a:ext uri="{FF2B5EF4-FFF2-40B4-BE49-F238E27FC236}">
                <a16:creationId xmlns:a16="http://schemas.microsoft.com/office/drawing/2014/main" id="{9E070C0A-B740-4C66-A603-59FA0C21E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407" y="1527004"/>
            <a:ext cx="918410" cy="91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Ошибка – Бесплатные иконки: компьютер">
            <a:extLst>
              <a:ext uri="{FF2B5EF4-FFF2-40B4-BE49-F238E27FC236}">
                <a16:creationId xmlns:a16="http://schemas.microsoft.com/office/drawing/2014/main" id="{3F23A1C6-9228-40C4-8CE2-C2B7AD6AB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528" y="2469036"/>
            <a:ext cx="695208" cy="69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Парсинг – Бесплатные иконки: файлы и папки">
            <a:extLst>
              <a:ext uri="{FF2B5EF4-FFF2-40B4-BE49-F238E27FC236}">
                <a16:creationId xmlns:a16="http://schemas.microsoft.com/office/drawing/2014/main" id="{B5D63F0E-EBFC-4745-AAFC-E806880D7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261" y="3327985"/>
            <a:ext cx="725905" cy="72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Валидация данных – Бесплатные иконки: файлы и папки">
            <a:extLst>
              <a:ext uri="{FF2B5EF4-FFF2-40B4-BE49-F238E27FC236}">
                <a16:creationId xmlns:a16="http://schemas.microsoft.com/office/drawing/2014/main" id="{9917C8B7-A762-4657-BCCB-698CAE742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197" y="4272193"/>
            <a:ext cx="774032" cy="77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 descr="Резервное копирование базы данных – Бесплатные иконки: технологии">
            <a:extLst>
              <a:ext uri="{FF2B5EF4-FFF2-40B4-BE49-F238E27FC236}">
                <a16:creationId xmlns:a16="http://schemas.microsoft.com/office/drawing/2014/main" id="{130BE6B4-C30C-407A-BC42-8A81A0557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309" y="5306454"/>
            <a:ext cx="860911" cy="86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871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09373DC-FBD8-4DA3-B013-CCD18FB3EE43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70186984-8930-49C2-8FF7-E9A766C41C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">
            <a:extLst>
              <a:ext uri="{FF2B5EF4-FFF2-40B4-BE49-F238E27FC236}">
                <a16:creationId xmlns:a16="http://schemas.microsoft.com/office/drawing/2014/main" id="{2A43BB47-BE05-4281-97BD-75294B9F91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6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406F6C34-33FF-4E89-8630-F5363C7B036A}"/>
              </a:ext>
            </a:extLst>
          </p:cNvPr>
          <p:cNvCxnSpPr>
            <a:endCxn id="14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8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18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8048F10-FB32-4094-A24C-8DD11662957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45181" y="71438"/>
            <a:ext cx="9324306" cy="101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Экономическая эффективность разработки системы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6C6EA0-2866-4CAA-A3BB-4193973D61EB}"/>
              </a:ext>
            </a:extLst>
          </p:cNvPr>
          <p:cNvSpPr txBox="1"/>
          <p:nvPr/>
        </p:nvSpPr>
        <p:spPr>
          <a:xfrm>
            <a:off x="681037" y="526126"/>
            <a:ext cx="4956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effectLst/>
                <a:latin typeface="+mn-lt"/>
              </a:rPr>
              <a:t>1. Затраты на разработку</a:t>
            </a:r>
            <a:endParaRPr lang="ru-RU" sz="1400" b="0" i="0" dirty="0">
              <a:effectLst/>
              <a:latin typeface="+mn-lt"/>
            </a:endParaRP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9F5966EC-DD6F-4BAD-A656-D1B2422D4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176076"/>
              </p:ext>
            </p:extLst>
          </p:nvPr>
        </p:nvGraphicFramePr>
        <p:xfrm>
          <a:off x="681037" y="866603"/>
          <a:ext cx="3684486" cy="368046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842243">
                  <a:extLst>
                    <a:ext uri="{9D8B030D-6E8A-4147-A177-3AD203B41FA5}">
                      <a16:colId xmlns:a16="http://schemas.microsoft.com/office/drawing/2014/main" val="642665157"/>
                    </a:ext>
                  </a:extLst>
                </a:gridCol>
                <a:gridCol w="1842243">
                  <a:extLst>
                    <a:ext uri="{9D8B030D-6E8A-4147-A177-3AD203B41FA5}">
                      <a16:colId xmlns:a16="http://schemas.microsoft.com/office/drawing/2014/main" val="3929840013"/>
                    </a:ext>
                  </a:extLst>
                </a:gridCol>
              </a:tblGrid>
              <a:tr h="401643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Статья расходов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Стоимость (руб.)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222277"/>
                  </a:ext>
                </a:extLst>
              </a:tr>
              <a:tr h="53171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</a:rPr>
                        <a:t>Фронтенд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React, Redux)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150 000 – 300 000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16796"/>
                  </a:ext>
                </a:extLst>
              </a:tr>
              <a:tr h="53171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</a:rPr>
                        <a:t>Бекенд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Python, Flask)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200 000 – 400 000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059499"/>
                  </a:ext>
                </a:extLst>
              </a:tr>
              <a:tr h="53171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</a:rPr>
                        <a:t>Парсинг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Scrapy, Playwright)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100 000 – 200 000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39275"/>
                  </a:ext>
                </a:extLst>
              </a:tr>
              <a:tr h="401643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База данных (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MySQL)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50 000 – 100 000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549686"/>
                  </a:ext>
                </a:extLst>
              </a:tr>
              <a:tr h="531710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Тестирование и 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DevOps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100 000 – 200 000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779766"/>
                  </a:ext>
                </a:extLst>
              </a:tr>
              <a:tr h="401643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Итого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600 000 – 1 200 000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50953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8589728D-845C-4C18-B030-392859137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53550"/>
              </p:ext>
            </p:extLst>
          </p:nvPr>
        </p:nvGraphicFramePr>
        <p:xfrm>
          <a:off x="4444180" y="866602"/>
          <a:ext cx="5069704" cy="3680459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267426">
                  <a:extLst>
                    <a:ext uri="{9D8B030D-6E8A-4147-A177-3AD203B41FA5}">
                      <a16:colId xmlns:a16="http://schemas.microsoft.com/office/drawing/2014/main" val="850400718"/>
                    </a:ext>
                  </a:extLst>
                </a:gridCol>
                <a:gridCol w="1267426">
                  <a:extLst>
                    <a:ext uri="{9D8B030D-6E8A-4147-A177-3AD203B41FA5}">
                      <a16:colId xmlns:a16="http://schemas.microsoft.com/office/drawing/2014/main" val="1089881484"/>
                    </a:ext>
                  </a:extLst>
                </a:gridCol>
                <a:gridCol w="1267426">
                  <a:extLst>
                    <a:ext uri="{9D8B030D-6E8A-4147-A177-3AD203B41FA5}">
                      <a16:colId xmlns:a16="http://schemas.microsoft.com/office/drawing/2014/main" val="920017261"/>
                    </a:ext>
                  </a:extLst>
                </a:gridCol>
                <a:gridCol w="1267426">
                  <a:extLst>
                    <a:ext uri="{9D8B030D-6E8A-4147-A177-3AD203B41FA5}">
                      <a16:colId xmlns:a16="http://schemas.microsoft.com/office/drawing/2014/main" val="2110962258"/>
                    </a:ext>
                  </a:extLst>
                </a:gridCol>
              </a:tblGrid>
              <a:tr h="810139">
                <a:tc>
                  <a:txBody>
                    <a:bodyPr/>
                    <a:lstStyle/>
                    <a:p>
                      <a:pPr algn="ctr"/>
                      <a:r>
                        <a:rPr lang="ru-RU" sz="1400" b="1" strike="noStrike" dirty="0">
                          <a:solidFill>
                            <a:schemeClr val="tx1"/>
                          </a:solidFill>
                          <a:effectLst/>
                        </a:rPr>
                        <a:t>Тариф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strike="noStrike" dirty="0">
                          <a:solidFill>
                            <a:schemeClr val="tx1"/>
                          </a:solidFill>
                          <a:effectLst/>
                        </a:rPr>
                        <a:t>Цена (руб./мес.)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strike="noStrike" dirty="0">
                          <a:solidFill>
                            <a:schemeClr val="tx1"/>
                          </a:solidFill>
                          <a:effectLst/>
                        </a:rPr>
                        <a:t>Кол-во клиентов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strike="noStrike" dirty="0">
                          <a:solidFill>
                            <a:schemeClr val="tx1"/>
                          </a:solidFill>
                          <a:effectLst/>
                        </a:rPr>
                        <a:t>Годовой доход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88403"/>
                  </a:ext>
                </a:extLst>
              </a:tr>
              <a:tr h="735544"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 dirty="0">
                          <a:solidFill>
                            <a:schemeClr val="tx1"/>
                          </a:solidFill>
                          <a:effectLst/>
                        </a:rPr>
                        <a:t>Базовый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 dirty="0">
                          <a:solidFill>
                            <a:schemeClr val="tx1"/>
                          </a:solidFill>
                          <a:effectLst/>
                        </a:rPr>
                        <a:t>1 000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>
                          <a:solidFill>
                            <a:schemeClr val="tx1"/>
                          </a:solidFill>
                          <a:effectLst/>
                        </a:rPr>
                        <a:t>600 000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2742"/>
                  </a:ext>
                </a:extLst>
              </a:tr>
              <a:tr h="735544"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 dirty="0">
                          <a:solidFill>
                            <a:schemeClr val="tx1"/>
                          </a:solidFill>
                          <a:effectLst/>
                        </a:rPr>
                        <a:t>Профессиональный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 dirty="0">
                          <a:solidFill>
                            <a:schemeClr val="tx1"/>
                          </a:solidFill>
                          <a:effectLst/>
                        </a:rPr>
                        <a:t>5 000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>
                          <a:solidFill>
                            <a:schemeClr val="tx1"/>
                          </a:solidFill>
                          <a:effectLst/>
                        </a:rPr>
                        <a:t>1 200 000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145150"/>
                  </a:ext>
                </a:extLst>
              </a:tr>
              <a:tr h="735544"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 dirty="0">
                          <a:solidFill>
                            <a:schemeClr val="tx1"/>
                          </a:solidFill>
                          <a:effectLst/>
                        </a:rPr>
                        <a:t>Корпоративный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 dirty="0">
                          <a:solidFill>
                            <a:schemeClr val="tx1"/>
                          </a:solidFill>
                          <a:effectLst/>
                        </a:rPr>
                        <a:t>7 000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 dirty="0">
                          <a:solidFill>
                            <a:schemeClr val="tx1"/>
                          </a:solidFill>
                          <a:effectLst/>
                        </a:rPr>
                        <a:t>840 000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272170"/>
                  </a:ext>
                </a:extLst>
              </a:tr>
              <a:tr h="663688">
                <a:tc>
                  <a:txBody>
                    <a:bodyPr/>
                    <a:lstStyle/>
                    <a:p>
                      <a:pPr algn="ctr"/>
                      <a:r>
                        <a:rPr lang="ru-RU" sz="1400" b="1" strike="noStrike" dirty="0">
                          <a:solidFill>
                            <a:schemeClr val="tx1"/>
                          </a:solidFill>
                          <a:effectLst/>
                        </a:rPr>
                        <a:t>Итого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strike="noStrike" dirty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strike="noStrike" dirty="0">
                          <a:solidFill>
                            <a:schemeClr val="tx1"/>
                          </a:solidFill>
                          <a:effectLst/>
                        </a:rPr>
                        <a:t>2 640 000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3164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CCA4774-9308-4702-82DB-0506DF902F05}"/>
              </a:ext>
            </a:extLst>
          </p:cNvPr>
          <p:cNvSpPr txBox="1"/>
          <p:nvPr/>
        </p:nvSpPr>
        <p:spPr>
          <a:xfrm>
            <a:off x="4444180" y="558825"/>
            <a:ext cx="4956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effectLst/>
                <a:latin typeface="+mn-lt"/>
              </a:rPr>
              <a:t>2. Модель монетизации</a:t>
            </a:r>
            <a:endParaRPr lang="ru-RU" sz="1400" b="0" i="0" dirty="0">
              <a:effectLst/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14E722-45BD-49D0-8CA8-C5956F79BFB5}"/>
              </a:ext>
            </a:extLst>
          </p:cNvPr>
          <p:cNvSpPr txBox="1"/>
          <p:nvPr/>
        </p:nvSpPr>
        <p:spPr>
          <a:xfrm>
            <a:off x="545181" y="4579760"/>
            <a:ext cx="4956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000" b="1" i="0" dirty="0">
                <a:effectLst/>
                <a:latin typeface="+mn-lt"/>
              </a:rPr>
              <a:t>Срок окупаемости</a:t>
            </a:r>
            <a:endParaRPr lang="ru-RU" sz="2000" b="0" i="0" dirty="0">
              <a:effectLst/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DE041C-9759-42D5-9972-58981A5D1DEF}"/>
              </a:ext>
            </a:extLst>
          </p:cNvPr>
          <p:cNvSpPr txBox="1"/>
          <p:nvPr/>
        </p:nvSpPr>
        <p:spPr>
          <a:xfrm>
            <a:off x="606786" y="4887537"/>
            <a:ext cx="55213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+mn-lt"/>
              </a:rPr>
              <a:t>Первоначальные затраты: 1 200 000 руб.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+mn-lt"/>
              </a:rPr>
              <a:t>Чистая прибыль (после налогов и оплаты хостинга): ~1 848 000 руб./год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+mn-lt"/>
              </a:rPr>
              <a:t>Окупаемость: 8 месяцев.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6650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3807EC-ACA2-41E2-806B-94D3C8604291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D0B6F665-BF84-4EF2-87C2-1E05B7F9A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04812008-31E1-4EC4-AE89-7ACE2B073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29524D2-5E96-437A-898F-17BE30525120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4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19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5065" name="Заголовок 1"/>
          <p:cNvSpPr>
            <a:spLocks noGrp="1" noChangeArrowheads="1"/>
          </p:cNvSpPr>
          <p:nvPr/>
        </p:nvSpPr>
        <p:spPr bwMode="auto">
          <a:xfrm>
            <a:off x="455613" y="41039"/>
            <a:ext cx="9437687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Обоснование юридической правомерности</a:t>
            </a:r>
          </a:p>
        </p:txBody>
      </p:sp>
      <p:sp>
        <p:nvSpPr>
          <p:cNvPr id="45066" name="Объект 2"/>
          <p:cNvSpPr>
            <a:spLocks noGrp="1" noChangeArrowheads="1"/>
          </p:cNvSpPr>
          <p:nvPr/>
        </p:nvSpPr>
        <p:spPr bwMode="auto">
          <a:xfrm>
            <a:off x="695326" y="1487488"/>
            <a:ext cx="8597900" cy="228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chemeClr val="accent1"/>
              </a:buClr>
              <a:buSzPct val="80000"/>
              <a:buFont typeface="Calibri" panose="020F0502020204030204" pitchFamily="34" charset="0"/>
              <a:buChar char="-"/>
            </a:pPr>
            <a:endParaRPr lang="ru-RU" altLang="ru-RU" sz="2000" dirty="0">
              <a:solidFill>
                <a:srgbClr val="40404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9E7CAD-626C-4216-BE91-A2173DD3060A}"/>
              </a:ext>
            </a:extLst>
          </p:cNvPr>
          <p:cNvSpPr txBox="1"/>
          <p:nvPr/>
        </p:nvSpPr>
        <p:spPr>
          <a:xfrm>
            <a:off x="695326" y="891534"/>
            <a:ext cx="889714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i="0" dirty="0">
                <a:effectLst/>
                <a:latin typeface="+mn-lt"/>
              </a:rPr>
              <a:t>1. </a:t>
            </a:r>
            <a:r>
              <a:rPr lang="ru-RU" sz="2000" b="1" i="0" dirty="0">
                <a:effectLst/>
                <a:latin typeface="+mn-lt"/>
              </a:rPr>
              <a:t>Законодательная база:</a:t>
            </a:r>
            <a:endParaRPr lang="ru-RU" sz="2000" b="0" i="0" dirty="0">
              <a:effectLst/>
              <a:latin typeface="+mn-lt"/>
            </a:endParaRPr>
          </a:p>
          <a:p>
            <a:pPr indent="450000">
              <a:buFont typeface="Arial" panose="020B0604020202020204" pitchFamily="34" charset="0"/>
              <a:buChar char="•"/>
            </a:pPr>
            <a:r>
              <a:rPr lang="ru-RU" sz="2000" i="1" dirty="0">
                <a:effectLst/>
                <a:latin typeface="+mn-lt"/>
              </a:rPr>
              <a:t>Федеральный закон </a:t>
            </a:r>
            <a:r>
              <a:rPr lang="ru-RU" sz="2000" b="1" i="1" dirty="0">
                <a:effectLst/>
                <a:latin typeface="+mn-lt"/>
              </a:rPr>
              <a:t>№149-ФЗ </a:t>
            </a:r>
            <a:r>
              <a:rPr lang="ru-RU" sz="2000" i="1" dirty="0">
                <a:effectLst/>
                <a:latin typeface="+mn-lt"/>
              </a:rPr>
              <a:t>"Об информации, информационных технологиях и о защите информации":</a:t>
            </a:r>
          </a:p>
          <a:p>
            <a:pPr indent="450000">
              <a:buFont typeface="Arial" panose="020B0604020202020204" pitchFamily="34" charset="0"/>
              <a:buChar char="•"/>
            </a:pPr>
            <a:r>
              <a:rPr lang="ru-RU" sz="2000" i="1" dirty="0">
                <a:effectLst/>
                <a:latin typeface="+mn-lt"/>
              </a:rPr>
              <a:t>Судебная практика (дело № А40-18827/17-110-180 </a:t>
            </a:r>
            <a:r>
              <a:rPr lang="ru-RU" sz="2000" b="1" i="1" dirty="0">
                <a:effectLst/>
                <a:latin typeface="+mn-lt"/>
              </a:rPr>
              <a:t>ВК предъявило иск к </a:t>
            </a:r>
            <a:r>
              <a:rPr lang="ru-RU" sz="2000" b="1" i="1" dirty="0" err="1">
                <a:effectLst/>
                <a:latin typeface="+mn-lt"/>
              </a:rPr>
              <a:t>Дабл</a:t>
            </a:r>
            <a:r>
              <a:rPr lang="ru-RU" sz="2000" i="1" dirty="0">
                <a:effectLst/>
                <a:latin typeface="+mn-lt"/>
              </a:rPr>
              <a:t>):</a:t>
            </a:r>
          </a:p>
          <a:p>
            <a:pPr marL="0" lvl="1"/>
            <a:r>
              <a:rPr lang="ru-RU" sz="2000" b="1" dirty="0">
                <a:latin typeface="+mn-lt"/>
              </a:rPr>
              <a:t>2. Наше ПО не нарушает закон, так как: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</a:rPr>
              <a:t>Собирает только общедоступные данные 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</a:rPr>
              <a:t>Не требует обхода авторизации или CAPTCHA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</a:rPr>
              <a:t>Соблюдает ограничения robots.txt</a:t>
            </a:r>
          </a:p>
          <a:p>
            <a:pPr marL="0" lvl="1"/>
            <a:r>
              <a:rPr lang="ru-RU" sz="2000" b="1" dirty="0">
                <a:latin typeface="+mn-lt"/>
              </a:rPr>
              <a:t>3. Что мы НЕ делаем (чтобы избежать нарушений)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</a:rPr>
              <a:t>Не собираем персональные данные 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</a:rPr>
              <a:t>Не взламываем защиту сайтов 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</a:rPr>
              <a:t>Не нарушаем пользовательские соглашения </a:t>
            </a:r>
          </a:p>
          <a:p>
            <a:pPr marL="0" lvl="1"/>
            <a:r>
              <a:rPr lang="ru-RU" sz="2000" b="1" dirty="0">
                <a:latin typeface="+mn-lt"/>
              </a:rPr>
              <a:t>4. Техническая и юридическая безопасность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</a:rPr>
              <a:t>Частотность запросов — без перегрузки серверов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</a:rPr>
              <a:t>Открытые источники — только публичные страницы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</a:rPr>
              <a:t>Структурирование данных — без искажения оригинальной информации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4F07FC1-BCF0-41BA-AC2C-53BBD04CB4A3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921C623A-7773-4ECA-82BF-EA24AC74DD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C474C9E1-2BEC-467D-9394-CDEDCAD9EC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82EC165F-E1B1-4215-9D72-7E428772F6A2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Прямоугольник 96"/>
          <p:cNvSpPr>
            <a:spLocks noChangeArrowheads="1"/>
          </p:cNvSpPr>
          <p:nvPr/>
        </p:nvSpPr>
        <p:spPr bwMode="auto">
          <a:xfrm>
            <a:off x="85725" y="1270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273" name="Прямоугольник 1">
            <a:extLst>
              <a:ext uri="{FF2B5EF4-FFF2-40B4-BE49-F238E27FC236}">
                <a16:creationId xmlns:a16="http://schemas.microsoft.com/office/drawing/2014/main" id="{8973EC91-7A6F-458B-9DDC-28DCE4898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79" y="2979351"/>
            <a:ext cx="906969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defRPr/>
            </a:pPr>
            <a:r>
              <a:rPr lang="ru-RU" b="1" dirty="0">
                <a:latin typeface="+mn-lt"/>
              </a:rPr>
              <a:t>Тенденции на рынке строительных материалов</a:t>
            </a:r>
            <a:r>
              <a:rPr lang="ru-RU" dirty="0">
                <a:latin typeface="+mn-lt"/>
              </a:rPr>
              <a:t>: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+mn-lt"/>
              </a:rPr>
              <a:t>Быстрый доступ к актуальным данным.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+mn-lt"/>
              </a:rPr>
              <a:t>Много времени на ручной сбор информации.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+mn-lt"/>
              </a:rPr>
              <a:t>Рост онлайн-продаж стройматериалов.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+mn-lt"/>
              </a:rPr>
              <a:t>Динамичное изменение цен. </a:t>
            </a:r>
            <a:endParaRPr lang="en-US" dirty="0">
              <a:latin typeface="+mn-lt"/>
            </a:endParaRPr>
          </a:p>
          <a:p>
            <a:pPr indent="450000" algn="just">
              <a:defRPr/>
            </a:pPr>
            <a:r>
              <a:rPr lang="ru-RU" b="1" dirty="0">
                <a:latin typeface="+mn-lt"/>
              </a:rPr>
              <a:t>Стейкхолдеры:</a:t>
            </a:r>
            <a:endParaRPr lang="en-US" b="1" dirty="0">
              <a:latin typeface="+mn-lt"/>
            </a:endParaRP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+mn-lt"/>
              </a:rPr>
              <a:t>Компании (строительные, поставщики).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+mn-lt"/>
              </a:rPr>
              <a:t>Интернет-магазины и маркетплейсы.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altLang="ru-RU" dirty="0">
                <a:latin typeface="+mn-lt"/>
              </a:rPr>
              <a:t>Частные клиенты и подрядчики.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altLang="ru-RU" dirty="0">
                <a:latin typeface="+mn-lt"/>
              </a:rPr>
              <a:t>Аналитики рынка.</a:t>
            </a:r>
          </a:p>
        </p:txBody>
      </p:sp>
      <p:sp>
        <p:nvSpPr>
          <p:cNvPr id="14346" name="Заголовок 1"/>
          <p:cNvSpPr txBox="1">
            <a:spLocks noChangeArrowheads="1"/>
          </p:cNvSpPr>
          <p:nvPr/>
        </p:nvSpPr>
        <p:spPr bwMode="auto">
          <a:xfrm>
            <a:off x="476741" y="26544"/>
            <a:ext cx="9115728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1"/>
            <a:r>
              <a:rPr lang="ru-RU" altLang="ru-RU" sz="3200" dirty="0">
                <a:solidFill>
                  <a:schemeClr val="accent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Актуальность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130A75-992D-44AA-AD7E-E8F7C82FB8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3" t="5699" r="8208" b="54940"/>
          <a:stretch/>
        </p:blipFill>
        <p:spPr>
          <a:xfrm>
            <a:off x="522779" y="737744"/>
            <a:ext cx="8906480" cy="21014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6650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3807EC-ACA2-41E2-806B-94D3C8604291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D0B6F665-BF84-4EF2-87C2-1E05B7F9A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04812008-31E1-4EC4-AE89-7ACE2B073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4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29524D2-5E96-437A-898F-17BE30525120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6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20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9C42B08-C3CC-45D4-A6B8-CAD7A552833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613" y="0"/>
            <a:ext cx="9437687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Результаты работы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EC5C55-5D4C-436A-8788-CD7254F7C2C4}"/>
              </a:ext>
            </a:extLst>
          </p:cNvPr>
          <p:cNvSpPr txBox="1"/>
          <p:nvPr/>
        </p:nvSpPr>
        <p:spPr>
          <a:xfrm>
            <a:off x="695325" y="661579"/>
            <a:ext cx="889714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200" b="1" dirty="0">
                <a:latin typeface="+mn-lt"/>
              </a:rPr>
              <a:t>Достигнутая цель - </a:t>
            </a:r>
            <a:r>
              <a:rPr lang="ru-RU" sz="3200" dirty="0">
                <a:latin typeface="+mn-lt"/>
              </a:rPr>
              <a:t>р</a:t>
            </a:r>
            <a:r>
              <a:rPr lang="ru-RU" sz="3200" i="0" dirty="0">
                <a:effectLst/>
                <a:latin typeface="+mn-lt"/>
              </a:rPr>
              <a:t>азработано программное обеспечение для автоматизированного анализа рынка строительных материалов.</a:t>
            </a:r>
          </a:p>
          <a:p>
            <a:pPr algn="just"/>
            <a:r>
              <a:rPr lang="ru-RU" sz="3200" b="1" i="0" dirty="0">
                <a:effectLst/>
                <a:latin typeface="+mn-lt"/>
              </a:rPr>
              <a:t>Выполненные задачи:</a:t>
            </a:r>
            <a:endParaRPr lang="ru-RU" sz="3200" b="0" i="0" dirty="0"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i="0" dirty="0">
                <a:effectLst/>
                <a:latin typeface="+mn-lt"/>
              </a:rPr>
              <a:t>Анализ решений</a:t>
            </a:r>
            <a:r>
              <a:rPr lang="ru-RU" sz="3200" dirty="0">
                <a:latin typeface="+mn-lt"/>
              </a:rPr>
              <a:t>.</a:t>
            </a:r>
            <a:endParaRPr lang="ru-RU" sz="3200" i="0" dirty="0"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i="0" dirty="0">
                <a:effectLst/>
                <a:latin typeface="+mn-lt"/>
              </a:rPr>
              <a:t>Определение требований.</a:t>
            </a:r>
            <a:endParaRPr lang="ru-RU" sz="320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i="0" dirty="0">
                <a:effectLst/>
                <a:latin typeface="+mn-lt"/>
              </a:rPr>
              <a:t>Разработка архитектуры</a:t>
            </a:r>
            <a:r>
              <a:rPr lang="ru-RU" sz="3200" dirty="0">
                <a:latin typeface="+mn-lt"/>
              </a:rPr>
              <a:t>.</a:t>
            </a:r>
            <a:endParaRPr lang="ru-RU" sz="3200" i="0" dirty="0"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i="0" dirty="0">
                <a:effectLst/>
                <a:latin typeface="+mn-lt"/>
              </a:rPr>
              <a:t>Реализация системы.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i="0" dirty="0">
                <a:effectLst/>
                <a:latin typeface="+mn-lt"/>
              </a:rPr>
              <a:t>Тестирование</a:t>
            </a:r>
            <a:r>
              <a:rPr lang="ru-RU" sz="3200" dirty="0">
                <a:latin typeface="+mn-lt"/>
              </a:rPr>
              <a:t>.</a:t>
            </a:r>
            <a:endParaRPr lang="ru-RU" sz="3200" i="0" dirty="0"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i="0" dirty="0">
                <a:effectLst/>
                <a:latin typeface="+mn-lt"/>
              </a:rPr>
              <a:t>Оценка эффективности</a:t>
            </a:r>
            <a:r>
              <a:rPr lang="ru-RU" sz="3200" dirty="0">
                <a:latin typeface="+mn-lt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6650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3807EC-ACA2-41E2-806B-94D3C8604291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D0B6F665-BF84-4EF2-87C2-1E05B7F9A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04812008-31E1-4EC4-AE89-7ACE2B073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10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29524D2-5E96-437A-898F-17BE30525120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2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21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7113" name="Заголовок 1"/>
          <p:cNvSpPr>
            <a:spLocks noGrp="1" noChangeArrowheads="1"/>
          </p:cNvSpPr>
          <p:nvPr/>
        </p:nvSpPr>
        <p:spPr bwMode="auto">
          <a:xfrm>
            <a:off x="468313" y="1"/>
            <a:ext cx="9401174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Перспективы развития системы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B67609-DEA8-4BF1-BD5C-044FF0980465}"/>
              </a:ext>
            </a:extLst>
          </p:cNvPr>
          <p:cNvSpPr txBox="1"/>
          <p:nvPr/>
        </p:nvSpPr>
        <p:spPr>
          <a:xfrm>
            <a:off x="695326" y="626427"/>
            <a:ext cx="898366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200" b="1" i="0" dirty="0">
                <a:effectLst/>
                <a:latin typeface="+mn-lt"/>
              </a:rPr>
              <a:t>1. Интеллектуализация платформы</a:t>
            </a:r>
            <a:endParaRPr lang="ru-RU" sz="3200" b="0" i="0" dirty="0"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i="0" dirty="0">
                <a:effectLst/>
                <a:latin typeface="+mn-lt"/>
              </a:rPr>
              <a:t>Внедрение ИИ и машинного обучения</a:t>
            </a:r>
            <a:endParaRPr lang="ru-RU" sz="3200" dirty="0">
              <a:latin typeface="+mn-lt"/>
            </a:endParaRPr>
          </a:p>
          <a:p>
            <a:pPr algn="just"/>
            <a:r>
              <a:rPr lang="ru-RU" sz="3200" b="1" i="0" dirty="0">
                <a:effectLst/>
                <a:latin typeface="+mn-lt"/>
              </a:rPr>
              <a:t>2. Максимальная автоматизация</a:t>
            </a:r>
            <a:endParaRPr lang="ru-RU" sz="3200" b="0" i="0" dirty="0"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i="0" dirty="0">
                <a:effectLst/>
                <a:latin typeface="+mn-lt"/>
              </a:rPr>
              <a:t>Самообучающийся парсер</a:t>
            </a:r>
            <a:endParaRPr lang="ru-RU" sz="3200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i="0" dirty="0">
                <a:effectLst/>
                <a:latin typeface="+mn-lt"/>
              </a:rPr>
              <a:t>Упрощенный интерфейс</a:t>
            </a:r>
            <a:endParaRPr lang="ru-RU" sz="3200" dirty="0">
              <a:latin typeface="+mn-lt"/>
            </a:endParaRPr>
          </a:p>
          <a:p>
            <a:pPr algn="just"/>
            <a:r>
              <a:rPr lang="ru-RU" sz="3200" b="1" i="0" dirty="0">
                <a:effectLst/>
                <a:latin typeface="+mn-lt"/>
              </a:rPr>
              <a:t>3. Глубокая интеграция</a:t>
            </a:r>
            <a:endParaRPr lang="ru-RU" sz="3200" b="0" i="0" dirty="0"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i="0" dirty="0">
                <a:effectLst/>
                <a:latin typeface="+mn-lt"/>
              </a:rPr>
              <a:t>Подключение к бизнес-системам</a:t>
            </a:r>
            <a:endParaRPr lang="ru-RU" sz="3200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i="0" dirty="0">
                <a:effectLst/>
                <a:latin typeface="+mn-lt"/>
              </a:rPr>
              <a:t>Расширенные форматы выгрузки</a:t>
            </a:r>
            <a:endParaRPr lang="ru-RU" sz="3200" dirty="0">
              <a:latin typeface="+mn-lt"/>
            </a:endParaRPr>
          </a:p>
          <a:p>
            <a:pPr algn="just"/>
            <a:r>
              <a:rPr lang="ru-RU" sz="3200" b="1" i="0" dirty="0">
                <a:effectLst/>
                <a:latin typeface="+mn-lt"/>
              </a:rPr>
              <a:t>4. Расширенный мониторинг</a:t>
            </a:r>
            <a:endParaRPr lang="ru-RU" sz="3200" b="0" i="0" dirty="0"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i="0" dirty="0" err="1">
                <a:effectLst/>
                <a:latin typeface="+mn-lt"/>
              </a:rPr>
              <a:t>Трекер</a:t>
            </a:r>
            <a:r>
              <a:rPr lang="ru-RU" sz="3200" i="0" dirty="0">
                <a:effectLst/>
                <a:latin typeface="+mn-lt"/>
              </a:rPr>
              <a:t> изменений в реальном времени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C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ChangeArrowheads="1"/>
          </p:cNvSpPr>
          <p:nvPr/>
        </p:nvSpPr>
        <p:spPr bwMode="auto">
          <a:xfrm>
            <a:off x="3976688" y="6383129"/>
            <a:ext cx="22240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800" dirty="0">
                <a:solidFill>
                  <a:schemeClr val="bg1"/>
                </a:solidFill>
                <a:latin typeface="Oswald Regular" panose="02000503000000000000" pitchFamily="2" charset="-52"/>
              </a:rPr>
              <a:t>© Сибирский государственный университет науки и технологий </a:t>
            </a:r>
            <a:r>
              <a:rPr lang="ru-RU" altLang="ru-RU" sz="800" dirty="0">
                <a:solidFill>
                  <a:schemeClr val="bg1"/>
                </a:solidFill>
                <a:latin typeface="Oswald Regular" panose="02000503000000000000" pitchFamily="2" charset="-52"/>
                <a:cs typeface="Times New Roman" panose="02020603050405020304" pitchFamily="18" charset="0"/>
              </a:rPr>
              <a:t>имени академика М. Ф. Решетнева, 2025</a:t>
            </a:r>
            <a:endParaRPr lang="ru-RU" altLang="ru-RU" sz="800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  <p:sp>
        <p:nvSpPr>
          <p:cNvPr id="49155" name="Text Placeholder 7"/>
          <p:cNvSpPr txBox="1">
            <a:spLocks/>
          </p:cNvSpPr>
          <p:nvPr/>
        </p:nvSpPr>
        <p:spPr bwMode="auto">
          <a:xfrm>
            <a:off x="1439794" y="1610341"/>
            <a:ext cx="5400675" cy="26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0" lang="ru-RU" altLang="ru-RU" sz="3000" b="1" dirty="0">
                <a:solidFill>
                  <a:schemeClr val="bg1"/>
                </a:solidFill>
                <a:latin typeface="Oswald Regular" panose="02000503000000000000" pitchFamily="2" charset="-52"/>
              </a:rPr>
              <a:t>СПАСИБО ЗА ВНИМАНИЕ</a:t>
            </a:r>
            <a:endParaRPr kumimoji="0" lang="en-US" altLang="ru-RU" sz="3000" b="1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  <p:pic>
        <p:nvPicPr>
          <p:cNvPr id="49156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2698750"/>
            <a:ext cx="47942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FB38519-BD06-4473-878C-B9DD4037D454}"/>
              </a:ext>
            </a:extLst>
          </p:cNvPr>
          <p:cNvCxnSpPr/>
          <p:nvPr/>
        </p:nvCxnSpPr>
        <p:spPr>
          <a:xfrm flipH="1">
            <a:off x="733425" y="3109913"/>
            <a:ext cx="3175" cy="37480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9E2329B0-E89B-4A92-BCCD-53D9B17D3855}"/>
              </a:ext>
            </a:extLst>
          </p:cNvPr>
          <p:cNvCxnSpPr/>
          <p:nvPr/>
        </p:nvCxnSpPr>
        <p:spPr>
          <a:xfrm>
            <a:off x="733425" y="0"/>
            <a:ext cx="3175" cy="27813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6">
            <a:extLst>
              <a:ext uri="{FF2B5EF4-FFF2-40B4-BE49-F238E27FC236}">
                <a16:creationId xmlns:a16="http://schemas.microsoft.com/office/drawing/2014/main" id="{83401E0E-23A8-4151-871F-ED441EF2446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3036" t="63045"/>
          <a:stretch>
            <a:fillRect/>
          </a:stretch>
        </p:blipFill>
        <p:spPr bwMode="auto">
          <a:xfrm>
            <a:off x="9441950" y="6409134"/>
            <a:ext cx="441722" cy="448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8">
            <a:extLst>
              <a:ext uri="{FF2B5EF4-FFF2-40B4-BE49-F238E27FC236}">
                <a16:creationId xmlns:a16="http://schemas.microsoft.com/office/drawing/2014/main" id="{56FA0FD9-2FE9-484E-967C-C13C9FFE48C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6939" b="27400"/>
          <a:stretch>
            <a:fillRect/>
          </a:stretch>
        </p:blipFill>
        <p:spPr bwMode="auto">
          <a:xfrm>
            <a:off x="8899602" y="5491718"/>
            <a:ext cx="951309" cy="95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D5CD5DC3-DA55-4190-89F4-53AD56DACE0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7563" r="27351"/>
          <a:stretch>
            <a:fillRect/>
          </a:stretch>
        </p:blipFill>
        <p:spPr bwMode="auto">
          <a:xfrm>
            <a:off x="8548366" y="5847720"/>
            <a:ext cx="945356" cy="95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6">
            <a:extLst>
              <a:ext uri="{FF2B5EF4-FFF2-40B4-BE49-F238E27FC236}">
                <a16:creationId xmlns:a16="http://schemas.microsoft.com/office/drawing/2014/main" id="{59B7453A-16F8-4D3C-A19E-A44EC83A253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3036" t="63045"/>
          <a:stretch>
            <a:fillRect/>
          </a:stretch>
        </p:blipFill>
        <p:spPr bwMode="auto">
          <a:xfrm rot="16382333">
            <a:off x="9416613" y="8015"/>
            <a:ext cx="441722" cy="448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8">
            <a:extLst>
              <a:ext uri="{FF2B5EF4-FFF2-40B4-BE49-F238E27FC236}">
                <a16:creationId xmlns:a16="http://schemas.microsoft.com/office/drawing/2014/main" id="{9CC3625E-8DAE-4772-8C02-B39FF02170C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6939" b="27400"/>
          <a:stretch>
            <a:fillRect/>
          </a:stretch>
        </p:blipFill>
        <p:spPr bwMode="auto">
          <a:xfrm rot="16200000">
            <a:off x="8539974" y="104526"/>
            <a:ext cx="951309" cy="95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2">
            <a:extLst>
              <a:ext uri="{FF2B5EF4-FFF2-40B4-BE49-F238E27FC236}">
                <a16:creationId xmlns:a16="http://schemas.microsoft.com/office/drawing/2014/main" id="{8CF61884-7DBE-4ECD-AB02-05CB26BB449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7563" r="27351"/>
          <a:stretch>
            <a:fillRect/>
          </a:stretch>
        </p:blipFill>
        <p:spPr bwMode="auto">
          <a:xfrm rot="16200000">
            <a:off x="8888407" y="441126"/>
            <a:ext cx="945356" cy="95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1B8FBF-0785-4331-836F-CEDF493D549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54" y="4945717"/>
            <a:ext cx="1335287" cy="13352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1674D7-DA16-4E69-950B-4E02E9464E9C}"/>
              </a:ext>
            </a:extLst>
          </p:cNvPr>
          <p:cNvSpPr txBox="1"/>
          <p:nvPr/>
        </p:nvSpPr>
        <p:spPr>
          <a:xfrm>
            <a:off x="887613" y="6280725"/>
            <a:ext cx="37548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Oswald Regular" panose="00000500000000000000" pitchFamily="2" charset="-52"/>
              </a:rPr>
              <a:t>https://github.com/Evgenij1234/Diplom-work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4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6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537" name="Заголовок 1"/>
          <p:cNvSpPr>
            <a:spLocks noGrp="1" noChangeArrowheads="1"/>
          </p:cNvSpPr>
          <p:nvPr/>
        </p:nvSpPr>
        <p:spPr bwMode="auto">
          <a:xfrm>
            <a:off x="468313" y="0"/>
            <a:ext cx="9431337" cy="66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Проблемы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6DB86C-BA2B-4510-9AD2-E39E55D4FB57}"/>
              </a:ext>
            </a:extLst>
          </p:cNvPr>
          <p:cNvSpPr txBox="1"/>
          <p:nvPr/>
        </p:nvSpPr>
        <p:spPr>
          <a:xfrm>
            <a:off x="711199" y="661579"/>
            <a:ext cx="608576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i="0" dirty="0">
                <a:effectLst/>
                <a:latin typeface="+mn-lt"/>
              </a:rPr>
              <a:t>Основные проблемы</a:t>
            </a:r>
            <a:r>
              <a:rPr lang="ru-RU" sz="3200" i="0" dirty="0">
                <a:effectLst/>
                <a:latin typeface="+mn-lt"/>
              </a:rPr>
              <a:t>:</a:t>
            </a:r>
          </a:p>
          <a:p>
            <a:r>
              <a:rPr lang="ru-RU" sz="3200" i="0" dirty="0">
                <a:effectLst/>
                <a:latin typeface="+mn-lt"/>
              </a:rPr>
              <a:t>1. Разрозненные данные.</a:t>
            </a:r>
          </a:p>
          <a:p>
            <a:r>
              <a:rPr lang="ru-RU" sz="3200" i="0" dirty="0">
                <a:effectLst/>
                <a:latin typeface="+mn-lt"/>
              </a:rPr>
              <a:t>2. Неэффективный ручной сбор.</a:t>
            </a:r>
          </a:p>
          <a:p>
            <a:r>
              <a:rPr lang="ru-RU" sz="3200" i="0" dirty="0">
                <a:effectLst/>
                <a:latin typeface="+mn-lt"/>
              </a:rPr>
              <a:t>3. Быстро меняющийся рынок</a:t>
            </a:r>
            <a:r>
              <a:rPr lang="ru-RU" sz="3200" dirty="0">
                <a:latin typeface="+mn-lt"/>
              </a:rPr>
              <a:t>.</a:t>
            </a:r>
            <a:endParaRPr lang="ru-RU" sz="3200" i="0" dirty="0">
              <a:effectLst/>
              <a:latin typeface="+mn-lt"/>
            </a:endParaRPr>
          </a:p>
        </p:txBody>
      </p:sp>
      <p:pic>
        <p:nvPicPr>
          <p:cNvPr id="17410" name="Picture 2" descr="Проблема – Бесплатные иконки: люди">
            <a:extLst>
              <a:ext uri="{FF2B5EF4-FFF2-40B4-BE49-F238E27FC236}">
                <a16:creationId xmlns:a16="http://schemas.microsoft.com/office/drawing/2014/main" id="{EDD505BD-3AA2-4D06-9FB9-0012C70AF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852" y="629173"/>
            <a:ext cx="2582779" cy="258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734AD7-0533-480F-8742-F0366C4EACD8}"/>
              </a:ext>
            </a:extLst>
          </p:cNvPr>
          <p:cNvSpPr txBox="1"/>
          <p:nvPr/>
        </p:nvSpPr>
        <p:spPr>
          <a:xfrm>
            <a:off x="711199" y="3010934"/>
            <a:ext cx="49720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b="1" i="0" dirty="0">
                <a:effectLst/>
                <a:latin typeface="+mn-lt"/>
              </a:rPr>
              <a:t>Результат для бизнеса:</a:t>
            </a:r>
            <a:endParaRPr lang="ru-RU" sz="2800" b="0" i="0" dirty="0">
              <a:effectLst/>
              <a:latin typeface="+mn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800" b="0" i="0" dirty="0">
                <a:effectLst/>
                <a:latin typeface="+mn-lt"/>
              </a:rPr>
              <a:t>Переплаты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800" b="0" i="0" dirty="0">
                <a:effectLst/>
                <a:latin typeface="+mn-lt"/>
              </a:rPr>
              <a:t>Простои</a:t>
            </a:r>
            <a:endParaRPr lang="ru-RU" sz="2800" dirty="0">
              <a:latin typeface="+mn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800" b="0" i="0" dirty="0">
                <a:effectLst/>
                <a:latin typeface="+mn-lt"/>
              </a:rPr>
              <a:t>Потеря конкурентоспособности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30F501CA-DAC4-43DB-8C13-6EA3D98FD3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40751" y="730304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2D4B04-8C9B-48DA-9A4B-D03BB2F1F4FF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7706B7E1-E42E-45D2-94FC-CA80489E6E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E602ADB1-B770-4E45-8A3F-3CB75880B1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352DFD2-F883-4B29-9801-3951598BD15A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3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6394" name="Заголовок 1"/>
          <p:cNvSpPr txBox="1">
            <a:spLocks noChangeArrowheads="1"/>
          </p:cNvSpPr>
          <p:nvPr/>
        </p:nvSpPr>
        <p:spPr bwMode="auto">
          <a:xfrm>
            <a:off x="455612" y="0"/>
            <a:ext cx="9450387" cy="66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1"/>
            <a:r>
              <a:rPr lang="ru-RU" altLang="ru-RU" sz="3200" dirty="0">
                <a:solidFill>
                  <a:schemeClr val="accent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B1EB2A64-B55E-4DB4-86DD-680468E1C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759371"/>
            <a:ext cx="8843963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defRPr/>
            </a:pPr>
            <a:r>
              <a:rPr lang="ru-RU" sz="2800" b="1" dirty="0">
                <a:latin typeface="+mn-lt"/>
              </a:rPr>
              <a:t>Цель: </a:t>
            </a:r>
            <a:r>
              <a:rPr lang="ru-RU" sz="2800" dirty="0">
                <a:latin typeface="+mn-lt"/>
              </a:rPr>
              <a:t>разработать программное обеспечение для анализа рынка строительных материалов </a:t>
            </a:r>
          </a:p>
          <a:p>
            <a:pPr indent="0" algn="just">
              <a:defRPr/>
            </a:pPr>
            <a:r>
              <a:rPr lang="ru-RU" sz="2800" b="1" dirty="0">
                <a:latin typeface="+mn-lt"/>
              </a:rPr>
              <a:t>Задачи: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ru-RU" sz="2800" dirty="0">
                <a:latin typeface="+mn-lt"/>
              </a:rPr>
              <a:t>Проанализировать существующие подходы и инструменты для сбора данных.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ru-RU" sz="2800" dirty="0">
                <a:latin typeface="+mn-lt"/>
              </a:rPr>
              <a:t>Определить ключевые требования к программному обеспечению.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ru-RU" sz="2800" dirty="0">
                <a:latin typeface="+mn-lt"/>
              </a:rPr>
              <a:t>Разработать архитектуру программы.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ru-RU" sz="2800" dirty="0">
                <a:latin typeface="+mn-lt"/>
              </a:rPr>
              <a:t>Реализовать основные алгоритмы веб-</a:t>
            </a:r>
            <a:r>
              <a:rPr lang="ru-RU" sz="2800" dirty="0" err="1">
                <a:latin typeface="+mn-lt"/>
              </a:rPr>
              <a:t>скрейпинга</a:t>
            </a:r>
            <a:r>
              <a:rPr lang="ru-RU" sz="2800" dirty="0">
                <a:latin typeface="+mn-lt"/>
              </a:rPr>
              <a:t> и обработки текстовой информации.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ru-RU" sz="2800" dirty="0">
                <a:latin typeface="+mn-lt"/>
              </a:rPr>
              <a:t>Провести тестирование программы.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ru-RU" sz="2800" dirty="0">
                <a:latin typeface="+mn-lt"/>
              </a:rPr>
              <a:t>Оценить эффективность программы и её практическую применимость.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3D4364-411B-4FE9-A96B-0F84FFCC8375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0BBC6320-63FD-4C0F-AC63-6D8FF9E24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C7815109-567A-4F6F-8DF1-C13BD4B7AE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7302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F376CE-5EAB-4A03-8344-2422AA450799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Прямоугольник 96"/>
          <p:cNvSpPr>
            <a:spLocks noChangeArrowheads="1"/>
          </p:cNvSpPr>
          <p:nvPr/>
        </p:nvSpPr>
        <p:spPr bwMode="auto">
          <a:xfrm>
            <a:off x="85725" y="128588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441" name="Заголовок 1"/>
          <p:cNvSpPr>
            <a:spLocks noGrp="1" noChangeArrowheads="1"/>
          </p:cNvSpPr>
          <p:nvPr/>
        </p:nvSpPr>
        <p:spPr bwMode="auto">
          <a:xfrm>
            <a:off x="460376" y="18805"/>
            <a:ext cx="9439273" cy="955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Сравнительный анализ решений, представленных на рынке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885EAA8-38EF-4A35-A16A-2D10F1AA0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686487"/>
              </p:ext>
            </p:extLst>
          </p:nvPr>
        </p:nvGraphicFramePr>
        <p:xfrm>
          <a:off x="558233" y="1089271"/>
          <a:ext cx="8789534" cy="5488915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909763">
                  <a:extLst>
                    <a:ext uri="{9D8B030D-6E8A-4147-A177-3AD203B41FA5}">
                      <a16:colId xmlns:a16="http://schemas.microsoft.com/office/drawing/2014/main" val="3831441574"/>
                    </a:ext>
                  </a:extLst>
                </a:gridCol>
                <a:gridCol w="1587372">
                  <a:extLst>
                    <a:ext uri="{9D8B030D-6E8A-4147-A177-3AD203B41FA5}">
                      <a16:colId xmlns:a16="http://schemas.microsoft.com/office/drawing/2014/main" val="876882486"/>
                    </a:ext>
                  </a:extLst>
                </a:gridCol>
                <a:gridCol w="1764133">
                  <a:extLst>
                    <a:ext uri="{9D8B030D-6E8A-4147-A177-3AD203B41FA5}">
                      <a16:colId xmlns:a16="http://schemas.microsoft.com/office/drawing/2014/main" val="1900206255"/>
                    </a:ext>
                  </a:extLst>
                </a:gridCol>
                <a:gridCol w="1764133">
                  <a:extLst>
                    <a:ext uri="{9D8B030D-6E8A-4147-A177-3AD203B41FA5}">
                      <a16:colId xmlns:a16="http://schemas.microsoft.com/office/drawing/2014/main" val="3593663432"/>
                    </a:ext>
                  </a:extLst>
                </a:gridCol>
                <a:gridCol w="1764133">
                  <a:extLst>
                    <a:ext uri="{9D8B030D-6E8A-4147-A177-3AD203B41FA5}">
                      <a16:colId xmlns:a16="http://schemas.microsoft.com/office/drawing/2014/main" val="2670056043"/>
                    </a:ext>
                  </a:extLst>
                </a:gridCol>
              </a:tblGrid>
              <a:tr h="528295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Тип решения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Примеры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Преимущества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Недостатки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Проблемы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948298"/>
                  </a:ext>
                </a:extLst>
              </a:tr>
              <a:tr h="1625522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Каталоги стройматериалов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Стройплощадка, Пульс Цен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Готовые базы данных,</a:t>
                      </a:r>
                      <a:b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Удобный интерфейс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Ограниченный набор поставщиков,</a:t>
                      </a:r>
                      <a:b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Нет автоматического обновления данных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Не охватывают нишевых поставщиков,</a:t>
                      </a:r>
                      <a:b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Требуют ручного поиска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433439"/>
                  </a:ext>
                </a:extLst>
              </a:tr>
              <a:tr h="1625522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Строительные </a:t>
                      </a:r>
                      <a:r>
                        <a:rPr lang="en-US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ERP-</a:t>
                      </a:r>
                      <a:r>
                        <a:rPr lang="ru-RU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системы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1С, </a:t>
                      </a:r>
                    </a:p>
                    <a:p>
                      <a:pPr algn="l"/>
                      <a:r>
                        <a:rPr lang="en-US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Procore</a:t>
                      </a: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ru-RU" sz="16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/>
                      <a:r>
                        <a:rPr lang="en-US" sz="1600" b="0" i="0" u="none" dirty="0" err="1">
                          <a:solidFill>
                            <a:schemeClr val="tx1"/>
                          </a:solidFill>
                          <a:effectLst/>
                        </a:rPr>
                        <a:t>PlanRadar</a:t>
                      </a:r>
                      <a:endParaRPr lang="en-US" sz="16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Интеграция всех бизнес-процессов,</a:t>
                      </a:r>
                      <a:b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Точный учет материалов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Не собирают внешние данные,</a:t>
                      </a:r>
                      <a:b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Сложность внедрения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Не решают проблему мониторинга рынка,</a:t>
                      </a:r>
                      <a:b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Высокий порог входа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45251"/>
                  </a:ext>
                </a:extLst>
              </a:tr>
              <a:tr h="1351215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Универсальные парсеры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Scrapy</a:t>
                      </a: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ru-RU" sz="16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/>
                      <a:r>
                        <a:rPr lang="en-US" sz="1600" b="0" i="0" u="none" dirty="0" err="1">
                          <a:solidFill>
                            <a:schemeClr val="tx1"/>
                          </a:solidFill>
                          <a:effectLst/>
                        </a:rPr>
                        <a:t>Octoparse</a:t>
                      </a: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ru-RU" sz="16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/>
                      <a:r>
                        <a:rPr lang="en-US" sz="1600" b="0" i="0" u="none" dirty="0" err="1">
                          <a:solidFill>
                            <a:schemeClr val="tx1"/>
                          </a:solidFill>
                          <a:effectLst/>
                        </a:rPr>
                        <a:t>ParseHub</a:t>
                      </a:r>
                      <a:endParaRPr lang="en-US" sz="16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Сбор данных с любых сайтов,</a:t>
                      </a:r>
                      <a:b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Гибкость настроек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Требуют программирования,</a:t>
                      </a:r>
                      <a:b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Платные подписки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Сложность поддержки</a:t>
                      </a:r>
                      <a:b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Нет встроенной аналитики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116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6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489" name="Заголовок 1"/>
          <p:cNvSpPr>
            <a:spLocks noGrp="1" noChangeArrowheads="1"/>
          </p:cNvSpPr>
          <p:nvPr/>
        </p:nvSpPr>
        <p:spPr bwMode="auto">
          <a:xfrm>
            <a:off x="455612" y="1"/>
            <a:ext cx="9364608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Возможности системы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2B0490A-6716-4EA3-A127-71B24293174C}"/>
              </a:ext>
            </a:extLst>
          </p:cNvPr>
          <p:cNvPicPr/>
          <p:nvPr/>
        </p:nvPicPr>
        <p:blipFill rotWithShape="1">
          <a:blip r:embed="rId7"/>
          <a:srcRect l="45604" t="15674" r="5291" b="29041"/>
          <a:stretch/>
        </p:blipFill>
        <p:spPr bwMode="auto">
          <a:xfrm>
            <a:off x="762509" y="661579"/>
            <a:ext cx="8546591" cy="52299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4F41BE-0C23-4B1D-8590-D8044FB3DA47}"/>
              </a:ext>
            </a:extLst>
          </p:cNvPr>
          <p:cNvSpPr txBox="1"/>
          <p:nvPr/>
        </p:nvSpPr>
        <p:spPr>
          <a:xfrm>
            <a:off x="742266" y="6286101"/>
            <a:ext cx="85419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i="0" dirty="0">
                <a:effectLst/>
                <a:latin typeface="+mn-lt"/>
              </a:rPr>
              <a:t>Диаграмма прецедентов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4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585" name="Заголовок 1"/>
          <p:cNvSpPr>
            <a:spLocks noGrp="1" noChangeArrowheads="1"/>
          </p:cNvSpPr>
          <p:nvPr/>
        </p:nvSpPr>
        <p:spPr bwMode="auto">
          <a:xfrm>
            <a:off x="902494" y="1179"/>
            <a:ext cx="8597900" cy="100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82FF278-09A5-4301-AC09-41C1B8E1A79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42254" y="1"/>
            <a:ext cx="9457396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Модель данных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4DC3E6-D9D9-4CDF-A509-774B866FD853}"/>
              </a:ext>
            </a:extLst>
          </p:cNvPr>
          <p:cNvSpPr txBox="1"/>
          <p:nvPr/>
        </p:nvSpPr>
        <p:spPr>
          <a:xfrm>
            <a:off x="1288474" y="6338857"/>
            <a:ext cx="73290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+mn-lt"/>
              </a:rPr>
              <a:t>Схема хранения данных</a:t>
            </a:r>
            <a:endParaRPr lang="ru-RU" sz="2000" i="0" dirty="0">
              <a:effectLst/>
              <a:latin typeface="+mn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7ED02D-1DE3-4F4D-A126-60291E9A3DC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5944" t="31476" r="29091" b="23520"/>
          <a:stretch/>
        </p:blipFill>
        <p:spPr>
          <a:xfrm>
            <a:off x="1288474" y="751804"/>
            <a:ext cx="7414948" cy="5368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C172257-08C4-4564-999D-080B96FBFF42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4AC5FB77-CCE4-4548-96F8-60BE1FE01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380C6BC7-6631-453B-ADD2-60DCA94522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9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59AC94A-98AC-4C3F-80A8-181762927E35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31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Прямоугольник 96"/>
          <p:cNvSpPr>
            <a:spLocks noChangeArrowheads="1"/>
          </p:cNvSpPr>
          <p:nvPr/>
        </p:nvSpPr>
        <p:spPr bwMode="auto">
          <a:xfrm>
            <a:off x="98480" y="12065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6634" name="Заголовок 1"/>
          <p:cNvSpPr>
            <a:spLocks noGrp="1" noChangeArrowheads="1"/>
          </p:cNvSpPr>
          <p:nvPr/>
        </p:nvSpPr>
        <p:spPr bwMode="auto">
          <a:xfrm>
            <a:off x="922185" y="66675"/>
            <a:ext cx="85979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F5B263CC-CCC7-4B5C-AE2B-6DCAB2C48A3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097" y="1"/>
            <a:ext cx="9450903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Логика работы системы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A9CEB-50D7-4606-B317-1E2769A96F80}"/>
              </a:ext>
            </a:extLst>
          </p:cNvPr>
          <p:cNvSpPr txBox="1"/>
          <p:nvPr/>
        </p:nvSpPr>
        <p:spPr>
          <a:xfrm>
            <a:off x="837993" y="6083439"/>
            <a:ext cx="86584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+mn-lt"/>
              </a:rPr>
              <a:t>Диаграмма процесса взаимодействия пользователя и проектируемой системы в нотации </a:t>
            </a:r>
            <a:r>
              <a:rPr lang="en-US" sz="2000" dirty="0">
                <a:latin typeface="+mn-lt"/>
              </a:rPr>
              <a:t>BPMN</a:t>
            </a:r>
            <a:endParaRPr lang="ru-RU" sz="2000" i="0" dirty="0">
              <a:effectLst/>
              <a:latin typeface="+mn-lt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2CA63CE-BABA-4305-BD65-354595B8EBC0}"/>
              </a:ext>
            </a:extLst>
          </p:cNvPr>
          <p:cNvPicPr/>
          <p:nvPr/>
        </p:nvPicPr>
        <p:blipFill rotWithShape="1">
          <a:blip r:embed="rId7"/>
          <a:srcRect l="17662" t="13827" r="5691" b="24233"/>
          <a:stretch/>
        </p:blipFill>
        <p:spPr bwMode="auto">
          <a:xfrm>
            <a:off x="596846" y="1050289"/>
            <a:ext cx="9082141" cy="44452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D077C026-93D4-4978-8E1A-0D67C14BF9A4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29" name="Рисунок 1">
            <a:extLst>
              <a:ext uri="{FF2B5EF4-FFF2-40B4-BE49-F238E27FC236}">
                <a16:creationId xmlns:a16="http://schemas.microsoft.com/office/drawing/2014/main" id="{E94AEA08-3C3F-403E-9D47-A3B274BA6F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Рисунок 1">
            <a:extLst>
              <a:ext uri="{FF2B5EF4-FFF2-40B4-BE49-F238E27FC236}">
                <a16:creationId xmlns:a16="http://schemas.microsoft.com/office/drawing/2014/main" id="{9482A951-9C91-4BBC-AB03-DE978DD1E4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B1673826-05B7-48E1-81B5-13B25F20A436}"/>
              </a:ext>
            </a:extLst>
          </p:cNvPr>
          <p:cNvCxnSpPr>
            <a:endCxn id="28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0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9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682" name="Заголовок 1"/>
          <p:cNvSpPr>
            <a:spLocks noGrp="1" noChangeArrowheads="1"/>
          </p:cNvSpPr>
          <p:nvPr/>
        </p:nvSpPr>
        <p:spPr bwMode="auto">
          <a:xfrm>
            <a:off x="682625" y="95762"/>
            <a:ext cx="8596313" cy="55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D517CE-43D3-4417-AA25-4DA1296F168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68313" y="1"/>
            <a:ext cx="9431337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Средства разработки системы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3A0D32-9404-4ADF-9F15-293D217CB719}"/>
              </a:ext>
            </a:extLst>
          </p:cNvPr>
          <p:cNvSpPr txBox="1"/>
          <p:nvPr/>
        </p:nvSpPr>
        <p:spPr>
          <a:xfrm>
            <a:off x="682625" y="525463"/>
            <a:ext cx="3708400" cy="5875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1400" b="1" i="0" dirty="0" err="1">
                <a:effectLst/>
                <a:latin typeface="+mn-lt"/>
              </a:rPr>
              <a:t>Фронтенд</a:t>
            </a:r>
            <a:r>
              <a:rPr lang="ru-RU" sz="1400" b="1" i="0" dirty="0">
                <a:effectLst/>
                <a:latin typeface="+mn-lt"/>
              </a:rPr>
              <a:t>:</a:t>
            </a:r>
            <a:endParaRPr lang="ru-RU" sz="1400" b="0" i="0" dirty="0"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+mn-lt"/>
              </a:rPr>
              <a:t>React.js</a:t>
            </a:r>
            <a:r>
              <a:rPr lang="en-US" sz="1400" b="0" i="0" dirty="0">
                <a:effectLst/>
                <a:latin typeface="+mn-lt"/>
              </a:rPr>
              <a:t> + </a:t>
            </a:r>
            <a:r>
              <a:rPr lang="en-US" sz="1400" b="1" i="0" dirty="0">
                <a:effectLst/>
                <a:latin typeface="+mn-lt"/>
              </a:rPr>
              <a:t>Redux Toolkit</a:t>
            </a:r>
            <a:r>
              <a:rPr lang="en-US" sz="1400" b="0" i="0" dirty="0">
                <a:effectLst/>
                <a:latin typeface="+mn-lt"/>
              </a:rPr>
              <a:t> </a:t>
            </a:r>
            <a:endParaRPr lang="ru-RU" sz="1400" b="0" i="0" dirty="0"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+mn-lt"/>
              </a:rPr>
              <a:t>Chart.js</a:t>
            </a:r>
            <a:r>
              <a:rPr lang="en-US" sz="1400" b="0" i="0" dirty="0">
                <a:effectLst/>
                <a:latin typeface="+mn-lt"/>
              </a:rPr>
              <a:t> </a:t>
            </a:r>
            <a:endParaRPr lang="ru-RU" sz="1400" b="0" i="0" dirty="0"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+mn-lt"/>
              </a:rPr>
              <a:t>Sass</a:t>
            </a:r>
            <a:r>
              <a:rPr lang="en-US" sz="1400" b="0" i="0" dirty="0">
                <a:effectLst/>
                <a:latin typeface="+mn-lt"/>
              </a:rPr>
              <a:t> + </a:t>
            </a:r>
            <a:r>
              <a:rPr lang="en-US" sz="1400" b="1" i="0" dirty="0">
                <a:effectLst/>
                <a:latin typeface="+mn-lt"/>
              </a:rPr>
              <a:t>Animate.css</a:t>
            </a:r>
            <a:r>
              <a:rPr lang="en-US" sz="1400" b="0" i="0" dirty="0">
                <a:effectLst/>
                <a:latin typeface="+mn-lt"/>
              </a:rPr>
              <a:t> </a:t>
            </a:r>
            <a:endParaRPr lang="ru-RU" sz="1400" b="0" i="0" dirty="0"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+mn-lt"/>
              </a:rPr>
              <a:t>Node.js</a:t>
            </a:r>
            <a:r>
              <a:rPr lang="en-US" sz="1400" b="0" i="0" dirty="0">
                <a:effectLst/>
                <a:latin typeface="+mn-lt"/>
              </a:rPr>
              <a:t> </a:t>
            </a:r>
            <a:endParaRPr lang="ru-RU" sz="1400" b="0" i="0" dirty="0">
              <a:effectLst/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ru-RU" sz="1400" b="1" i="0" dirty="0" err="1">
                <a:effectLst/>
                <a:latin typeface="+mn-lt"/>
              </a:rPr>
              <a:t>Бекенд</a:t>
            </a:r>
            <a:r>
              <a:rPr lang="ru-RU" sz="1400" b="1" i="0" dirty="0">
                <a:effectLst/>
                <a:latin typeface="+mn-lt"/>
              </a:rPr>
              <a:t>:</a:t>
            </a:r>
            <a:endParaRPr lang="ru-RU" sz="1400" b="0" i="0" dirty="0"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+mn-lt"/>
              </a:rPr>
              <a:t>Python</a:t>
            </a:r>
            <a:r>
              <a:rPr lang="en-US" sz="1400" b="0" i="0" dirty="0">
                <a:effectLst/>
                <a:latin typeface="+mn-lt"/>
              </a:rPr>
              <a:t> + </a:t>
            </a:r>
            <a:r>
              <a:rPr lang="en-US" sz="1400" b="1" i="0" dirty="0">
                <a:effectLst/>
                <a:latin typeface="+mn-lt"/>
              </a:rPr>
              <a:t>Flask</a:t>
            </a:r>
            <a:r>
              <a:rPr lang="en-US" sz="1400" b="0" i="0" dirty="0">
                <a:effectLst/>
                <a:latin typeface="+mn-lt"/>
              </a:rPr>
              <a:t> 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+mn-lt"/>
              </a:rPr>
              <a:t>Scrapy</a:t>
            </a:r>
            <a:r>
              <a:rPr lang="en-US" sz="1400" b="0" i="0" dirty="0">
                <a:effectLst/>
                <a:latin typeface="+mn-lt"/>
              </a:rPr>
              <a:t> + </a:t>
            </a:r>
            <a:r>
              <a:rPr lang="en-US" sz="1400" b="1" i="0" dirty="0">
                <a:effectLst/>
                <a:latin typeface="+mn-lt"/>
              </a:rPr>
              <a:t>Playwright</a:t>
            </a:r>
            <a:r>
              <a:rPr lang="en-US" sz="1400" b="0" i="0" dirty="0">
                <a:effectLst/>
                <a:latin typeface="+mn-lt"/>
              </a:rPr>
              <a:t> </a:t>
            </a:r>
            <a:endParaRPr lang="ru-RU" sz="1400" b="0" i="0" dirty="0"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+mn-lt"/>
              </a:rPr>
              <a:t>Pandas</a:t>
            </a:r>
            <a:r>
              <a:rPr lang="en-US" sz="1400" b="0" i="0" dirty="0">
                <a:effectLst/>
                <a:latin typeface="+mn-lt"/>
              </a:rPr>
              <a:t> </a:t>
            </a:r>
            <a:endParaRPr lang="ru-RU" sz="1400" b="0" i="0" dirty="0"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+mn-lt"/>
              </a:rPr>
              <a:t>JWT</a:t>
            </a:r>
            <a:r>
              <a:rPr lang="en-US" sz="1400" b="0" i="0" dirty="0">
                <a:effectLst/>
                <a:latin typeface="+mn-lt"/>
              </a:rPr>
              <a:t> </a:t>
            </a:r>
            <a:endParaRPr lang="ru-RU" sz="1400" b="0" i="0" dirty="0">
              <a:effectLst/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ru-RU" sz="1400" b="1" i="0" dirty="0">
                <a:effectLst/>
                <a:latin typeface="+mn-lt"/>
              </a:rPr>
              <a:t>База данных:</a:t>
            </a:r>
            <a:endParaRPr lang="ru-RU" sz="1400" b="0" i="0" dirty="0"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+mn-lt"/>
              </a:rPr>
              <a:t>MySQL</a:t>
            </a:r>
            <a:r>
              <a:rPr lang="en-US" sz="1400" b="0" i="0" dirty="0">
                <a:effectLst/>
                <a:latin typeface="+mn-lt"/>
              </a:rPr>
              <a:t> + </a:t>
            </a:r>
            <a:r>
              <a:rPr lang="en-US" sz="1400" b="1" i="0" dirty="0" err="1">
                <a:effectLst/>
                <a:latin typeface="+mn-lt"/>
              </a:rPr>
              <a:t>SQLAlchemy</a:t>
            </a:r>
            <a:r>
              <a:rPr lang="en-US" sz="1400" b="0" i="0" dirty="0">
                <a:effectLst/>
                <a:latin typeface="+mn-lt"/>
              </a:rPr>
              <a:t> </a:t>
            </a:r>
            <a:endParaRPr lang="ru-RU" sz="1400" b="0" i="0" dirty="0"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n-lt"/>
              </a:rPr>
              <a:t>Инфраструктура:</a:t>
            </a:r>
            <a:endParaRPr lang="ru-RU" sz="1400" b="0" i="0" dirty="0"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+mn-lt"/>
              </a:rPr>
              <a:t>Docker</a:t>
            </a:r>
            <a:r>
              <a:rPr lang="en-US" sz="1400" b="0" i="0" dirty="0">
                <a:effectLst/>
                <a:latin typeface="+mn-lt"/>
              </a:rPr>
              <a:t> </a:t>
            </a:r>
            <a:endParaRPr lang="ru-RU" sz="1400" b="0" i="0" dirty="0"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+mn-lt"/>
              </a:rPr>
              <a:t>Linux/Ubuntu</a:t>
            </a:r>
            <a:r>
              <a:rPr lang="en-US" sz="1400" b="0" i="0" dirty="0">
                <a:effectLst/>
                <a:latin typeface="+mn-lt"/>
              </a:rPr>
              <a:t> </a:t>
            </a:r>
            <a:endParaRPr lang="ru-RU" sz="1400" b="0" i="0" dirty="0">
              <a:effectLst/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ru-RU" sz="1400" b="1" i="0" dirty="0">
                <a:effectLst/>
                <a:latin typeface="+mn-lt"/>
              </a:rPr>
              <a:t>Аппаратные требования:</a:t>
            </a:r>
            <a:endParaRPr lang="ru-RU" sz="1400" b="0" i="0" dirty="0"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n-lt"/>
              </a:rPr>
              <a:t>4 ядра </a:t>
            </a:r>
            <a:r>
              <a:rPr lang="en-US" sz="1400" b="1" i="0" dirty="0">
                <a:effectLst/>
                <a:latin typeface="+mn-lt"/>
              </a:rPr>
              <a:t>CPU</a:t>
            </a:r>
            <a:r>
              <a:rPr lang="en-US" sz="1400" b="0" i="0" dirty="0">
                <a:effectLst/>
                <a:latin typeface="+mn-lt"/>
              </a:rPr>
              <a:t>, </a:t>
            </a:r>
            <a:r>
              <a:rPr lang="en-US" sz="1400" b="1" i="0" dirty="0">
                <a:effectLst/>
                <a:latin typeface="+mn-lt"/>
              </a:rPr>
              <a:t>8+ </a:t>
            </a:r>
            <a:r>
              <a:rPr lang="ru-RU" sz="1400" b="1" i="0" dirty="0">
                <a:effectLst/>
                <a:latin typeface="+mn-lt"/>
              </a:rPr>
              <a:t>ГБ </a:t>
            </a:r>
            <a:r>
              <a:rPr lang="en-US" sz="1400" b="1" i="0" dirty="0">
                <a:effectLst/>
                <a:latin typeface="+mn-lt"/>
              </a:rPr>
              <a:t>RAM</a:t>
            </a:r>
            <a:r>
              <a:rPr lang="en-US" sz="1400" b="0" i="0" dirty="0">
                <a:effectLst/>
                <a:latin typeface="+mn-lt"/>
              </a:rPr>
              <a:t>, </a:t>
            </a:r>
            <a:r>
              <a:rPr lang="en-US" sz="1400" b="1" i="0" dirty="0">
                <a:effectLst/>
                <a:latin typeface="+mn-lt"/>
              </a:rPr>
              <a:t>SSD</a:t>
            </a:r>
            <a:r>
              <a:rPr lang="ru-RU" sz="1400" b="1" i="0" dirty="0">
                <a:effectLst/>
                <a:latin typeface="+mn-lt"/>
              </a:rPr>
              <a:t> 512ГБ</a:t>
            </a:r>
            <a:endParaRPr lang="en-US" sz="1400" b="0" i="0" dirty="0"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n-lt"/>
              </a:rPr>
              <a:t>Стабильный интернет</a:t>
            </a:r>
            <a:r>
              <a:rPr lang="ru-RU" sz="1400" b="0" i="0" dirty="0">
                <a:effectLst/>
                <a:latin typeface="+mn-lt"/>
              </a:rPr>
              <a:t> (10+ Мбит/с)</a:t>
            </a:r>
          </a:p>
        </p:txBody>
      </p:sp>
      <p:pic>
        <p:nvPicPr>
          <p:cNvPr id="9218" name="Picture 2" descr="React Job | JavaScript | Вакансии – Telegram">
            <a:extLst>
              <a:ext uri="{FF2B5EF4-FFF2-40B4-BE49-F238E27FC236}">
                <a16:creationId xmlns:a16="http://schemas.microsoft.com/office/drawing/2014/main" id="{336DF8F7-ACAB-4DC1-86A8-8AEBBEFCC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028" y="757340"/>
            <a:ext cx="661579" cy="66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9EE75AC2-6442-49D6-BF3D-80E576540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832" y="745981"/>
            <a:ext cx="1080128" cy="66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AB923542-F5CC-4D03-9363-CCD5D7EC6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7" y="704570"/>
            <a:ext cx="937807" cy="70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D882BCAD-703D-488F-87FE-47061A117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112" y="661579"/>
            <a:ext cx="776225" cy="7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>
            <a:extLst>
              <a:ext uri="{FF2B5EF4-FFF2-40B4-BE49-F238E27FC236}">
                <a16:creationId xmlns:a16="http://schemas.microsoft.com/office/drawing/2014/main" id="{8B9594E4-1FC3-4881-B06C-7B590DDA4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747" y="2485384"/>
            <a:ext cx="1390306" cy="41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 descr="Playwright. Пост — рекомендация">
            <a:extLst>
              <a:ext uri="{FF2B5EF4-FFF2-40B4-BE49-F238E27FC236}">
                <a16:creationId xmlns:a16="http://schemas.microsoft.com/office/drawing/2014/main" id="{B104AEF5-0370-4EB2-86B4-5FA74808E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911" y="2324607"/>
            <a:ext cx="1135327" cy="70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8" name="Picture 22">
            <a:extLst>
              <a:ext uri="{FF2B5EF4-FFF2-40B4-BE49-F238E27FC236}">
                <a16:creationId xmlns:a16="http://schemas.microsoft.com/office/drawing/2014/main" id="{22206917-B525-4C5E-B4A4-1C0364F6B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096" y="2322745"/>
            <a:ext cx="1634949" cy="66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2" name="Picture 26">
            <a:extLst>
              <a:ext uri="{FF2B5EF4-FFF2-40B4-BE49-F238E27FC236}">
                <a16:creationId xmlns:a16="http://schemas.microsoft.com/office/drawing/2014/main" id="{3EEC60CF-6E0F-40D8-94E6-3A779CDD3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675163"/>
            <a:ext cx="1243053" cy="84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6" name="Picture 30">
            <a:extLst>
              <a:ext uri="{FF2B5EF4-FFF2-40B4-BE49-F238E27FC236}">
                <a16:creationId xmlns:a16="http://schemas.microsoft.com/office/drawing/2014/main" id="{10819175-1B5D-49BE-84FD-ADF4F9C7C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518" y="4893855"/>
            <a:ext cx="1986969" cy="5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8" name="Picture 32">
            <a:extLst>
              <a:ext uri="{FF2B5EF4-FFF2-40B4-BE49-F238E27FC236}">
                <a16:creationId xmlns:a16="http://schemas.microsoft.com/office/drawing/2014/main" id="{8ABA00D8-7CC7-4C06-8CD4-EEC9BD814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359" y="4700121"/>
            <a:ext cx="1974016" cy="6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005FA5"/>
      </a:accent1>
      <a:accent2>
        <a:srgbClr val="D52323"/>
      </a:accent2>
      <a:accent3>
        <a:srgbClr val="5596BE"/>
      </a:accent3>
      <a:accent4>
        <a:srgbClr val="DC4646"/>
      </a:accent4>
      <a:accent5>
        <a:srgbClr val="82AACD"/>
      </a:accent5>
      <a:accent6>
        <a:srgbClr val="E68C8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12700">
          <a:solidFill>
            <a:schemeClr val="bg1"/>
          </a:solidFill>
        </a:ln>
        <a:effectLst/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19748</TotalTime>
  <Words>994</Words>
  <Application>Microsoft Office PowerPoint</Application>
  <PresentationFormat>Лист A4 (210x297 мм)</PresentationFormat>
  <Paragraphs>247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2" baseType="lpstr">
      <vt:lpstr>Arial</vt:lpstr>
      <vt:lpstr>Calibri</vt:lpstr>
      <vt:lpstr>Lato</vt:lpstr>
      <vt:lpstr>Lato Black</vt:lpstr>
      <vt:lpstr>Lato Light</vt:lpstr>
      <vt:lpstr>Open Sans</vt:lpstr>
      <vt:lpstr>Oswald Regular</vt:lpstr>
      <vt:lpstr>Times New Roman</vt:lpstr>
      <vt:lpstr>Wingdings 3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Office07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Jafar Rafiee</dc:creator>
  <cp:lastModifiedBy>Семенов</cp:lastModifiedBy>
  <cp:revision>2505</cp:revision>
  <dcterms:created xsi:type="dcterms:W3CDTF">2008-06-20T21:05:47Z</dcterms:created>
  <dcterms:modified xsi:type="dcterms:W3CDTF">2025-06-07T18:31:27Z</dcterms:modified>
</cp:coreProperties>
</file>