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2" r:id="rId2"/>
    <p:sldId id="436" r:id="rId3"/>
    <p:sldId id="454" r:id="rId4"/>
    <p:sldId id="438" r:id="rId5"/>
    <p:sldId id="439" r:id="rId6"/>
    <p:sldId id="440" r:id="rId7"/>
    <p:sldId id="451" r:id="rId8"/>
    <p:sldId id="441" r:id="rId9"/>
    <p:sldId id="443" r:id="rId10"/>
    <p:sldId id="452" r:id="rId11"/>
    <p:sldId id="444" r:id="rId12"/>
    <p:sldId id="445" r:id="rId13"/>
    <p:sldId id="461" r:id="rId14"/>
    <p:sldId id="446" r:id="rId15"/>
    <p:sldId id="459" r:id="rId16"/>
    <p:sldId id="460" r:id="rId17"/>
    <p:sldId id="462" r:id="rId18"/>
    <p:sldId id="447" r:id="rId19"/>
    <p:sldId id="449" r:id="rId20"/>
    <p:sldId id="448" r:id="rId21"/>
    <p:sldId id="450" r:id="rId22"/>
    <p:sldId id="437" r:id="rId23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40"/>
            <p14:sldId id="451"/>
            <p14:sldId id="441"/>
            <p14:sldId id="443"/>
            <p14:sldId id="452"/>
            <p14:sldId id="444"/>
            <p14:sldId id="445"/>
            <p14:sldId id="461"/>
            <p14:sldId id="446"/>
            <p14:sldId id="459"/>
            <p14:sldId id="460"/>
            <p14:sldId id="462"/>
            <p14:sldId id="447"/>
            <p14:sldId id="449"/>
            <p14:sldId id="448"/>
            <p14:sldId id="450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3" autoAdjust="0"/>
    <p:restoredTop sz="96010" autoAdjust="0"/>
  </p:normalViewPr>
  <p:slideViewPr>
    <p:cSldViewPr snapToGrid="0">
      <p:cViewPr varScale="1">
        <p:scale>
          <a:sx n="96" d="100"/>
          <a:sy n="96" d="100"/>
        </p:scale>
        <p:origin x="595" y="86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05.06.2025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E722A9-31EE-47FB-97B4-5ED3F904ECF3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570F78E-F8B1-40A2-8182-60183A6FD59D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0D7E71-6B7A-487C-83C8-7875CAB827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47205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43185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165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0744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F046CF-6A2C-4199-9C48-B97A29DC6B5E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20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33DCA9-6936-47D9-B7F4-B4C9F6B94827}" type="slidenum">
              <a:rPr kumimoji="0" lang="ru-RU" altLang="ru-RU" sz="1600"/>
              <a:pPr/>
              <a:t>21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22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14431A-D6DB-4AD5-8C19-13570E73B861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37.png"/><Relationship Id="rId5" Type="http://schemas.openxmlformats.org/officeDocument/2006/relationships/image" Target="../media/image7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для анализа рынка строительных материалов»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Семенов Евгений Александрович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Сенашов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С.И. д.ф.-м.н., профессор, профессор кафедры ИЭС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5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70591B5-F1B2-4529-861B-25DCCA89B4D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5" y="1"/>
            <a:ext cx="9364661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Стартовая страница 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A1A13-94EC-41DE-9BBE-ABFCB75B97B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57989"/>
            <a:ext cx="8829675" cy="46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8144F-4FDA-42BD-B613-FDEAC0AC1DB2}"/>
              </a:ext>
            </a:extLst>
          </p:cNvPr>
          <p:cNvSpPr txBox="1"/>
          <p:nvPr/>
        </p:nvSpPr>
        <p:spPr>
          <a:xfrm>
            <a:off x="668755" y="5416908"/>
            <a:ext cx="8691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Стартовая страница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Прямоугольник 96"/>
          <p:cNvSpPr>
            <a:spLocks noChangeArrowheads="1"/>
          </p:cNvSpPr>
          <p:nvPr/>
        </p:nvSpPr>
        <p:spPr bwMode="auto">
          <a:xfrm>
            <a:off x="41025" y="12700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30731" name="Заголовок 1"/>
          <p:cNvSpPr>
            <a:spLocks noGrp="1" noChangeArrowheads="1"/>
          </p:cNvSpPr>
          <p:nvPr/>
        </p:nvSpPr>
        <p:spPr bwMode="auto">
          <a:xfrm>
            <a:off x="927100" y="116682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D72EEC-1D72-4197-B99C-480E2C6A2D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Управление доступом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3B866A-CE69-49B0-A065-6FE6955D738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46164"/>
            <a:ext cx="2786982" cy="290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335A4-7E1F-45EC-BAF1-0A6893F5C7C6}"/>
              </a:ext>
            </a:extLst>
          </p:cNvPr>
          <p:cNvSpPr txBox="1"/>
          <p:nvPr/>
        </p:nvSpPr>
        <p:spPr>
          <a:xfrm>
            <a:off x="603417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регистрации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7F9405-251E-4CA8-904F-D89656245D8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81" y="1074496"/>
            <a:ext cx="2848475" cy="28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71D62-C4CE-4203-8AFC-6775C0BA4061}"/>
              </a:ext>
            </a:extLst>
          </p:cNvPr>
          <p:cNvSpPr txBox="1"/>
          <p:nvPr/>
        </p:nvSpPr>
        <p:spPr>
          <a:xfrm>
            <a:off x="3866264" y="4079619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входа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40F744-A465-4DB1-B102-BD18D0435D0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43" y="2214141"/>
            <a:ext cx="3001344" cy="17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10016-3EF9-4316-808A-A34C56599949}"/>
              </a:ext>
            </a:extLst>
          </p:cNvPr>
          <p:cNvSpPr txBox="1"/>
          <p:nvPr/>
        </p:nvSpPr>
        <p:spPr>
          <a:xfrm>
            <a:off x="6677643" y="4145159"/>
            <a:ext cx="2837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выхода из учетной записи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33184C-A96E-4893-BECF-2260E03EFA60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081AFD1-7ECF-427E-BCBA-87B853AC0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08DA6A66-5BE2-42A5-82E6-F86CC3B4E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37AB77F-9363-46DC-B1C8-3C6B795507BD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38907A-2384-4F47-9FBB-95AB68AB3B0A}"/>
              </a:ext>
            </a:extLst>
          </p:cNvPr>
          <p:cNvSpPr>
            <a:spLocks noGrp="1"/>
          </p:cNvSpPr>
          <p:nvPr/>
        </p:nvSpPr>
        <p:spPr>
          <a:xfrm>
            <a:off x="811212" y="182562"/>
            <a:ext cx="8597900" cy="1285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29CBD7-33EC-4FB2-A1D4-D9F51A8201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Руководство пользователя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AD03C0-50CD-4098-AB51-5AFF455B7C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661579"/>
            <a:ext cx="9169399" cy="5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D48E26-F9FC-400B-8823-2DFDDCD0A844}"/>
              </a:ext>
            </a:extLst>
          </p:cNvPr>
          <p:cNvSpPr txBox="1"/>
          <p:nvPr/>
        </p:nvSpPr>
        <p:spPr>
          <a:xfrm>
            <a:off x="468313" y="5918911"/>
            <a:ext cx="9210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«Руководство пользователя»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02DB3F3-7BA2-4860-B3A0-FBC440907B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2" y="1"/>
            <a:ext cx="945038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Сбор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CE2392-9BE2-4011-A9B0-395D38974E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6" y="977588"/>
            <a:ext cx="9230057" cy="483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6BE3C-2C7D-4D31-9123-24BD43B04105}"/>
              </a:ext>
            </a:extLst>
          </p:cNvPr>
          <p:cNvSpPr txBox="1"/>
          <p:nvPr/>
        </p:nvSpPr>
        <p:spPr>
          <a:xfrm>
            <a:off x="468313" y="5918911"/>
            <a:ext cx="9210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«С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бор данных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0017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Прямоугольник 10"/>
          <p:cNvSpPr>
            <a:spLocks noChangeArrowheads="1"/>
          </p:cNvSpPr>
          <p:nvPr/>
        </p:nvSpPr>
        <p:spPr bwMode="auto">
          <a:xfrm>
            <a:off x="2232025" y="560388"/>
            <a:ext cx="596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2" algn="ctr"/>
            <a:endParaRPr lang="ru-RU" altLang="ru-RU" sz="2000" b="1">
              <a:latin typeface="Open Sans" pitchFamily="34" charset="0"/>
            </a:endParaRPr>
          </a:p>
        </p:txBody>
      </p:sp>
      <p:sp>
        <p:nvSpPr>
          <p:cNvPr id="38922" name="Заголовок 1"/>
          <p:cNvSpPr>
            <a:spLocks noGrp="1" noChangeArrowheads="1"/>
          </p:cNvSpPr>
          <p:nvPr/>
        </p:nvSpPr>
        <p:spPr bwMode="auto">
          <a:xfrm>
            <a:off x="781050" y="300038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9CB965-9EDE-46B6-9D19-0189DB3067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8637" y="1"/>
            <a:ext cx="934085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Поиск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F2F394-310C-4C75-B4F9-79443D0317B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3" y="864779"/>
            <a:ext cx="9137514" cy="50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2D0C8A-E8CC-4608-B82B-F89FBBFF928C}"/>
              </a:ext>
            </a:extLst>
          </p:cNvPr>
          <p:cNvSpPr txBox="1"/>
          <p:nvPr/>
        </p:nvSpPr>
        <p:spPr>
          <a:xfrm>
            <a:off x="541473" y="5918911"/>
            <a:ext cx="91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«Поиск»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BC6410-BD3D-4E95-8870-F4EECE0CF60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9" y="887239"/>
            <a:ext cx="9260982" cy="46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BE835CE7-0591-4382-8B1B-689C44E3419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6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Визуализация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E7612-9FA5-449B-B9CF-565D138528E2}"/>
              </a:ext>
            </a:extLst>
          </p:cNvPr>
          <p:cNvSpPr txBox="1"/>
          <p:nvPr/>
        </p:nvSpPr>
        <p:spPr>
          <a:xfrm>
            <a:off x="468313" y="5558589"/>
            <a:ext cx="9245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«Построение диаграммы»</a:t>
            </a:r>
          </a:p>
        </p:txBody>
      </p:sp>
    </p:spTree>
    <p:extLst>
      <p:ext uri="{BB962C8B-B14F-4D97-AF65-F5344CB8AC3E}">
        <p14:creationId xmlns:p14="http://schemas.microsoft.com/office/powerpoint/2010/main" val="363223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6D69E9B-0C3B-44DA-B7C6-171E5A7ECAD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Алгоритм получения данных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17F1973-9479-4694-8F35-84AF9D78DAF5}"/>
              </a:ext>
            </a:extLst>
          </p:cNvPr>
          <p:cNvPicPr/>
          <p:nvPr/>
        </p:nvPicPr>
        <p:blipFill rotWithShape="1">
          <a:blip r:embed="rId7"/>
          <a:srcRect l="18109" t="19986" r="7816" b="33248"/>
          <a:stretch/>
        </p:blipFill>
        <p:spPr bwMode="auto">
          <a:xfrm>
            <a:off x="468312" y="896293"/>
            <a:ext cx="9253203" cy="3194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AF4DF0-4A49-4F27-A6C8-7718CB31C82F}"/>
              </a:ext>
            </a:extLst>
          </p:cNvPr>
          <p:cNvSpPr txBox="1"/>
          <p:nvPr/>
        </p:nvSpPr>
        <p:spPr>
          <a:xfrm>
            <a:off x="468311" y="3945768"/>
            <a:ext cx="91553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"Паук"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— автоматизированный парсер для сбора данных о стройматериалах. Поэтапно обрабатывает сайты: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Настройка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загрузка URL, селекторов и ограничений для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упреждения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блокировки.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Обход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фильтрация ссылок, исключение дублей и служебных страниц.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Сбор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извлечение данных (название, цена, характеристики) с нормализацией.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Структурирование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формирование объектов с метаданными и логированием.</a:t>
            </a:r>
          </a:p>
          <a:p>
            <a:pPr algn="just"/>
            <a:r>
              <a:rPr lang="ru-RU" sz="20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Гибкий и надежный алгоритм адаптируется под изменения структуры сайтов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859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F19F0E-75D7-421F-B06A-8CC528D945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Тестирование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1EE1F-D8B4-4F66-B7B0-FB0EAF3F6680}"/>
              </a:ext>
            </a:extLst>
          </p:cNvPr>
          <p:cNvSpPr txBox="1"/>
          <p:nvPr/>
        </p:nvSpPr>
        <p:spPr>
          <a:xfrm>
            <a:off x="532719" y="581273"/>
            <a:ext cx="37538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API (</a:t>
            </a:r>
            <a:r>
              <a:rPr lang="ru-RU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автотесты</a:t>
            </a:r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Регистрация/авторизация.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Защищенные </a:t>
            </a:r>
            <a:r>
              <a:rPr lang="ru-RU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endpoints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ошибок.</a:t>
            </a:r>
          </a:p>
          <a:p>
            <a:pPr algn="l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Парсер (ручные тесты)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Сценарии </a:t>
            </a:r>
            <a:r>
              <a:rPr lang="ru-RU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Валидация данных.</a:t>
            </a:r>
          </a:p>
          <a:p>
            <a:pPr algn="l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Интеграция с БД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Сохранение данных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C5BD4-5B1B-4377-9EDA-B5015C2F3D5F}"/>
              </a:ext>
            </a:extLst>
          </p:cNvPr>
          <p:cNvSpPr txBox="1"/>
          <p:nvPr/>
        </p:nvSpPr>
        <p:spPr>
          <a:xfrm>
            <a:off x="5414211" y="661579"/>
            <a:ext cx="408472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Пример вывода тестов.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Успешный результат: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{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01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_register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_login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03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_protected_valid_token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Ran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10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1.542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Ошибка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{test_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FAIL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AssertionError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 200 != 401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1.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Автотесты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проверяют </a:t>
            </a:r>
            <a:r>
              <a:rPr lang="ru-RU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API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базовую логику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r>
              <a:rPr lang="ru-RU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Ручные тесты</a:t>
            </a:r>
            <a:r>
              <a:rPr lang="ru-RU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покрывают </a:t>
            </a:r>
            <a:r>
              <a:rPr lang="ru-RU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парсинг</a:t>
            </a:r>
            <a:r>
              <a:rPr lang="ru-RU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обработку данных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Ручные тесты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покрывают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парсинг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</p:txBody>
      </p:sp>
      <p:pic>
        <p:nvPicPr>
          <p:cNvPr id="18" name="Picture 2" descr="Api – Бесплатные иконки: компьютер">
            <a:extLst>
              <a:ext uri="{FF2B5EF4-FFF2-40B4-BE49-F238E27FC236}">
                <a16:creationId xmlns:a16="http://schemas.microsoft.com/office/drawing/2014/main" id="{0E1161D9-0822-4DA8-88F2-67AD32B0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3" y="891740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ndpoint Стоковых иллюстраций и клипартов – (2,184 Стоковых иллюстраций)">
            <a:extLst>
              <a:ext uri="{FF2B5EF4-FFF2-40B4-BE49-F238E27FC236}">
                <a16:creationId xmlns:a16="http://schemas.microsoft.com/office/drawing/2014/main" id="{9E070C0A-B740-4C66-A603-59FA0C21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2" y="1890370"/>
            <a:ext cx="918410" cy="9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Ошибка – Бесплатные иконки: компьютер">
            <a:extLst>
              <a:ext uri="{FF2B5EF4-FFF2-40B4-BE49-F238E27FC236}">
                <a16:creationId xmlns:a16="http://schemas.microsoft.com/office/drawing/2014/main" id="{3F23A1C6-9228-40C4-8CE2-C2B7AD6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43" y="2808780"/>
            <a:ext cx="695208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Парсинг – Бесплатные иконки: файлы и папки">
            <a:extLst>
              <a:ext uri="{FF2B5EF4-FFF2-40B4-BE49-F238E27FC236}">
                <a16:creationId xmlns:a16="http://schemas.microsoft.com/office/drawing/2014/main" id="{B5D63F0E-EBFC-4745-AAFC-E806880D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743074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Валидация данных – Бесплатные иконки: файлы и папки">
            <a:extLst>
              <a:ext uri="{FF2B5EF4-FFF2-40B4-BE49-F238E27FC236}">
                <a16:creationId xmlns:a16="http://schemas.microsoft.com/office/drawing/2014/main" id="{9917C8B7-A762-4657-BCCB-698CAE74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19" y="4629241"/>
            <a:ext cx="774032" cy="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Резервное копирование базы данных – Бесплатные иконки: технологии">
            <a:extLst>
              <a:ext uri="{FF2B5EF4-FFF2-40B4-BE49-F238E27FC236}">
                <a16:creationId xmlns:a16="http://schemas.microsoft.com/office/drawing/2014/main" id="{130BE6B4-C30C-407A-BC42-8A81A055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42" y="5548855"/>
            <a:ext cx="860911" cy="8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71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разработки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C6EA0-2866-4CAA-A3BB-4193973D61EB}"/>
              </a:ext>
            </a:extLst>
          </p:cNvPr>
          <p:cNvSpPr txBox="1"/>
          <p:nvPr/>
        </p:nvSpPr>
        <p:spPr>
          <a:xfrm>
            <a:off x="681037" y="526126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Затраты на разработку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F5966EC-DD6F-4BAD-A656-D1B2422D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76076"/>
              </p:ext>
            </p:extLst>
          </p:nvPr>
        </p:nvGraphicFramePr>
        <p:xfrm>
          <a:off x="681037" y="866603"/>
          <a:ext cx="3684486" cy="36804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842243">
                  <a:extLst>
                    <a:ext uri="{9D8B030D-6E8A-4147-A177-3AD203B41FA5}">
                      <a16:colId xmlns:a16="http://schemas.microsoft.com/office/drawing/2014/main" val="642665157"/>
                    </a:ext>
                  </a:extLst>
                </a:gridCol>
                <a:gridCol w="1842243">
                  <a:extLst>
                    <a:ext uri="{9D8B030D-6E8A-4147-A177-3AD203B41FA5}">
                      <a16:colId xmlns:a16="http://schemas.microsoft.com/office/drawing/2014/main" val="3929840013"/>
                    </a:ext>
                  </a:extLst>
                </a:gridCol>
              </a:tblGrid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Статья расходов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Стоимость (руб.)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222277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Фронтенд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React, Redux)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150 000 – 300 000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16796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Бекенд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Python, Flask)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200 000 – 400 000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59499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Парсинг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Scrapy, Playwright)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9275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База данных (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MySQL)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50 000 – 100 000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49686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Тестирование и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DevOps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79766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Итого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600 000 – 1 200 000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5095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589728D-845C-4C18-B030-39285913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53550"/>
              </p:ext>
            </p:extLst>
          </p:nvPr>
        </p:nvGraphicFramePr>
        <p:xfrm>
          <a:off x="4444180" y="866602"/>
          <a:ext cx="5069704" cy="3680459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267426">
                  <a:extLst>
                    <a:ext uri="{9D8B030D-6E8A-4147-A177-3AD203B41FA5}">
                      <a16:colId xmlns:a16="http://schemas.microsoft.com/office/drawing/2014/main" val="850400718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1089881484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920017261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2110962258"/>
                    </a:ext>
                  </a:extLst>
                </a:gridCol>
              </a:tblGrid>
              <a:tr h="810139"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Тариф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Цена (руб./мес.)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Кол-во клиентов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Годовой доход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8403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Базовый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1 000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600 000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742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Профессиональный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5 000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1 200 000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45150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Корпоративный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7 000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840 000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170"/>
                  </a:ext>
                </a:extLst>
              </a:tr>
              <a:tr h="663688"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Итого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2 640 000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16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CA4774-9308-4702-82DB-0506DF902F05}"/>
              </a:ext>
            </a:extLst>
          </p:cNvPr>
          <p:cNvSpPr txBox="1"/>
          <p:nvPr/>
        </p:nvSpPr>
        <p:spPr>
          <a:xfrm>
            <a:off x="4444180" y="558825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Модель монетизации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4E722-45BD-49D0-8CA8-C5956F79BFB5}"/>
              </a:ext>
            </a:extLst>
          </p:cNvPr>
          <p:cNvSpPr txBox="1"/>
          <p:nvPr/>
        </p:nvSpPr>
        <p:spPr>
          <a:xfrm>
            <a:off x="545181" y="4579760"/>
            <a:ext cx="4956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Срок окупаемости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E041C-9759-42D5-9972-58981A5D1DEF}"/>
              </a:ext>
            </a:extLst>
          </p:cNvPr>
          <p:cNvSpPr txBox="1"/>
          <p:nvPr/>
        </p:nvSpPr>
        <p:spPr>
          <a:xfrm>
            <a:off x="606786" y="4887537"/>
            <a:ext cx="55213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Первоначальные затраты: 1 200 000 руб.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Чистая прибыль (после налогов и оплаты хостинга): ~1 848 000 руб./год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Окупаемость: 8 месяцев.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19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Заголовок 1"/>
          <p:cNvSpPr>
            <a:spLocks noGrp="1" noChangeArrowheads="1"/>
          </p:cNvSpPr>
          <p:nvPr/>
        </p:nvSpPr>
        <p:spPr bwMode="auto">
          <a:xfrm>
            <a:off x="455613" y="41039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Обоснование юридической правомерности</a:t>
            </a:r>
          </a:p>
        </p:txBody>
      </p:sp>
      <p:sp>
        <p:nvSpPr>
          <p:cNvPr id="45066" name="Объект 2"/>
          <p:cNvSpPr>
            <a:spLocks noGrp="1" noChangeArrowheads="1"/>
          </p:cNvSpPr>
          <p:nvPr/>
        </p:nvSpPr>
        <p:spPr bwMode="auto">
          <a:xfrm>
            <a:off x="695326" y="1487488"/>
            <a:ext cx="8597900" cy="2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endParaRPr lang="ru-RU" altLang="ru-RU" sz="2000" dirty="0">
              <a:solidFill>
                <a:srgbClr val="4040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E7CAD-626C-4216-BE91-A2173DD3060A}"/>
              </a:ext>
            </a:extLst>
          </p:cNvPr>
          <p:cNvSpPr txBox="1"/>
          <p:nvPr/>
        </p:nvSpPr>
        <p:spPr>
          <a:xfrm>
            <a:off x="695326" y="891534"/>
            <a:ext cx="88971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</a:t>
            </a: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Законодательная база: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Федеральный закон №149-ФЗ "Об информации, информационных технологиях и о защите информации":</a:t>
            </a: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Судебная практика (дело № А40-18827/17-110-180 ВК предъявило иск к </a:t>
            </a:r>
            <a:r>
              <a:rPr lang="ru-RU" sz="20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Дабл</a:t>
            </a:r>
            <a:r>
              <a:rPr lang="ru-RU" sz="20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):</a:t>
            </a:r>
          </a:p>
          <a:p>
            <a:pPr marL="0" lvl="1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Наше ПО не нарушает закон, так как: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Собирает только общедоступные данные (цены, характеристики товаров)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требует обхода авторизации или CAPTCHA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Соблюдает ограничения robots.txt</a:t>
            </a:r>
          </a:p>
          <a:p>
            <a:pPr marL="0" lvl="1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 Что мы НЕ делаем (чтобы избежать нарушений)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собираем персональные данные 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взламываем защиту сайтов 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нарушаем пользовательские соглашения </a:t>
            </a:r>
          </a:p>
          <a:p>
            <a:pPr marL="0" lvl="1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 Техническая и юридическая безопасность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Частотность запросов — без перегрузки серверов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Открытые источники — только публичные страницы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Структурирование данных — без искажения оригинальной информации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Прямоугольник 1">
            <a:extLst>
              <a:ext uri="{FF2B5EF4-FFF2-40B4-BE49-F238E27FC236}">
                <a16:creationId xmlns:a16="http://schemas.microsoft.com/office/drawing/2014/main" id="{8973EC91-7A6F-458B-9DDC-28DCE48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79" y="2979351"/>
            <a:ext cx="906969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Тенденции на рынке строительных материалов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: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Быстрый доступ к актуальным данным.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Много времени на ручной сбор информации.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Рост онлайн-продаж стройматериалов.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Динамичное изменение цен.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defRPr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Стейкхолдеры: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Компании (строительные, поставщики).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Интернет-магазины и маркетплейсы.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Частные клиенты и подрядчики.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Аналитики рынка.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0A75-992D-44AA-AD7E-E8F7C82FB8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699" r="8208" b="54940"/>
          <a:stretch/>
        </p:blipFill>
        <p:spPr>
          <a:xfrm>
            <a:off x="522779" y="737744"/>
            <a:ext cx="8906480" cy="210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Достигнутая цель -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</a:t>
            </a: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азработано программное обеспечение для автоматизированного анализа рынка строительных материалов.</a:t>
            </a:r>
          </a:p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Выполненные задачи: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решений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sz="32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Определение требований.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Разработка архитектуры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sz="32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Реализация системы.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Тестирование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sz="32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Оценка эффективности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21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Заголовок 1"/>
          <p:cNvSpPr>
            <a:spLocks noGrp="1" noChangeArrowheads="1"/>
          </p:cNvSpPr>
          <p:nvPr/>
        </p:nvSpPr>
        <p:spPr bwMode="auto">
          <a:xfrm>
            <a:off x="468313" y="1"/>
            <a:ext cx="94011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развития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67609-DEA8-4BF1-BD5C-044FF0980465}"/>
              </a:ext>
            </a:extLst>
          </p:cNvPr>
          <p:cNvSpPr txBox="1"/>
          <p:nvPr/>
        </p:nvSpPr>
        <p:spPr>
          <a:xfrm>
            <a:off x="695326" y="626427"/>
            <a:ext cx="89836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Интеллектуализация платформы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Внедрение ИИ и машинного обучения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Максимальная автоматизация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Самообучающийся парсер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Упрощенный интерфейс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Глубокая интеграция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Подключение к бизнес-системам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Расширенные форматы выгрузки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Расширенный мониторинг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Трекер</a:t>
            </a: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изменений в реальном времени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DB86C-BA2B-4510-9AD2-E39E55D4FB57}"/>
              </a:ext>
            </a:extLst>
          </p:cNvPr>
          <p:cNvSpPr txBox="1"/>
          <p:nvPr/>
        </p:nvSpPr>
        <p:spPr>
          <a:xfrm>
            <a:off x="711199" y="661579"/>
            <a:ext cx="608576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Основные проблемы</a:t>
            </a: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</a:p>
          <a:p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Разрозненные данные.</a:t>
            </a:r>
          </a:p>
          <a:p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Неэффективный ручной сбор.</a:t>
            </a:r>
          </a:p>
          <a:p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Быстро меняющийся рынок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sz="32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17410" name="Picture 2" descr="Проблема – Бесплатные иконки: люди">
            <a:extLst>
              <a:ext uri="{FF2B5EF4-FFF2-40B4-BE49-F238E27FC236}">
                <a16:creationId xmlns:a16="http://schemas.microsoft.com/office/drawing/2014/main" id="{EDD505BD-3AA2-4D06-9FB9-0012C70A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52" y="629173"/>
            <a:ext cx="2582779" cy="25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734AD7-0533-480F-8742-F0366C4EACD8}"/>
              </a:ext>
            </a:extLst>
          </p:cNvPr>
          <p:cNvSpPr txBox="1"/>
          <p:nvPr/>
        </p:nvSpPr>
        <p:spPr>
          <a:xfrm>
            <a:off x="711199" y="3010934"/>
            <a:ext cx="49720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Результат для бизнеса:</a:t>
            </a:r>
            <a:endParaRPr lang="ru-RU" sz="28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Переплаты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Простои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Потеря конкурентоспособности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Цель: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разработать программное обеспечение для анализа рынка строительных материалов </a:t>
            </a:r>
          </a:p>
          <a:p>
            <a:pPr indent="0" algn="just">
              <a:defRPr/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Задачи: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Проанализировать существующие подходы и инструменты для сбора данных.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Определить ключевые требования к программному обеспечению.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Разработать архитектуру программы.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Реализовать основные алгоритмы веб-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скрейпинга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обработки текстовой информации.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Провести тестирование программы.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Оценить эффективность программы и её практическую применимость.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85EAA8-38EF-4A35-A16A-2D10F1A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86487"/>
              </p:ext>
            </p:extLst>
          </p:nvPr>
        </p:nvGraphicFramePr>
        <p:xfrm>
          <a:off x="558233" y="1089271"/>
          <a:ext cx="8789534" cy="548891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3831441574"/>
                    </a:ext>
                  </a:extLst>
                </a:gridCol>
                <a:gridCol w="1587372">
                  <a:extLst>
                    <a:ext uri="{9D8B030D-6E8A-4147-A177-3AD203B41FA5}">
                      <a16:colId xmlns:a16="http://schemas.microsoft.com/office/drawing/2014/main" val="876882486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1900206255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3593663432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2670056043"/>
                    </a:ext>
                  </a:extLst>
                </a:gridCol>
              </a:tblGrid>
              <a:tr h="52829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Тип решения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Примеры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Преимущества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Недостатки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Проблемы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48298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Каталоги стройматериалов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Стройплощадка, Пульс Цен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Готовые базы данных,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Удобный интерфейс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Ограниченный набор поставщиков,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Нет автоматического обновления данных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охватывают нишевых поставщиков,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Требуют ручного поиска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33439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Строительные </a:t>
                      </a:r>
                      <a:r>
                        <a:rPr lang="en-US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ERP-</a:t>
                      </a:r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системы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1С, </a:t>
                      </a:r>
                    </a:p>
                    <a:p>
                      <a:pPr algn="l"/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Procore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PlanRadar</a:t>
                      </a:r>
                      <a:endParaRPr lang="en-US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Интеграция всех бизнес-процессов,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Точный учет 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собирают внешние данные,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Сложность внедрения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решают проблему мониторинга рынка,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Высокий порог входа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251"/>
                  </a:ext>
                </a:extLst>
              </a:tr>
              <a:tr h="135121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Универсальные парсеры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Scrapy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Octoparse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ParseHub</a:t>
                      </a:r>
                      <a:endParaRPr lang="en-US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Сбор данных с любых сайтов,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Гибкость настроек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Требуют программирования,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Платные подписки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Сложность поддержки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Нет встроенной аналитики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16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Возможности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B0490A-6716-4EA3-A127-71B24293174C}"/>
              </a:ext>
            </a:extLst>
          </p:cNvPr>
          <p:cNvPicPr/>
          <p:nvPr/>
        </p:nvPicPr>
        <p:blipFill rotWithShape="1">
          <a:blip r:embed="rId7"/>
          <a:srcRect l="45604" t="15674" r="5291" b="29041"/>
          <a:stretch/>
        </p:blipFill>
        <p:spPr bwMode="auto">
          <a:xfrm>
            <a:off x="762509" y="661579"/>
            <a:ext cx="8546591" cy="5229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F41BE-0C23-4B1D-8590-D8044FB3DA47}"/>
              </a:ext>
            </a:extLst>
          </p:cNvPr>
          <p:cNvSpPr txBox="1"/>
          <p:nvPr/>
        </p:nvSpPr>
        <p:spPr>
          <a:xfrm>
            <a:off x="762509" y="5886390"/>
            <a:ext cx="8541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Диаграмма прецедентов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Модель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10067-8023-40AF-AA1C-9757FC62EC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80" t="28347" r="20256" b="18091"/>
          <a:stretch/>
        </p:blipFill>
        <p:spPr>
          <a:xfrm>
            <a:off x="1083982" y="945660"/>
            <a:ext cx="7147827" cy="50597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4DC3E6-D9D9-4CDF-A509-774B866FD853}"/>
              </a:ext>
            </a:extLst>
          </p:cNvPr>
          <p:cNvSpPr txBox="1"/>
          <p:nvPr/>
        </p:nvSpPr>
        <p:spPr>
          <a:xfrm>
            <a:off x="1083982" y="6120226"/>
            <a:ext cx="71478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ER-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</a:t>
            </a:r>
            <a:endParaRPr lang="ru-RU" sz="20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Логика работы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9CEB-50D7-4606-B317-1E2769A96F80}"/>
              </a:ext>
            </a:extLst>
          </p:cNvPr>
          <p:cNvSpPr txBox="1"/>
          <p:nvPr/>
        </p:nvSpPr>
        <p:spPr>
          <a:xfrm>
            <a:off x="861607" y="5469157"/>
            <a:ext cx="8658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 процесса взаимодействия пользователя и проектируемой системы в нотации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BPMN</a:t>
            </a:r>
            <a:endParaRPr lang="ru-RU" sz="20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CA63CE-BABA-4305-BD65-354595B8EBC0}"/>
              </a:ext>
            </a:extLst>
          </p:cNvPr>
          <p:cNvPicPr/>
          <p:nvPr/>
        </p:nvPicPr>
        <p:blipFill rotWithShape="1">
          <a:blip r:embed="rId7"/>
          <a:srcRect l="17662" t="13827" r="5691" b="24233"/>
          <a:stretch/>
        </p:blipFill>
        <p:spPr bwMode="auto">
          <a:xfrm>
            <a:off x="596846" y="1050289"/>
            <a:ext cx="9082141" cy="44452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077C026-93D4-4978-8E1A-0D67C14BF9A4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29" name="Рисунок 1">
            <a:extLst>
              <a:ext uri="{FF2B5EF4-FFF2-40B4-BE49-F238E27FC236}">
                <a16:creationId xmlns:a16="http://schemas.microsoft.com/office/drawing/2014/main" id="{E94AEA08-3C3F-403E-9D47-A3B274BA6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9482A951-9C91-4BBC-AB03-DE978DD1E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1673826-05B7-48E1-81B5-13B25F20A436}"/>
              </a:ext>
            </a:extLst>
          </p:cNvPr>
          <p:cNvCxnSpPr>
            <a:endCxn id="2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Заголовок 1"/>
          <p:cNvSpPr>
            <a:spLocks noGrp="1" noChangeArrowheads="1"/>
          </p:cNvSpPr>
          <p:nvPr/>
        </p:nvSpPr>
        <p:spPr bwMode="auto">
          <a:xfrm>
            <a:off x="682625" y="95762"/>
            <a:ext cx="8596313" cy="5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D517CE-43D3-4417-AA25-4DA1296F16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3133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Средства разработки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A0D32-9404-4ADF-9F15-293D217CB719}"/>
              </a:ext>
            </a:extLst>
          </p:cNvPr>
          <p:cNvSpPr txBox="1"/>
          <p:nvPr/>
        </p:nvSpPr>
        <p:spPr>
          <a:xfrm>
            <a:off x="682625" y="525463"/>
            <a:ext cx="3708400" cy="587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Фронтенд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React.js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Redux Toolkit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Chart.js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Sass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Animate.css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Node.js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Бекенд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Python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Flask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Scrapy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Playwright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Pandas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JWT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База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MySQL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SQLAlchemy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Инфраструктура: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Docker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Linux/Ubuntu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Аппаратные требования: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 ядра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CPU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8+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ГБ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RAM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SSD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512ГБ</a:t>
            </a:r>
            <a:endParaRPr lang="en-US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Стабильный интернет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(10+ Мбит/с)</a:t>
            </a:r>
          </a:p>
        </p:txBody>
      </p:sp>
      <p:pic>
        <p:nvPicPr>
          <p:cNvPr id="9218" name="Picture 2" descr="React Job | JavaScript | Вакансии – Telegram">
            <a:extLst>
              <a:ext uri="{FF2B5EF4-FFF2-40B4-BE49-F238E27FC236}">
                <a16:creationId xmlns:a16="http://schemas.microsoft.com/office/drawing/2014/main" id="{336DF8F7-ACAB-4DC1-86A8-8AEBBEFC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28" y="757340"/>
            <a:ext cx="661579" cy="6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E75AC2-6442-49D6-BF3D-80E57654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2" y="745981"/>
            <a:ext cx="1080128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B923542-F5CC-4D03-9363-CCD5D7EC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7" y="704570"/>
            <a:ext cx="93780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882BCAD-703D-488F-87FE-47061A11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2" y="661579"/>
            <a:ext cx="776225" cy="7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B9594E4-1FC3-4881-B06C-7B590DDA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7" y="2485384"/>
            <a:ext cx="1390306" cy="4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Playwright. Пост — рекомендация">
            <a:extLst>
              <a:ext uri="{FF2B5EF4-FFF2-40B4-BE49-F238E27FC236}">
                <a16:creationId xmlns:a16="http://schemas.microsoft.com/office/drawing/2014/main" id="{B104AEF5-0370-4EB2-86B4-5FA7480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11" y="2324607"/>
            <a:ext cx="113532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22206917-B525-4C5E-B4A4-1C0364F6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96" y="2322745"/>
            <a:ext cx="1634949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3EEC60CF-6E0F-40D8-94E6-3A779CDD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75163"/>
            <a:ext cx="1243053" cy="8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6" name="Picture 30">
            <a:extLst>
              <a:ext uri="{FF2B5EF4-FFF2-40B4-BE49-F238E27FC236}">
                <a16:creationId xmlns:a16="http://schemas.microsoft.com/office/drawing/2014/main" id="{10819175-1B5D-49BE-84FD-ADF4F9C7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18" y="4893855"/>
            <a:ext cx="1986969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>
            <a:extLst>
              <a:ext uri="{FF2B5EF4-FFF2-40B4-BE49-F238E27FC236}">
                <a16:creationId xmlns:a16="http://schemas.microsoft.com/office/drawing/2014/main" id="{8ABA00D8-7CC7-4C06-8CD4-EEC9BD81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59" y="4700121"/>
            <a:ext cx="1974016" cy="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19608</TotalTime>
  <Words>827</Words>
  <Application>Microsoft Office PowerPoint</Application>
  <PresentationFormat>Лист A4 (210x297 мм)</PresentationFormat>
  <Paragraphs>251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Lato</vt:lpstr>
      <vt:lpstr>Lato Black</vt:lpstr>
      <vt:lpstr>Lato Light</vt:lpstr>
      <vt:lpstr>Open Sans</vt:lpstr>
      <vt:lpstr>Open Sans Light</vt:lpstr>
      <vt:lpstr>Oswald Regular</vt:lpstr>
      <vt:lpstr>Times New Roman</vt:lpstr>
      <vt:lpstr>Wingdings 3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evgen</cp:lastModifiedBy>
  <cp:revision>2500</cp:revision>
  <dcterms:created xsi:type="dcterms:W3CDTF">2008-06-20T21:05:47Z</dcterms:created>
  <dcterms:modified xsi:type="dcterms:W3CDTF">2025-06-05T03:00:38Z</dcterms:modified>
</cp:coreProperties>
</file>