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2" r:id="rId8"/>
    <p:sldId id="261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&#1059;&#1095;&#1077;&#1073;&#1072;%203%20&#1082;&#1091;&#1088;&#1089;%202%20&#1089;&#1077;&#1084;&#1077;&#1089;&#1090;&#1088;\Studies\&#1069;&#1050;&#1054;&#1053;&#1054;&#1052;&#1045;&#1058;&#1056;&#1048;&#1050;&#1040;\&#1051;&#1072;&#1073;&#1099;\&#1051;&#1072;&#1073;&#1072;1(TSLA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&#1059;&#1095;&#1077;&#1073;&#1072;%203%20&#1082;&#1091;&#1088;&#1089;%202%20&#1089;&#1077;&#1084;&#1077;&#1089;&#1090;&#1088;\Studies\&#1069;&#1050;&#1054;&#1053;&#1054;&#1052;&#1045;&#1058;&#1056;&#1048;&#1050;&#1040;\&#1051;&#1072;&#1073;&#1099;\&#1051;&#1072;&#1073;&#1072;1(TSLA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9;&#1095;&#1077;&#1073;&#1072;\&#1059;&#1095;&#1077;&#1073;&#1072;%203%20&#1082;&#1091;&#1088;&#1089;%202%20&#1089;&#1077;&#1084;&#1077;&#1089;&#1090;&#1088;\Studies\&#1069;&#1050;&#1054;&#1053;&#1054;&#1052;&#1045;&#1058;&#1056;&#1048;&#1050;&#1040;\&#1051;&#1072;&#1073;&#1099;\&#1051;&#1072;&#1073;&#1072;2(TSLA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0" i="0" baseline="0" dirty="0">
                <a:effectLst/>
              </a:rPr>
              <a:t>Общая диаграмма</a:t>
            </a:r>
            <a:endParaRPr lang="ru-RU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цена в $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9.9613681102362212E-3"/>
                  <c:y val="-4.416319172506627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aseline="0" dirty="0"/>
                      <a:t>y = 0,6754x + 217,37</a:t>
                    </a:r>
                    <a:endParaRPr lang="en-US" sz="20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cat>
            <c:numRef>
              <c:f>Лист1!$A$2:$A$61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Лист1!$C$2:$C$61</c:f>
              <c:numCache>
                <c:formatCode>General</c:formatCode>
                <c:ptCount val="60"/>
                <c:pt idx="0">
                  <c:v>205.66</c:v>
                </c:pt>
                <c:pt idx="1">
                  <c:v>218.51</c:v>
                </c:pt>
                <c:pt idx="2">
                  <c:v>219.96</c:v>
                </c:pt>
                <c:pt idx="3">
                  <c:v>219.96</c:v>
                </c:pt>
                <c:pt idx="4">
                  <c:v>219.96</c:v>
                </c:pt>
                <c:pt idx="5">
                  <c:v>219.27</c:v>
                </c:pt>
                <c:pt idx="6">
                  <c:v>222.18</c:v>
                </c:pt>
                <c:pt idx="7">
                  <c:v>222.11</c:v>
                </c:pt>
                <c:pt idx="8">
                  <c:v>209.98</c:v>
                </c:pt>
                <c:pt idx="9">
                  <c:v>214.65</c:v>
                </c:pt>
                <c:pt idx="10">
                  <c:v>214.65</c:v>
                </c:pt>
                <c:pt idx="11">
                  <c:v>214.65</c:v>
                </c:pt>
                <c:pt idx="12">
                  <c:v>223.71</c:v>
                </c:pt>
                <c:pt idx="13">
                  <c:v>237.41</c:v>
                </c:pt>
                <c:pt idx="14">
                  <c:v>242.84</c:v>
                </c:pt>
                <c:pt idx="15">
                  <c:v>233.59</c:v>
                </c:pt>
                <c:pt idx="16">
                  <c:v>234.3</c:v>
                </c:pt>
                <c:pt idx="17">
                  <c:v>234.3</c:v>
                </c:pt>
                <c:pt idx="18">
                  <c:v>234.3</c:v>
                </c:pt>
                <c:pt idx="19">
                  <c:v>235.6</c:v>
                </c:pt>
                <c:pt idx="20">
                  <c:v>241.2</c:v>
                </c:pt>
                <c:pt idx="21">
                  <c:v>234.21</c:v>
                </c:pt>
                <c:pt idx="22">
                  <c:v>234.21</c:v>
                </c:pt>
                <c:pt idx="23">
                  <c:v>235.45</c:v>
                </c:pt>
                <c:pt idx="24">
                  <c:v>235.45</c:v>
                </c:pt>
                <c:pt idx="25">
                  <c:v>235.45</c:v>
                </c:pt>
                <c:pt idx="26">
                  <c:v>236.08</c:v>
                </c:pt>
                <c:pt idx="27">
                  <c:v>246.72</c:v>
                </c:pt>
                <c:pt idx="28">
                  <c:v>244.14</c:v>
                </c:pt>
                <c:pt idx="29">
                  <c:v>240.08</c:v>
                </c:pt>
                <c:pt idx="30">
                  <c:v>238.83</c:v>
                </c:pt>
                <c:pt idx="31">
                  <c:v>238.83</c:v>
                </c:pt>
                <c:pt idx="32">
                  <c:v>238.83</c:v>
                </c:pt>
                <c:pt idx="33">
                  <c:v>235.58</c:v>
                </c:pt>
                <c:pt idx="34">
                  <c:v>238.72</c:v>
                </c:pt>
                <c:pt idx="35">
                  <c:v>239.37</c:v>
                </c:pt>
                <c:pt idx="36">
                  <c:v>242.64</c:v>
                </c:pt>
                <c:pt idx="37">
                  <c:v>243.84</c:v>
                </c:pt>
                <c:pt idx="38">
                  <c:v>243.84</c:v>
                </c:pt>
                <c:pt idx="39">
                  <c:v>243.84</c:v>
                </c:pt>
                <c:pt idx="40">
                  <c:v>239.74</c:v>
                </c:pt>
                <c:pt idx="41">
                  <c:v>237.01</c:v>
                </c:pt>
                <c:pt idx="42">
                  <c:v>239.29</c:v>
                </c:pt>
                <c:pt idx="43">
                  <c:v>251.05</c:v>
                </c:pt>
                <c:pt idx="44">
                  <c:v>253.5</c:v>
                </c:pt>
                <c:pt idx="45">
                  <c:v>253.5</c:v>
                </c:pt>
                <c:pt idx="46">
                  <c:v>253.5</c:v>
                </c:pt>
                <c:pt idx="47">
                  <c:v>252.08</c:v>
                </c:pt>
                <c:pt idx="48">
                  <c:v>257.22000000000003</c:v>
                </c:pt>
                <c:pt idx="49">
                  <c:v>247.14</c:v>
                </c:pt>
                <c:pt idx="50">
                  <c:v>254.5</c:v>
                </c:pt>
                <c:pt idx="51">
                  <c:v>252.54</c:v>
                </c:pt>
                <c:pt idx="52">
                  <c:v>252.54</c:v>
                </c:pt>
                <c:pt idx="53">
                  <c:v>252.54</c:v>
                </c:pt>
                <c:pt idx="54">
                  <c:v>252.54</c:v>
                </c:pt>
                <c:pt idx="55">
                  <c:v>253.18</c:v>
                </c:pt>
                <c:pt idx="56">
                  <c:v>261.44</c:v>
                </c:pt>
                <c:pt idx="57">
                  <c:v>253.18</c:v>
                </c:pt>
                <c:pt idx="58">
                  <c:v>248.48</c:v>
                </c:pt>
                <c:pt idx="59">
                  <c:v>248.48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84-404D-8F42-1EFE40BFC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7990512"/>
        <c:axId val="1228003408"/>
      </c:barChart>
      <c:catAx>
        <c:axId val="1227990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/>
                  <a:t>Порядковый номер дня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8003408"/>
        <c:crosses val="autoZero"/>
        <c:auto val="1"/>
        <c:lblAlgn val="ctr"/>
        <c:lblOffset val="100"/>
        <c:noMultiLvlLbl val="0"/>
      </c:catAx>
      <c:valAx>
        <c:axId val="122800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/>
                  <a:t>Цена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99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Диаграмма частот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Лист1!$F$25:$F$39</c:f>
              <c:numCache>
                <c:formatCode>General</c:formatCode>
                <c:ptCount val="15"/>
                <c:pt idx="0">
                  <c:v>205.66</c:v>
                </c:pt>
                <c:pt idx="1">
                  <c:v>209.5926585</c:v>
                </c:pt>
                <c:pt idx="2">
                  <c:v>213.525317</c:v>
                </c:pt>
                <c:pt idx="3">
                  <c:v>217.45797540000001</c:v>
                </c:pt>
                <c:pt idx="4">
                  <c:v>221.39063390000001</c:v>
                </c:pt>
                <c:pt idx="5">
                  <c:v>225.32329240000001</c:v>
                </c:pt>
                <c:pt idx="6">
                  <c:v>229.25595089999999</c:v>
                </c:pt>
                <c:pt idx="7">
                  <c:v>233.18860939999999</c:v>
                </c:pt>
                <c:pt idx="8">
                  <c:v>237.1212678</c:v>
                </c:pt>
                <c:pt idx="9">
                  <c:v>241.0539263</c:v>
                </c:pt>
                <c:pt idx="10">
                  <c:v>244.9865848</c:v>
                </c:pt>
                <c:pt idx="11">
                  <c:v>248.91924330000001</c:v>
                </c:pt>
                <c:pt idx="12">
                  <c:v>252.85190170000001</c:v>
                </c:pt>
                <c:pt idx="13">
                  <c:v>256.78456019999999</c:v>
                </c:pt>
                <c:pt idx="14">
                  <c:v>261.44</c:v>
                </c:pt>
              </c:numCache>
            </c:numRef>
          </c:cat>
          <c:val>
            <c:numRef>
              <c:f>Лист1!$G$25:$G$39</c:f>
              <c:numCache>
                <c:formatCode>General</c:formatCode>
                <c:ptCount val="1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13</c:v>
                </c:pt>
                <c:pt idx="9">
                  <c:v>9</c:v>
                </c:pt>
                <c:pt idx="10">
                  <c:v>7</c:v>
                </c:pt>
                <c:pt idx="11">
                  <c:v>4</c:v>
                </c:pt>
                <c:pt idx="12">
                  <c:v>6</c:v>
                </c:pt>
                <c:pt idx="13">
                  <c:v>6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01-4ADB-9039-3E7CF4391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005343"/>
        <c:axId val="470006175"/>
      </c:barChart>
      <c:catAx>
        <c:axId val="470005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/>
                  <a:t>Границы группы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0006175"/>
        <c:crosses val="autoZero"/>
        <c:auto val="1"/>
        <c:lblAlgn val="ctr"/>
        <c:lblOffset val="100"/>
        <c:noMultiLvlLbl val="0"/>
      </c:catAx>
      <c:valAx>
        <c:axId val="47000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/>
                  <a:t>Частота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000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ru-RU" sz="2000" b="0" dirty="0"/>
              <a:t>Переменная </a:t>
            </a:r>
            <a:r>
              <a:rPr lang="en-US" sz="2000" b="0" dirty="0"/>
              <a:t>b </a:t>
            </a:r>
            <a:r>
              <a:rPr lang="ru-RU" sz="2000" b="0" dirty="0"/>
              <a:t>График остатков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Лист1!$A$2:$A$61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Лист1!$H$90:$H$149</c:f>
              <c:numCache>
                <c:formatCode>General</c:formatCode>
                <c:ptCount val="60"/>
                <c:pt idx="0">
                  <c:v>-12.386836065573817</c:v>
                </c:pt>
                <c:pt idx="1">
                  <c:v>-0.21228230063911724</c:v>
                </c:pt>
                <c:pt idx="2">
                  <c:v>0.56227146429560548</c:v>
                </c:pt>
                <c:pt idx="3">
                  <c:v>-0.11317477076968885</c:v>
                </c:pt>
                <c:pt idx="4">
                  <c:v>-0.78862100583498318</c:v>
                </c:pt>
                <c:pt idx="5">
                  <c:v>-2.1540672409002752</c:v>
                </c:pt>
                <c:pt idx="6">
                  <c:v>8.0486524034427021E-2</c:v>
                </c:pt>
                <c:pt idx="7">
                  <c:v>-0.66495971103086049</c:v>
                </c:pt>
                <c:pt idx="8">
                  <c:v>-13.470405946096179</c:v>
                </c:pt>
                <c:pt idx="9">
                  <c:v>-9.4758521811614855</c:v>
                </c:pt>
                <c:pt idx="10">
                  <c:v>-10.15129841622678</c:v>
                </c:pt>
                <c:pt idx="11">
                  <c:v>-10.826744651292074</c:v>
                </c:pt>
                <c:pt idx="12">
                  <c:v>-2.4421908863573663</c:v>
                </c:pt>
                <c:pt idx="13">
                  <c:v>10.582362878577328</c:v>
                </c:pt>
                <c:pt idx="14">
                  <c:v>15.336916643512041</c:v>
                </c:pt>
                <c:pt idx="15">
                  <c:v>5.4114704084467462</c:v>
                </c:pt>
                <c:pt idx="16">
                  <c:v>5.4460241733814598</c:v>
                </c:pt>
                <c:pt idx="17">
                  <c:v>4.7705779383161655</c:v>
                </c:pt>
                <c:pt idx="18">
                  <c:v>4.0951317032508712</c:v>
                </c:pt>
                <c:pt idx="19">
                  <c:v>4.7196854681855598</c:v>
                </c:pt>
                <c:pt idx="20">
                  <c:v>9.6442392331202598</c:v>
                </c:pt>
                <c:pt idx="21">
                  <c:v>1.9787929980549848</c:v>
                </c:pt>
                <c:pt idx="22">
                  <c:v>1.3033467629896904</c:v>
                </c:pt>
                <c:pt idx="23">
                  <c:v>1.8679005279243768</c:v>
                </c:pt>
                <c:pt idx="24">
                  <c:v>1.1924542928590824</c:v>
                </c:pt>
                <c:pt idx="25">
                  <c:v>0.51700805779378811</c:v>
                </c:pt>
                <c:pt idx="26">
                  <c:v>0.47156182272848923</c:v>
                </c:pt>
                <c:pt idx="27">
                  <c:v>10.436115587663181</c:v>
                </c:pt>
                <c:pt idx="28">
                  <c:v>7.1806693525978744</c:v>
                </c:pt>
                <c:pt idx="29">
                  <c:v>2.4452231175326062</c:v>
                </c:pt>
                <c:pt idx="30">
                  <c:v>0.51977688246731191</c:v>
                </c:pt>
                <c:pt idx="31">
                  <c:v>-0.15566935259798242</c:v>
                </c:pt>
                <c:pt idx="32">
                  <c:v>-0.83111558766327676</c:v>
                </c:pt>
                <c:pt idx="33">
                  <c:v>-4.7565618227285711</c:v>
                </c:pt>
                <c:pt idx="34">
                  <c:v>-2.2920080577938791</c:v>
                </c:pt>
                <c:pt idx="35">
                  <c:v>-2.3174542928591677</c:v>
                </c:pt>
                <c:pt idx="36">
                  <c:v>0.27709947207551977</c:v>
                </c:pt>
                <c:pt idx="37">
                  <c:v>0.80165323701024249</c:v>
                </c:pt>
                <c:pt idx="38">
                  <c:v>0.12620700194494816</c:v>
                </c:pt>
                <c:pt idx="39">
                  <c:v>-0.54923923312034617</c:v>
                </c:pt>
                <c:pt idx="40">
                  <c:v>-5.3246854681856348</c:v>
                </c:pt>
                <c:pt idx="41">
                  <c:v>-8.7301317032509473</c:v>
                </c:pt>
                <c:pt idx="42">
                  <c:v>-7.1255779383162405</c:v>
                </c:pt>
                <c:pt idx="43">
                  <c:v>3.9589758266184845</c:v>
                </c:pt>
                <c:pt idx="44">
                  <c:v>5.7335295915531788</c:v>
                </c:pt>
                <c:pt idx="45">
                  <c:v>5.0580833564878844</c:v>
                </c:pt>
                <c:pt idx="46">
                  <c:v>4.3826371214225617</c:v>
                </c:pt>
                <c:pt idx="47">
                  <c:v>2.2871908863573083</c:v>
                </c:pt>
                <c:pt idx="48">
                  <c:v>6.7517446512920003</c:v>
                </c:pt>
                <c:pt idx="49">
                  <c:v>-4.003701583773335</c:v>
                </c:pt>
                <c:pt idx="50">
                  <c:v>2.6808521811613844</c:v>
                </c:pt>
                <c:pt idx="51">
                  <c:v>4.5405946096082062E-2</c:v>
                </c:pt>
                <c:pt idx="52">
                  <c:v>-0.63004028896921227</c:v>
                </c:pt>
                <c:pt idx="53">
                  <c:v>-1.3054865240345066</c:v>
                </c:pt>
                <c:pt idx="54">
                  <c:v>-1.9809327590998009</c:v>
                </c:pt>
                <c:pt idx="55">
                  <c:v>-2.0163789941650805</c:v>
                </c:pt>
                <c:pt idx="56">
                  <c:v>5.5681747707696161</c:v>
                </c:pt>
                <c:pt idx="57">
                  <c:v>-3.3672714642956976</c:v>
                </c:pt>
                <c:pt idx="58">
                  <c:v>-8.742717699361009</c:v>
                </c:pt>
                <c:pt idx="59">
                  <c:v>-9.4181639344263033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67-47D9-A029-E2416200D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0997392"/>
        <c:axId val="2031006544"/>
      </c:scatterChart>
      <c:valAx>
        <c:axId val="2030997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ru-RU" sz="2000" b="0" dirty="0"/>
                  <a:t>Переменная </a:t>
                </a:r>
                <a:r>
                  <a:rPr lang="en-US" sz="2000" b="0" dirty="0"/>
                  <a:t>b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2031006544"/>
        <c:crosses val="autoZero"/>
        <c:crossBetween val="midCat"/>
      </c:valAx>
      <c:valAx>
        <c:axId val="20310065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ru-RU" sz="2000" dirty="0"/>
                  <a:t>Остатки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2030997392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C41FE-171F-437F-A8C0-310A7228A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812D30-CBC8-4D59-B503-56BF71DB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953AD-BA12-4F52-8657-F8DE4B25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A1DD9-C0B2-49D4-8D62-B8AEC3FC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79618-7688-42B4-A63C-9DD102C7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2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F7A95-F090-4F89-84ED-5FEDF0E4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3305C6-02EB-473B-AEA8-CA309C62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6A35A-7649-4F5B-A3EA-35D101B4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D188B-A0EF-4CEA-B1FE-24126B7E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920D67-06E8-4756-9F85-057A238F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481EEF-EBA8-4ACE-A9FB-60CBFD4C3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6BE2FB-01D8-4596-8D98-4DE5DE8F7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3D46FB-FD3C-414D-8DDD-B6BBB3AE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F693B-47C7-4521-A33A-EEEAF788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DF6D8-078A-4701-80A4-E44EC613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F9C09-DF41-4DF6-A851-F742DBFE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70152-DEAE-450A-A2DF-5112C377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C7199-7687-4CB3-BB45-8EC09CD3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AD9BF1-8843-42B7-92DA-374FBEE6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4BE13-80AC-4FA4-AC06-F4D081E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32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13ADB-3804-4006-B954-6340B66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5C3FFB-5EC2-46DB-935E-43CE3A56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D9C1E-96AE-452A-A511-155E94BA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6E0C7D-7EE7-46C8-8872-DC0A022D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941106-5E96-4E2A-8087-CE9D6150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5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CD617-5391-47B9-A30D-6FCA006F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7F7FBB-D4C2-4F78-9159-90D5011F6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B32C75-A14D-4E77-B599-3880FC9D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4645C-E482-471F-8687-7D5BCC13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2C8611-6414-4393-99B3-0250A11D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EF8659-96D8-4361-BE64-07D0E37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3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CE6F6-CF7F-480E-A034-24625E06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2B0C0A-B5FF-4653-B59C-AB253D4F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C6CBA-3319-4A26-9466-FA4EA526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04DF8E-3740-43E2-8789-637F3BEE8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BA6B1B-A08C-4D0E-B098-98DB3297A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79ACD0-9C0A-4E85-AFD5-A5C276F5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89E6B9-8F57-43A0-BE7B-21B4B5C1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E33557-5DC8-41E1-9EEF-41E6388E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4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EF796-7687-4193-BD09-83299E4A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98DD61-BD1E-4DF3-9929-0E312C7A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CB5DB4-4F34-4179-B995-06AD32C2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89DE9F-F497-46CD-9C4A-FCCBB572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7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0C1F27-7E86-4EF1-8CC9-E9AD6962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DFFD38-779B-46EA-A402-7F07A12E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8E77BC-1BC7-491B-A0AB-DC9B60AA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6DF3F-7659-4BDF-B349-877CD8F9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5B0B-C119-4C59-BC73-B87A759C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BC96AE-61DB-4960-BEFC-E4457D94F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6B3259-F1ED-40D8-864C-203E209B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207542-1A03-4E5A-92B5-96D74660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3D43B4-D145-4FE3-95F8-E568DA4D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7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259D5-43A6-454E-84BE-19C1150D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3149AB-66E3-4F02-89F1-DF4E9B0E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34A125-4907-474C-A1D4-821BED927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F77F1-D5B6-4C96-BED8-9C86ECB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4B31BA-E7CA-41DD-B80C-806036A5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7E0ECE-FF05-41DA-8729-CD4BBBD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94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16F99-AD4C-47D6-9C56-280D84CB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F46324-465B-440E-9A69-E231FBEE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CC3E7-82D1-4E5B-83DE-104324014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090C6A-6D5C-46BF-A4B5-439BFFD18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89AF4-5070-4E6B-9D19-3AB0FA83F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CF0B7-0276-429A-8092-1D419B0EB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422371"/>
          </a:xfrm>
        </p:spPr>
        <p:txBody>
          <a:bodyPr/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ЭКОНОМЕТРИЧЕСКОЕ МОДЕЛИРОВАНИЕ СТОИМОСТИ АКЦИЙ КОМПАНИИ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TSLA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58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D4196-FEAA-4C6A-817C-B0DFF153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7155"/>
          </a:xfrm>
        </p:spPr>
        <p:txBody>
          <a:bodyPr/>
          <a:lstStyle/>
          <a:p>
            <a:r>
              <a:rPr lang="ru-RU" dirty="0"/>
              <a:t>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3924-3EFC-4347-828F-4F66E31E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156"/>
            <a:ext cx="10515600" cy="5029807"/>
          </a:xfrm>
        </p:spPr>
        <p:txBody>
          <a:bodyPr>
            <a:normAutofit fontScale="92500"/>
          </a:bodyPr>
          <a:lstStyle/>
          <a:p>
            <a:r>
              <a:rPr lang="ru-RU" sz="2600" dirty="0"/>
              <a:t>Остатки </a:t>
            </a:r>
            <a:r>
              <a:rPr lang="ru-RU" sz="2600" dirty="0" err="1"/>
              <a:t>гомоскедастичны</a:t>
            </a:r>
            <a:r>
              <a:rPr lang="ru-RU" sz="2600" dirty="0"/>
              <a:t>.</a:t>
            </a:r>
          </a:p>
          <a:p>
            <a:r>
              <a:rPr lang="ru-RU" sz="2600" dirty="0"/>
              <a:t>Полученные остатки регрессии были проверены на автокорреляцию. Была выявлена автокорреляция первого порядка (последующая цена на акцию сильно зависит от предыдущей), коэффициент корреляции равен 0,59.</a:t>
            </a:r>
          </a:p>
          <a:p>
            <a:r>
              <a:rPr lang="ru-RU" sz="2600" dirty="0"/>
              <a:t>Уравнение авторегрессия для остатков имеет вид: 0,5876et-1</a:t>
            </a:r>
          </a:p>
          <a:p>
            <a:r>
              <a:rPr lang="ru-RU" sz="2600" dirty="0"/>
              <a:t>Здесь  разность между реальной и прогнозируемой ценой на акцию в день с номером t.</a:t>
            </a:r>
          </a:p>
          <a:p>
            <a:r>
              <a:rPr lang="ru-RU" sz="2600" dirty="0"/>
              <a:t>Уравнение описывает 35,8% данных. Уравнение адекватно опытным данным. </a:t>
            </a:r>
          </a:p>
          <a:p>
            <a:r>
              <a:rPr lang="ru-RU" sz="2600" dirty="0"/>
              <a:t>Остатки уравнения регрессии остатков были проверены на автокорреляцию, вывод - нет автокорреляции высших порядков. Автокорреляция остатков устранена, и полученное уравнение можно использовать для прогноза.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90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D1A3B-0E11-4776-9F7A-F7FFB320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4646"/>
          </a:xfrm>
        </p:spPr>
        <p:txBody>
          <a:bodyPr/>
          <a:lstStyle/>
          <a:p>
            <a:r>
              <a:rPr lang="ru-RU" dirty="0"/>
              <a:t>Прогноз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61161-A443-4D8E-8CD3-174479AD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170517"/>
          </a:xfrm>
        </p:spPr>
        <p:txBody>
          <a:bodyPr>
            <a:noAutofit/>
          </a:bodyPr>
          <a:lstStyle/>
          <a:p>
            <a:r>
              <a:rPr lang="ru-RU" sz="2400" dirty="0"/>
              <a:t>Окончательное уравнение имеет вид: </a:t>
            </a:r>
          </a:p>
          <a:p>
            <a:r>
              <a:rPr lang="ru-RU" sz="2400" b="1" dirty="0"/>
              <a:t> </a:t>
            </a:r>
            <a:r>
              <a:rPr lang="en-US" sz="2400" b="1" dirty="0"/>
              <a:t>Y</a:t>
            </a:r>
            <a:r>
              <a:rPr lang="ru-RU" sz="2400" b="1" dirty="0"/>
              <a:t>t = 217,37 + 0,67t + 0,5876et-1                                        </a:t>
            </a:r>
          </a:p>
          <a:p>
            <a:r>
              <a:rPr lang="ru-RU" sz="2400" dirty="0"/>
              <a:t>По уравнению (1) сделан прогноз цен на акцию (фактические значения цен на акцию в указанный период по данным.</a:t>
            </a:r>
          </a:p>
          <a:p>
            <a:r>
              <a:rPr lang="ru-RU" sz="2400" dirty="0"/>
              <a:t>Уравнение (1) можно использовать для прогнозирования, пока ошибка прогноза не превышает 5%. Таким образом, полученное уравнение регрессии позволило сделать прогноз на 10 дней. </a:t>
            </a:r>
          </a:p>
          <a:p>
            <a:r>
              <a:rPr lang="ru-RU" sz="2400" dirty="0"/>
              <a:t>Однако, так как цена за рассмотренный период колеблется незначительно, наибольшая ошибка при прогнозе не должна превышать 10 долларов США: в этом случае ошибка будет составлять примерно 2%. Поэтому следует ограничить использование данного уравнения для прогноза до 3 дней, где ошибка будет составлять менее 5 долларов США, а для большей точности (ошибка менее 2 долларов США) до 1 дня. </a:t>
            </a:r>
          </a:p>
        </p:txBody>
      </p:sp>
    </p:spTree>
    <p:extLst>
      <p:ext uri="{BB962C8B-B14F-4D97-AF65-F5344CB8AC3E}">
        <p14:creationId xmlns:p14="http://schemas.microsoft.com/office/powerpoint/2010/main" val="91794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Инженеры Tesla пошли против Илона Маска: глава компании не хотел, чтобы в  Tesla Model Y было">
            <a:extLst>
              <a:ext uri="{FF2B5EF4-FFF2-40B4-BE49-F238E27FC236}">
                <a16:creationId xmlns:a16="http://schemas.microsoft.com/office/drawing/2014/main" id="{FFACC140-638B-46EA-AC25-711A862D1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9"/>
          <a:stretch/>
        </p:blipFill>
        <p:spPr bwMode="auto">
          <a:xfrm>
            <a:off x="0" y="0"/>
            <a:ext cx="122052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омпания Tesla объявила две отзывных кампании - почти для 15 тысяч  электрокаров | Новости | АВТОСТАТ">
            <a:extLst>
              <a:ext uri="{FF2B5EF4-FFF2-40B4-BE49-F238E27FC236}">
                <a16:creationId xmlns:a16="http://schemas.microsoft.com/office/drawing/2014/main" id="{6C676BA6-7B1E-473D-BB27-B5254A06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4" b="1306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9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09B4D-2C26-40B3-96FE-47CE95E6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7897"/>
          </a:xfrm>
        </p:spPr>
        <p:txBody>
          <a:bodyPr/>
          <a:lstStyle/>
          <a:p>
            <a:r>
              <a:rPr lang="ru-RU" dirty="0"/>
              <a:t>О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E0CD6-6C85-4B1F-ACE0-F08C6F2A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" y="847898"/>
            <a:ext cx="11237422" cy="3028121"/>
          </a:xfrm>
        </p:spPr>
        <p:txBody>
          <a:bodyPr>
            <a:normAutofit lnSpcReduction="10000"/>
          </a:bodyPr>
          <a:lstStyle/>
          <a:p>
            <a:pPr indent="180340"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TSLA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американский производитель электромобилей и решений для хранения электрической энергии.</a:t>
            </a:r>
          </a:p>
          <a:p>
            <a:pPr indent="18034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Акции компании с 2010 года котируются на бирже Nasdaq. Основные направления по состоянию на 2023 год:</a:t>
            </a:r>
          </a:p>
          <a:p>
            <a:pPr indent="18034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Автомобили — производство легковых электромобилей моделей а также грузового электромобиля Tesla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лизинг, кредитование покупки, ремонт автомобилей; 94 процента выручки компании.</a:t>
            </a:r>
          </a:p>
          <a:p>
            <a:pPr indent="18034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и хранение электроэнергии — производство литий-ионных аккумуляторов под брендами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Powerwall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Megapack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продажа, установка и подключение солнечных батарей сторонних производителей; 5 процентов выручки.</a:t>
            </a:r>
          </a:p>
          <a:p>
            <a:endParaRPr lang="ru-RU" dirty="0"/>
          </a:p>
        </p:txBody>
      </p:sp>
      <p:pic>
        <p:nvPicPr>
          <p:cNvPr id="3074" name="Picture 2" descr="Илон Маск рассказал о будущем компании Tesla Motors — ДРАЙВ">
            <a:extLst>
              <a:ext uri="{FF2B5EF4-FFF2-40B4-BE49-F238E27FC236}">
                <a16:creationId xmlns:a16="http://schemas.microsoft.com/office/drawing/2014/main" id="{A2519FFF-D037-42E8-9747-B1CAD248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88" y="3876019"/>
            <a:ext cx="5275811" cy="29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омпания Tesla станет частной? — Авторевю">
            <a:extLst>
              <a:ext uri="{FF2B5EF4-FFF2-40B4-BE49-F238E27FC236}">
                <a16:creationId xmlns:a16="http://schemas.microsoft.com/office/drawing/2014/main" id="{B11C1EFC-6DA8-4A03-810F-F48BF42D1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7"/>
          <a:stretch/>
        </p:blipFill>
        <p:spPr bwMode="auto">
          <a:xfrm>
            <a:off x="0" y="3876019"/>
            <a:ext cx="6981514" cy="29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44E4A-9309-4570-9C81-5065C588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7451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F565A-A070-4A04-8FDE-D21EE336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847897"/>
          </a:xfrm>
        </p:spPr>
        <p:txBody>
          <a:bodyPr>
            <a:normAutofit/>
          </a:bodyPr>
          <a:lstStyle/>
          <a:p>
            <a:r>
              <a:rPr lang="ru-RU" sz="2400" dirty="0"/>
              <a:t>Моделируются цены акций американской компании TSLA по 60 данным временного ряда с 01.11.2023 по 30.12.2023. </a:t>
            </a:r>
          </a:p>
        </p:txBody>
      </p:sp>
      <p:pic>
        <p:nvPicPr>
          <p:cNvPr id="1028" name="Picture 4" descr="Как колебания курса рубля влияют на цены акций и облигаций | Банки.ру">
            <a:extLst>
              <a:ext uri="{FF2B5EF4-FFF2-40B4-BE49-F238E27FC236}">
                <a16:creationId xmlns:a16="http://schemas.microsoft.com/office/drawing/2014/main" id="{C9B211BD-9BDF-4CCB-B2C1-194CAC595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2"/>
          <a:stretch/>
        </p:blipFill>
        <p:spPr bwMode="auto">
          <a:xfrm>
            <a:off x="0" y="2075006"/>
            <a:ext cx="12192000" cy="478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F704D-DBDA-41C0-BE45-96804D01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3"/>
          </a:xfrm>
        </p:spPr>
        <p:txBody>
          <a:bodyPr/>
          <a:lstStyle/>
          <a:p>
            <a:r>
              <a:rPr lang="ru-RU" dirty="0"/>
              <a:t>Общая диаграмма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C03BEEA-61FC-4029-81F3-6C2F0E38B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760924"/>
              </p:ext>
            </p:extLst>
          </p:nvPr>
        </p:nvGraphicFramePr>
        <p:xfrm>
          <a:off x="0" y="1645921"/>
          <a:ext cx="12192000" cy="521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434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6AB0F-BBDE-448E-B79E-74891927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3"/>
          </a:xfrm>
        </p:spPr>
        <p:txBody>
          <a:bodyPr/>
          <a:lstStyle/>
          <a:p>
            <a:r>
              <a:rPr lang="ru-RU" dirty="0"/>
              <a:t>Описательная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D44D9-B1F1-4054-8327-86161FD9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047405"/>
            <a:ext cx="10938164" cy="5810594"/>
          </a:xfrm>
        </p:spPr>
        <p:txBody>
          <a:bodyPr/>
          <a:lstStyle/>
          <a:p>
            <a:pPr indent="180340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получена следующая статистика по данным за 01.11.2023 по 30.12.2023:</a:t>
            </a:r>
          </a:p>
          <a:p>
            <a:pPr indent="180340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цена акции за рассматриваемый период была равна 237,97 долларов США, стандартная ошибка   - 1,69 долларов США. Наиболее часто встречающаяся цена - 252,54 долларов США. Стандартное отклонение показывает разброс данных относительно среднего значения, т. е.  цена колеблется в среднем в пределах от 224,80 долларов США до 251,10 долларов США. Наименьшая цена за этот период равна 205,66 долларов США, а наибольшая - 261,44 долларов США. Цена выросла за исследуемый период почти на 55 долларов США.  </a:t>
            </a:r>
          </a:p>
          <a:p>
            <a:pPr indent="180340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Асимметрия данных значительна и есть правосторонняя асимметрия. Эксцесс – отрицателен и близок к нулю, значит, кривая распределения близка к нормальной кривой и расположена более полого. </a:t>
            </a:r>
          </a:p>
          <a:p>
            <a:pPr indent="180340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вариации для данных равен 5,51%, что говорит об однородности данных, т. е. разброс данных относительно средней невелик.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04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15278-B755-44D2-96B5-97A12B6B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1148"/>
          </a:xfrm>
        </p:spPr>
        <p:txBody>
          <a:bodyPr/>
          <a:lstStyle/>
          <a:p>
            <a:r>
              <a:rPr lang="ru-RU" dirty="0"/>
              <a:t>Диаграмма частот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036E69C-FAD3-429A-BB61-1D975F935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72256"/>
              </p:ext>
            </p:extLst>
          </p:nvPr>
        </p:nvGraphicFramePr>
        <p:xfrm>
          <a:off x="0" y="1396538"/>
          <a:ext cx="12191999" cy="5461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42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CE0E2-42E5-4214-897C-2CFEA526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7774"/>
          </a:xfrm>
        </p:spPr>
        <p:txBody>
          <a:bodyPr/>
          <a:lstStyle/>
          <a:p>
            <a:r>
              <a:rPr lang="ru-RU" dirty="0"/>
              <a:t>Частоты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6A177-FBFF-4F5F-AD95-651DEA81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5818909"/>
          </a:xfrm>
        </p:spPr>
        <p:txBody>
          <a:bodyPr>
            <a:normAutofit fontScale="77500" lnSpcReduction="20000"/>
          </a:bodyPr>
          <a:lstStyle/>
          <a:p>
            <a:r>
              <a:rPr lang="ru-RU" sz="3100" dirty="0"/>
              <a:t>Данные были разбиты на 15 групп с длиной интервала = 3,98, и была построена гистограмма частот. </a:t>
            </a:r>
          </a:p>
          <a:p>
            <a:r>
              <a:rPr lang="ru-RU" sz="3100" dirty="0"/>
              <a:t>График частот показывает, что большая часть данных (47) находится выше 233,18 долларов США. Это значит, что почти три четвертых периода цена за акцию была выше 233,18 долларов США. </a:t>
            </a:r>
          </a:p>
          <a:p>
            <a:r>
              <a:rPr lang="ru-RU" sz="3100" dirty="0"/>
              <a:t>Наблюдается тенденция к повышению цены акций. Особенно заметено повышение цен в конце периода начиная с 13 дня. Такая динамика цен объясняется тем, что в этот период был наиболее близок к концу года.</a:t>
            </a:r>
          </a:p>
          <a:p>
            <a:r>
              <a:rPr lang="ru-RU" sz="3100" dirty="0"/>
              <a:t>По данным были построены разные линии тренда. </a:t>
            </a:r>
          </a:p>
          <a:p>
            <a:r>
              <a:rPr lang="ru-RU" sz="3100" dirty="0"/>
              <a:t>С экономической точки зрения более подходящей для прогноза является линейная линия тренда. </a:t>
            </a:r>
          </a:p>
          <a:p>
            <a:r>
              <a:rPr lang="ru-RU" sz="3100" dirty="0"/>
              <a:t>Полученное уравнение регрессии имеет вид:  </a:t>
            </a:r>
          </a:p>
          <a:p>
            <a:pPr marL="0" indent="0">
              <a:buNone/>
            </a:pPr>
            <a:r>
              <a:rPr lang="en-US" sz="3600" b="1" dirty="0"/>
              <a:t>Y</a:t>
            </a:r>
            <a:r>
              <a:rPr lang="ru-RU" sz="3600" b="1" dirty="0"/>
              <a:t>t = 217,37 + 0,67t  </a:t>
            </a:r>
          </a:p>
          <a:p>
            <a:r>
              <a:rPr lang="ru-RU" sz="3100" dirty="0"/>
              <a:t>Здесь  -прогнозируемая цена акции в день с номером t.</a:t>
            </a:r>
          </a:p>
          <a:p>
            <a:r>
              <a:rPr lang="ru-RU" sz="3100" dirty="0"/>
              <a:t>Данное уравнение описывает 80,06% данных и адекватно опытным данным. Все коэффициенты значимы. Коэффициент корреляции  0,89, т. е. существует сильная связь между ценой акции и номером дня.</a:t>
            </a:r>
          </a:p>
          <a:p>
            <a:endParaRPr lang="ru-RU" sz="2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32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5BCF5-DD07-4974-ABE9-C238D24E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1148"/>
          </a:xfrm>
        </p:spPr>
        <p:txBody>
          <a:bodyPr/>
          <a:lstStyle/>
          <a:p>
            <a:r>
              <a:rPr lang="ru-RU" dirty="0"/>
              <a:t>График остатков по переменной </a:t>
            </a:r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6D4F046-2076-4CD3-9C2B-099DE20F7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39096"/>
              </p:ext>
            </p:extLst>
          </p:nvPr>
        </p:nvGraphicFramePr>
        <p:xfrm>
          <a:off x="0" y="1463039"/>
          <a:ext cx="12191999" cy="49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7155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679</Words>
  <Application>Microsoft Office PowerPoint</Application>
  <PresentationFormat>Широкоэкранный</PresentationFormat>
  <Paragraphs>48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ЭКОНОМЕТРИЧЕСКОЕ МОДЕЛИРОВАНИЕ СТОИМОСТИ АКЦИЙ КОМПАНИИ TSLA </vt:lpstr>
      <vt:lpstr>Презентация PowerPoint</vt:lpstr>
      <vt:lpstr>О компании</vt:lpstr>
      <vt:lpstr>Данные</vt:lpstr>
      <vt:lpstr>Общая диаграмма</vt:lpstr>
      <vt:lpstr>Описательная статистика</vt:lpstr>
      <vt:lpstr>Диаграмма частот</vt:lpstr>
      <vt:lpstr>Частоты</vt:lpstr>
      <vt:lpstr>График остатков по переменной b</vt:lpstr>
      <vt:lpstr>Остатки</vt:lpstr>
      <vt:lpstr>Прогноз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ЭКОНОМЕТРИЧЕСКОЕ МОДЕЛИРОВАНИЕ СТОИМОСТИ АКЦИЙ КОМПАНИИ </dc:title>
  <dc:creator>Семенов</dc:creator>
  <cp:lastModifiedBy>Семенов</cp:lastModifiedBy>
  <cp:revision>13</cp:revision>
  <dcterms:created xsi:type="dcterms:W3CDTF">2024-04-16T11:14:21Z</dcterms:created>
  <dcterms:modified xsi:type="dcterms:W3CDTF">2024-04-16T17:26:25Z</dcterms:modified>
</cp:coreProperties>
</file>