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9" r:id="rId9"/>
    <p:sldId id="268" r:id="rId10"/>
    <p:sldId id="264" r:id="rId11"/>
    <p:sldId id="270" r:id="rId12"/>
    <p:sldId id="265" r:id="rId13"/>
    <p:sldId id="271" r:id="rId14"/>
    <p:sldId id="272" r:id="rId15"/>
    <p:sldId id="275" r:id="rId16"/>
    <p:sldId id="277" r:id="rId17"/>
    <p:sldId id="274" r:id="rId18"/>
    <p:sldId id="27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3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27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11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37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39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2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41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8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0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11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3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6F46-59C1-42EE-B696-BFAC1AD6728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1BFE72-9B39-442E-80E0-8E7427EF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1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квалификационная работа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курсу «</a:t>
            </a:r>
            <a:r>
              <a:rPr lang="ru-RU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новых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материалов (композиционных материалов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Слушатель: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Матиенко Евгений Александрович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192197"/>
            <a:ext cx="4448175" cy="395047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8"/>
            <a:ext cx="8999008" cy="64134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Попарные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графики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рассеяния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619749" y="2687340"/>
            <a:ext cx="4714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усматривается из графиков на </a:t>
            </a:r>
            <a:r>
              <a:rPr lang="ru-RU" dirty="0" smtClean="0"/>
              <a:t>рисунке, </a:t>
            </a:r>
            <a:r>
              <a:rPr lang="ru-RU" dirty="0"/>
              <a:t>влияние одних переменных на другие не проявлено, подтверждается вывод о наличии некоторых выбросов в данных (точек, удаленных от общего кластера точек). </a:t>
            </a:r>
          </a:p>
        </p:txBody>
      </p:sp>
    </p:spTree>
    <p:extLst>
      <p:ext uri="{BB962C8B-B14F-4D97-AF65-F5344CB8AC3E}">
        <p14:creationId xmlns:p14="http://schemas.microsoft.com/office/powerpoint/2010/main" val="7357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67799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Тепловая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карта корреляции</a:t>
            </a:r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3" y="2228850"/>
            <a:ext cx="4211845" cy="4105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00674" y="2136339"/>
            <a:ext cx="52673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Все значения корреляции близки к 0, что свидетельствует о том, что наблюдаемые признаки, в целом, не зависят друг от друга.</a:t>
            </a:r>
          </a:p>
          <a:p>
            <a:r>
              <a:rPr lang="ru-RU" sz="2000" dirty="0"/>
              <a:t>Как следует из проведенного разведочного анализа данных, явные зависимости между показателями не определены, что может свидетельствовать как об ошибках в данных, так и о необходимости серьёзного изучения предметной области исследования, понимания самих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03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055716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6" y="1643764"/>
            <a:ext cx="3890800" cy="2194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62524" y="1643764"/>
            <a:ext cx="49053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Применив  </a:t>
            </a:r>
            <a:r>
              <a:rPr lang="ru-RU" dirty="0"/>
              <a:t>методы на нашем </a:t>
            </a:r>
            <a:r>
              <a:rPr lang="ru-RU" dirty="0" err="1"/>
              <a:t>датасете</a:t>
            </a:r>
            <a:r>
              <a:rPr lang="ru-RU" dirty="0"/>
              <a:t> было найдено:</a:t>
            </a:r>
          </a:p>
          <a:p>
            <a:r>
              <a:rPr lang="ru-RU" dirty="0"/>
              <a:t>- методом 3-х сигм — 24 выброса;</a:t>
            </a:r>
          </a:p>
          <a:p>
            <a:r>
              <a:rPr lang="ru-RU" dirty="0"/>
              <a:t>- методом </a:t>
            </a:r>
            <a:r>
              <a:rPr lang="ru-RU" dirty="0" err="1"/>
              <a:t>межквартильных</a:t>
            </a:r>
            <a:r>
              <a:rPr lang="ru-RU" dirty="0"/>
              <a:t> расстояний — 93 выброса.</a:t>
            </a:r>
          </a:p>
          <a:p>
            <a:r>
              <a:rPr lang="ru-RU" dirty="0" err="1"/>
              <a:t>П</a:t>
            </a:r>
            <a:r>
              <a:rPr lang="ru-RU" dirty="0" err="1" smtClean="0"/>
              <a:t>рименним</a:t>
            </a:r>
            <a:r>
              <a:rPr lang="ru-RU" dirty="0" smtClean="0"/>
              <a:t> </a:t>
            </a:r>
            <a:r>
              <a:rPr lang="ru-RU" dirty="0"/>
              <a:t>метод 3-х сигм как более деликатный, чтобы не потерять значимые данные. Значения, определенные как выбросы, удаляем.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Так же выполним </a:t>
            </a:r>
            <a:r>
              <a:rPr lang="ru-RU" dirty="0"/>
              <a:t>нормализацию данных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51" y="4229100"/>
            <a:ext cx="3861138" cy="22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236532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линейной регрессии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40" y="2745289"/>
            <a:ext cx="3731075" cy="3450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813" y="2869114"/>
            <a:ext cx="3239190" cy="35185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21988" y="1931319"/>
            <a:ext cx="3971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линейной регрессии для прогноза модуля упругости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924550" y="1863431"/>
            <a:ext cx="3552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линейной регрессии для прогноза модуля прочности</a:t>
            </a:r>
          </a:p>
        </p:txBody>
      </p:sp>
    </p:spTree>
    <p:extLst>
      <p:ext uri="{BB962C8B-B14F-4D97-AF65-F5344CB8AC3E}">
        <p14:creationId xmlns:p14="http://schemas.microsoft.com/office/powerpoint/2010/main" val="9370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одель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ближайших соседей </a:t>
            </a:r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53" y="3286766"/>
            <a:ext cx="3577897" cy="340609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24050" y="2242245"/>
            <a:ext cx="3248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k-ближайших соседей для прогноза модуля упругости.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74" y="3286767"/>
            <a:ext cx="3334765" cy="340609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173277" y="2242245"/>
            <a:ext cx="3100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k-ближайших соседей для прогноза модуля прочности</a:t>
            </a:r>
          </a:p>
        </p:txBody>
      </p:sp>
    </p:spTree>
    <p:extLst>
      <p:ext uri="{BB962C8B-B14F-4D97-AF65-F5344CB8AC3E}">
        <p14:creationId xmlns:p14="http://schemas.microsoft.com/office/powerpoint/2010/main" val="40768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случайного леса</a:t>
            </a:r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28" y="3359928"/>
            <a:ext cx="3255546" cy="32250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30728" y="2345441"/>
            <a:ext cx="3743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случайного леса для прогноза модуля упругости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436" y="3359928"/>
            <a:ext cx="3365867" cy="322506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467350" y="2345440"/>
            <a:ext cx="3520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случайного леса для прогноза модуля прочности</a:t>
            </a:r>
          </a:p>
        </p:txBody>
      </p:sp>
    </p:spTree>
    <p:extLst>
      <p:ext uri="{BB962C8B-B14F-4D97-AF65-F5344CB8AC3E}">
        <p14:creationId xmlns:p14="http://schemas.microsoft.com/office/powerpoint/2010/main" val="32453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нейронной сети для параметра матрица-наполнитель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2" y="2652767"/>
            <a:ext cx="4572396" cy="313361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10243" y="5973278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Конструктор нейронной сети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2" y="2652767"/>
            <a:ext cx="5129549" cy="313361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058586" y="597327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Параметры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4519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6" y="2272001"/>
            <a:ext cx="4852837" cy="292633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2661" y="1187220"/>
            <a:ext cx="6616528" cy="3697418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 нейронной сети на тестовой выборке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540" y="2272001"/>
            <a:ext cx="5367390" cy="28999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723540" y="54545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Предсказания </a:t>
            </a:r>
            <a:r>
              <a:rPr lang="ru-RU" dirty="0"/>
              <a:t>параметра Соотношения матрица-наполнитель по данным тестовой выборки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9616" y="5430907"/>
            <a:ext cx="5219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Характеристика изменения среднеквадратической ошибки при обучении модели</a:t>
            </a:r>
          </a:p>
        </p:txBody>
      </p:sp>
    </p:spTree>
    <p:extLst>
      <p:ext uri="{BB962C8B-B14F-4D97-AF65-F5344CB8AC3E}">
        <p14:creationId xmlns:p14="http://schemas.microsoft.com/office/powerpoint/2010/main" val="17451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работоспособности модели</a:t>
            </a:r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9" y="2793321"/>
            <a:ext cx="3633531" cy="393835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10243" y="2081087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Программа для ввода параметров конечным пользователем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42" y="2797273"/>
            <a:ext cx="3709583" cy="393440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710842" y="2114038"/>
            <a:ext cx="5309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ввода параметров композита конечным пользователем и получение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1515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6" y="1550857"/>
            <a:ext cx="9446683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выпускной квалификационной работе была осуществлена постановка задачи прогнозирования ряда конечных свойств получаемых композиционных материалов, было проведено теоретико-методологическое обоснование используемых регрессионных методов (случайного леса, линейной регрессии, k-ближайших соседей), был подготовлен набор данных для анализа (</a:t>
            </a:r>
            <a:r>
              <a:rPr lang="ru-R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прочности при растяжении и модуля упругости при растяжении были разработаны по 3 модели, давшие близкие результаты. Подбором </a:t>
            </a:r>
            <a:r>
              <a:rPr lang="ru-R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определены наилучшие модели. </a:t>
            </a:r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рекомендации соотношения матрица-наполнитель разработана модель на основе искусственной нейронной трехслойной сети</a:t>
            </a:r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  <a:p>
            <a:pPr marL="457200" indent="-457200" algn="l">
              <a:buFontTx/>
              <a:buChar char="-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Композит – </a:t>
            </a:r>
            <a:r>
              <a:rPr lang="ru-RU" sz="2400" dirty="0" smtClean="0">
                <a:solidFill>
                  <a:schemeClr val="tx1"/>
                </a:solidFill>
              </a:rPr>
              <a:t>изделие, состоящее из нескольких материалов и  наделенное </a:t>
            </a:r>
            <a:r>
              <a:rPr lang="ru-RU" sz="2400" dirty="0">
                <a:solidFill>
                  <a:schemeClr val="tx1"/>
                </a:solidFill>
              </a:rPr>
              <a:t>преимуществами </a:t>
            </a:r>
            <a:r>
              <a:rPr lang="ru-RU" sz="2400" dirty="0" smtClean="0">
                <a:solidFill>
                  <a:schemeClr val="tx1"/>
                </a:solidFill>
              </a:rPr>
              <a:t>нескольких </a:t>
            </a:r>
            <a:r>
              <a:rPr lang="ru-RU" sz="2400" dirty="0">
                <a:solidFill>
                  <a:schemeClr val="tx1"/>
                </a:solidFill>
              </a:rPr>
              <a:t>материалов сразу. 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Наполнитель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это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компоненты, которые призваны усовершенствовать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конечного изделия (композита)</a:t>
            </a:r>
          </a:p>
          <a:p>
            <a:pPr marL="457200" indent="-457200" algn="l">
              <a:buFontTx/>
              <a:buChar char="-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 – 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материал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внутри которого располагается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наполнитель.</a:t>
            </a:r>
          </a:p>
          <a:p>
            <a:pPr algn="l"/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-требуется разработать модели, прогнозирующие значения некоторых свойств в зависимости от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остальных.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Исходные данные -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два файла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X_bp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(1023 строк, 10 признаков)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Х_nup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(1040 строк, 3 признака).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решения задачи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предобработку данных, разведочный анализ, построить и сравнить модели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прогноза.</a:t>
            </a:r>
          </a:p>
          <a:p>
            <a:pPr algn="l"/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Линейная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регрессия</a:t>
            </a:r>
          </a:p>
          <a:p>
            <a:pPr algn="ctr"/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87" y="2219986"/>
            <a:ext cx="3346994" cy="232277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895974" y="2234438"/>
            <a:ext cx="55721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2000" dirty="0" smtClean="0"/>
              <a:t>это </a:t>
            </a:r>
            <a:r>
              <a:rPr lang="ru-RU" sz="2000" dirty="0"/>
              <a:t>математическая модель, которая описывает связь нескольких переменных. Модели линейной регрессии представляют собой статистическую процедуру, помогающую прогнозировать будущее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smtClean="0"/>
              <a:t>-  Задача </a:t>
            </a:r>
            <a:r>
              <a:rPr lang="ru-RU" sz="2000" dirty="0"/>
              <a:t>регрессии в машинном обучении — это предсказание одного параметра (Y) по известному параметру X, где X — набор параметров, характеризующий наблюдение.</a:t>
            </a:r>
          </a:p>
        </p:txBody>
      </p:sp>
    </p:spTree>
    <p:extLst>
      <p:ext uri="{BB962C8B-B14F-4D97-AF65-F5344CB8AC3E}">
        <p14:creationId xmlns:p14="http://schemas.microsoft.com/office/powerpoint/2010/main" val="36220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15721" y="2379533"/>
            <a:ext cx="5457054" cy="3926017"/>
          </a:xfrm>
        </p:spPr>
        <p:txBody>
          <a:bodyPr>
            <a:normAutofit/>
          </a:bodyPr>
          <a:lstStyle/>
          <a:p>
            <a:pPr algn="l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K-ближайшего соседа (англ.: k-</a:t>
            </a:r>
            <a:r>
              <a:rPr 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k-NN) – один из методов решения задачи классификации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основе k-NN лежит следующее правило: объект считается принадлежащим тому классу, к которому относится большинство его ближайших соседей. Под «соседями» здесь понимаются объекты, близкие к исследуемому в том или ином смысле</a:t>
            </a:r>
            <a:endPara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61" y="2479036"/>
            <a:ext cx="3683262" cy="24358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72482" y="1449360"/>
            <a:ext cx="5014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Метод </a:t>
            </a:r>
            <a:r>
              <a:rPr lang="en-US" sz="2800" dirty="0"/>
              <a:t>k-</a:t>
            </a:r>
            <a:r>
              <a:rPr lang="ru-RU" sz="2800" dirty="0"/>
              <a:t>ближайших соседей</a:t>
            </a:r>
          </a:p>
        </p:txBody>
      </p:sp>
    </p:spTree>
    <p:extLst>
      <p:ext uri="{BB962C8B-B14F-4D97-AF65-F5344CB8AC3E}">
        <p14:creationId xmlns:p14="http://schemas.microsoft.com/office/powerpoint/2010/main" val="7248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2" y="2162175"/>
            <a:ext cx="3432345" cy="25727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3849" y="1979483"/>
            <a:ext cx="7486651" cy="4307018"/>
          </a:xfrm>
        </p:spPr>
        <p:txBody>
          <a:bodyPr>
            <a:normAutofit/>
          </a:bodyPr>
          <a:lstStyle/>
          <a:p>
            <a:pPr algn="l"/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Случайный лес — один из самых универсальных алгоритмов машинного обучения, придуманные ещё в прошлом веке. Универсальность заключается, во-первых, в том, что есть случайные леса для решения задач классификации, регрессии, кластеризации, поиска аномалий, селекции признаков и т.д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(</a:t>
            </a:r>
            <a:r>
              <a:rPr 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это множество решающих деревьев. В задаче регрессии их ответы усредняются, в задаче классификации принимается решение голосованием по большинству. Все деревья строятся независимо по следующей схеме:</a:t>
            </a:r>
            <a:endPara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24980" y="1154052"/>
            <a:ext cx="2691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Случайный лес</a:t>
            </a:r>
          </a:p>
        </p:txBody>
      </p:sp>
    </p:spTree>
    <p:extLst>
      <p:ext uri="{BB962C8B-B14F-4D97-AF65-F5344CB8AC3E}">
        <p14:creationId xmlns:p14="http://schemas.microsoft.com/office/powerpoint/2010/main" val="13605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6370" y="1055716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Нейронные сети,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персептрон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43764"/>
            <a:ext cx="4085289" cy="227348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72024" y="2058536"/>
            <a:ext cx="5133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Искусственная нейронная сеть (ИНС) (англ. </a:t>
            </a:r>
            <a:r>
              <a:rPr lang="ru-RU" dirty="0" err="1"/>
              <a:t>Artificial</a:t>
            </a:r>
            <a:r>
              <a:rPr lang="ru-RU" dirty="0"/>
              <a:t> </a:t>
            </a:r>
            <a:r>
              <a:rPr lang="ru-RU" dirty="0" err="1"/>
              <a:t>neural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(ANN)) — упрощенная модель биологической нейронной сети, представляющая собой совокупность искусственных нейронов, взаимодействующих между собой.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9599" y="4562923"/>
            <a:ext cx="10039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Однослойная нейронная сеть (англ. </a:t>
            </a:r>
            <a:r>
              <a:rPr lang="ru-RU" dirty="0" err="1"/>
              <a:t>Single-layer</a:t>
            </a:r>
            <a:r>
              <a:rPr lang="ru-RU" dirty="0"/>
              <a:t> </a:t>
            </a:r>
            <a:r>
              <a:rPr lang="ru-RU" dirty="0" err="1"/>
              <a:t>neural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 — сеть, в которой сигналы от входного слоя сразу подаются на выходной слой, который и преобразует сигнал и сразу же выдает ответ</a:t>
            </a:r>
            <a:r>
              <a:rPr lang="ru-RU" dirty="0" smtClean="0"/>
              <a:t>.</a:t>
            </a:r>
          </a:p>
          <a:p>
            <a:r>
              <a:rPr lang="ru-RU" dirty="0"/>
              <a:t>Многослойная нейронная сеть (англ. </a:t>
            </a:r>
            <a:r>
              <a:rPr lang="ru-RU" dirty="0" err="1"/>
              <a:t>Multilayer</a:t>
            </a:r>
            <a:r>
              <a:rPr lang="ru-RU" dirty="0"/>
              <a:t> </a:t>
            </a:r>
            <a:r>
              <a:rPr lang="ru-RU" dirty="0" err="1"/>
              <a:t>neural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 — нейронная сеть, состоящая из входного, выходного и расположенного(ых) между ними одного (нескольких) скрытых слоев нейронов.</a:t>
            </a:r>
          </a:p>
        </p:txBody>
      </p:sp>
    </p:spTree>
    <p:extLst>
      <p:ext uri="{BB962C8B-B14F-4D97-AF65-F5344CB8AC3E}">
        <p14:creationId xmlns:p14="http://schemas.microsoft.com/office/powerpoint/2010/main" val="31994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  <a:p>
            <a:pPr algn="ctr"/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98" y="2113284"/>
            <a:ext cx="6286778" cy="36825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96125" y="2102493"/>
            <a:ext cx="4352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первоначального анализа данных в настоящей работе использованы описательная статистика, а также методы графической визуализации данных. Раздел описательной статистики включает в себя проверку на нормальность распределения и определение прочих статистических метрик, необходимых для того, чтобы лучше «понять» конкретный </a:t>
            </a:r>
            <a:r>
              <a:rPr lang="ru-RU" dirty="0" err="1"/>
              <a:t>датасет</a:t>
            </a:r>
            <a:r>
              <a:rPr lang="ru-RU" dirty="0"/>
              <a:t> и удостовериться в применимости к нему тех или иных моделей и методов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877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253" y="467668"/>
            <a:ext cx="7766936" cy="588048"/>
          </a:xfrm>
        </p:spPr>
        <p:txBody>
          <a:bodyPr/>
          <a:lstStyle/>
          <a:p>
            <a:pPr algn="ctr"/>
            <a:r>
              <a:rPr lang="ru-RU" sz="2000" i="1" dirty="0" smtClean="0">
                <a:solidFill>
                  <a:schemeClr val="accent1">
                    <a:lumMod val="75000"/>
                  </a:schemeClr>
                </a:solidFill>
              </a:rPr>
              <a:t>Образовательный центр МГТУ им. Н.Э. Баумана  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50857"/>
            <a:ext cx="7766936" cy="479175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  <a:p>
            <a:pPr algn="ctr"/>
            <a:endParaRPr lang="ru-RU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0487" cy="1308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59026"/>
            <a:ext cx="2651431" cy="35754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724275" y="219397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Гистограмма представляет собой диаграмму, которая используется в статистике для графического представления распределения вероятностей значений случайной величины. По горизонтальной оси гистограммы откладывается диапазон наблюдаемых значений </a:t>
            </a:r>
            <a:r>
              <a:rPr lang="ru-RU" dirty="0" smtClean="0"/>
              <a:t>величины, </a:t>
            </a:r>
            <a:r>
              <a:rPr lang="ru-RU" dirty="0"/>
              <a:t>а по вертикальной — вероятность или частота ее попадания в каждый интервал</a:t>
            </a:r>
            <a:r>
              <a:rPr lang="ru-RU" dirty="0" smtClean="0"/>
              <a:t>.</a:t>
            </a:r>
          </a:p>
          <a:p>
            <a:r>
              <a:rPr lang="ru-RU" dirty="0"/>
              <a:t>Из диаграммы «ящик с усами» </a:t>
            </a:r>
            <a:r>
              <a:rPr lang="ru-RU" dirty="0" err="1" smtClean="0"/>
              <a:t>просмативается</a:t>
            </a:r>
            <a:r>
              <a:rPr lang="ru-RU" dirty="0" smtClean="0"/>
              <a:t>, </a:t>
            </a:r>
            <a:r>
              <a:rPr lang="ru-RU" dirty="0"/>
              <a:t>что отдельные выбросы присутствуют, но не выглядят значительными. </a:t>
            </a:r>
            <a:endParaRPr lang="ru-RU" dirty="0" smtClean="0"/>
          </a:p>
          <a:p>
            <a:r>
              <a:rPr lang="ru-RU" dirty="0"/>
              <a:t>При разведочном анализе данных установлено, что распределение значений переменных близко к нормальному</a:t>
            </a:r>
          </a:p>
        </p:txBody>
      </p:sp>
    </p:spTree>
    <p:extLst>
      <p:ext uri="{BB962C8B-B14F-4D97-AF65-F5344CB8AC3E}">
        <p14:creationId xmlns:p14="http://schemas.microsoft.com/office/powerpoint/2010/main" val="26145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1066</Words>
  <Application>Microsoft Office PowerPoint</Application>
  <PresentationFormat>Широкоэкранный</PresentationFormat>
  <Paragraphs>87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Аспект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  <vt:lpstr>Образовательный центр МГТУ им. Н.Э. Баумана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Матиенко Евгений Александрович</dc:creator>
  <cp:lastModifiedBy>Матиенко Евгений Александрович</cp:lastModifiedBy>
  <cp:revision>16</cp:revision>
  <dcterms:created xsi:type="dcterms:W3CDTF">2022-06-17T04:20:05Z</dcterms:created>
  <dcterms:modified xsi:type="dcterms:W3CDTF">2022-06-17T07:00:13Z</dcterms:modified>
</cp:coreProperties>
</file>