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 Black" charset="0"/>
      <p:bold r:id="rId11"/>
      <p:boldItalic r:id="rId12"/>
    </p:embeddedFont>
    <p:embeddedFont>
      <p:font typeface="Roboto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fd95aa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20fd95aa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g120fd95aa0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fd95aa0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120fd95aa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0fd95aa0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120fd95aa0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fd95aa0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120fd95aa0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fd95aa0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20fd95aa0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fd95aa0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120fd95aa0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0fd95aa07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120fd95aa0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0fd95aa0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120fd95aa0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139" y="3867894"/>
            <a:ext cx="2926773" cy="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5801" y="771550"/>
            <a:ext cx="3126119" cy="729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725800" y="2499750"/>
            <a:ext cx="8042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Дипломный проект</a:t>
            </a:r>
            <a:endParaRPr sz="4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55576" y="3241308"/>
            <a:ext cx="6750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Бердюгин Евгений Вячеславович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68375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323524" y="690250"/>
            <a:ext cx="313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О чём Ваш проект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39552" y="1552024"/>
            <a:ext cx="35283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38377" y="1295335"/>
            <a:ext cx="351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Виртуальный </a:t>
            </a:r>
            <a:r>
              <a:rPr lang="ru" sz="18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коуч.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12503" y="1295335"/>
            <a:ext cx="40189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r>
              <a:rPr lang="ru" sz="1800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.</a:t>
            </a: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816544" y="1552024"/>
            <a:ext cx="40758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561180" y="1903525"/>
            <a:ext cx="5901884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8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Сделать приложение для сравнения движений учителя и ученика танцев или другой активности и выставления оценки для </a:t>
            </a:r>
            <a:r>
              <a:rPr lang="ru" sz="18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направления обучения.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327836" y="1903525"/>
            <a:ext cx="38547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2.</a:t>
            </a: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39551" y="3393162"/>
            <a:ext cx="35283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38377" y="2965605"/>
            <a:ext cx="540245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ru-RU" sz="1800" dirty="0" smtClean="0">
                <a:latin typeface="Roboto" charset="0"/>
                <a:ea typeface="Roboto" charset="0"/>
              </a:rPr>
              <a:t>В последние годы мы наблюдаем </a:t>
            </a:r>
            <a:r>
              <a:rPr lang="ru-RU" sz="1800" b="1" dirty="0" smtClean="0">
                <a:latin typeface="Roboto" charset="0"/>
                <a:ea typeface="Roboto" charset="0"/>
              </a:rPr>
              <a:t>интересную тенденцию</a:t>
            </a:r>
            <a:r>
              <a:rPr lang="ru-RU" sz="1800" dirty="0" smtClean="0">
                <a:latin typeface="Roboto" charset="0"/>
                <a:ea typeface="Roboto" charset="0"/>
              </a:rPr>
              <a:t>: люди всё чаще тренируются у себя дома. Занятия с тренером в спортзале уходят в прошлое, и на смену им приходит новая реальность, в которой люди занимаются спортом, глядя в монитор.</a:t>
            </a:r>
            <a:endParaRPr sz="1800" b="0" i="0" u="none" strike="noStrike" cap="none" dirty="0">
              <a:solidFill>
                <a:srgbClr val="000000"/>
              </a:solidFill>
              <a:latin typeface="Roboto" charset="0"/>
              <a:ea typeface="Roboto" charset="0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12503" y="2959120"/>
            <a:ext cx="41514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3.</a:t>
            </a: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501156" y="1347614"/>
            <a:ext cx="70800" cy="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-73024" y="3056061"/>
            <a:ext cx="46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80676" y="3205462"/>
            <a:ext cx="70800" cy="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46194" y="900488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400"/>
            </a:pPr>
            <a:r>
              <a:rPr lang="ru" b="1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......................</a:t>
            </a:r>
            <a:endParaRPr lang="ru"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362778" y="1456053"/>
            <a:ext cx="431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84278" y="2523542"/>
            <a:ext cx="4392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292079" y="1217181"/>
            <a:ext cx="254658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Продолжительность: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292066" y="1571575"/>
            <a:ext cx="2149029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Каждого этапа</a:t>
            </a:r>
            <a:r>
              <a:rPr lang="ru" sz="1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100" b="1" dirty="0" smtClean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о</a:t>
            </a:r>
            <a:r>
              <a:rPr lang="ru" sz="1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дна </a:t>
            </a:r>
            <a:r>
              <a:rPr lang="ru" sz="1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неделя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357892" y="2469975"/>
            <a:ext cx="11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Сроки: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357892" y="2791244"/>
            <a:ext cx="1302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Пять недель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350181" y="3737594"/>
            <a:ext cx="275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Технические </a:t>
            </a:r>
            <a:r>
              <a:rPr lang="ru" sz="1800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ресурсы:</a:t>
            </a:r>
            <a:endParaRPr lang="ru" sz="1800" dirty="0" smtClean="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100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ПК с видеокартой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12501" y="706176"/>
            <a:ext cx="297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Планирование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ru" sz="1800" b="0" i="0" u="none" strike="noStrike" cap="none" dirty="0" smtClean="0">
              <a:solidFill>
                <a:schemeClr val="dk1"/>
              </a:solidFill>
              <a:latin typeface="Roboto Black"/>
              <a:ea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74816" y="3180538"/>
            <a:ext cx="462611" cy="46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88659" y="1993049"/>
            <a:ext cx="446420" cy="44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34178" y="812186"/>
            <a:ext cx="455332" cy="45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712" y="1529498"/>
            <a:ext cx="438774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dirty="0" smtClean="0">
                <a:solidFill>
                  <a:srgbClr val="00B050"/>
                </a:solidFill>
                <a:latin typeface="Roboto Black" charset="0"/>
                <a:ea typeface="Roboto Black" charset="0"/>
              </a:rPr>
              <a:t>Спринт 1.</a:t>
            </a:r>
            <a:r>
              <a:rPr lang="ru-RU" dirty="0" smtClean="0">
                <a:latin typeface="Roboto" charset="0"/>
                <a:ea typeface="Roboto" charset="0"/>
              </a:rPr>
              <a:t> Построение каркаса позы через </a:t>
            </a:r>
            <a:endParaRPr lang="ru-RU" dirty="0" smtClean="0">
              <a:latin typeface="Roboto" charset="0"/>
              <a:ea typeface="Roboto" charset="0"/>
            </a:endParaRPr>
          </a:p>
          <a:p>
            <a:pPr lvl="1"/>
            <a:r>
              <a:rPr lang="ru-RU" dirty="0" smtClean="0">
                <a:latin typeface="Roboto" charset="0"/>
                <a:ea typeface="Roboto" charset="0"/>
              </a:rPr>
              <a:t>ключевые </a:t>
            </a:r>
            <a:r>
              <a:rPr lang="ru-RU" dirty="0" smtClean="0">
                <a:latin typeface="Roboto" charset="0"/>
                <a:ea typeface="Roboto" charset="0"/>
              </a:rPr>
              <a:t>точки</a:t>
            </a:r>
            <a:r>
              <a:rPr lang="ru-RU" dirty="0" smtClean="0">
                <a:latin typeface="Roboto" charset="0"/>
                <a:ea typeface="Roboto" charset="0"/>
              </a:rPr>
              <a:t>.</a:t>
            </a:r>
          </a:p>
          <a:p>
            <a:pPr lvl="1"/>
            <a:endParaRPr lang="ru-RU" dirty="0" smtClean="0">
              <a:latin typeface="Roboto" charset="0"/>
              <a:ea typeface="Roboto" charset="0"/>
            </a:endParaRPr>
          </a:p>
          <a:p>
            <a:pPr lvl="1"/>
            <a:r>
              <a:rPr lang="ru-RU" dirty="0" smtClean="0">
                <a:solidFill>
                  <a:srgbClr val="00B050"/>
                </a:solidFill>
                <a:latin typeface="Roboto Black" charset="0"/>
                <a:ea typeface="Roboto Black" charset="0"/>
              </a:rPr>
              <a:t>Спринт 2.</a:t>
            </a:r>
            <a:r>
              <a:rPr lang="ru-RU" dirty="0" smtClean="0">
                <a:latin typeface="Roboto" charset="0"/>
                <a:ea typeface="Roboto" charset="0"/>
              </a:rPr>
              <a:t> Оценка сходства поз по фотографии</a:t>
            </a:r>
            <a:r>
              <a:rPr lang="ru-RU" dirty="0" smtClean="0">
                <a:latin typeface="Roboto" charset="0"/>
                <a:ea typeface="Roboto" charset="0"/>
              </a:rPr>
              <a:t>.</a:t>
            </a:r>
          </a:p>
          <a:p>
            <a:pPr lvl="1"/>
            <a:endParaRPr lang="ru-RU" dirty="0" smtClean="0">
              <a:latin typeface="Roboto" charset="0"/>
              <a:ea typeface="Roboto" charset="0"/>
            </a:endParaRPr>
          </a:p>
          <a:p>
            <a:pPr lvl="1"/>
            <a:r>
              <a:rPr lang="ru-RU" dirty="0" smtClean="0">
                <a:solidFill>
                  <a:srgbClr val="00B050"/>
                </a:solidFill>
                <a:latin typeface="Roboto Black" charset="0"/>
                <a:ea typeface="Roboto Black" charset="0"/>
              </a:rPr>
              <a:t>Спринт 3.</a:t>
            </a:r>
            <a:r>
              <a:rPr lang="ru-RU" dirty="0" smtClean="0">
                <a:latin typeface="Roboto" charset="0"/>
                <a:ea typeface="Roboto" charset="0"/>
              </a:rPr>
              <a:t> </a:t>
            </a:r>
            <a:r>
              <a:rPr lang="ru-RU" dirty="0" err="1" smtClean="0">
                <a:latin typeface="Roboto" charset="0"/>
                <a:ea typeface="Roboto" charset="0"/>
              </a:rPr>
              <a:t>Валидация</a:t>
            </a:r>
            <a:r>
              <a:rPr lang="ru-RU" dirty="0" smtClean="0">
                <a:latin typeface="Roboto" charset="0"/>
                <a:ea typeface="Roboto" charset="0"/>
              </a:rPr>
              <a:t> оценки позы на видео</a:t>
            </a:r>
            <a:r>
              <a:rPr lang="ru-RU" dirty="0" smtClean="0">
                <a:latin typeface="Roboto" charset="0"/>
                <a:ea typeface="Roboto" charset="0"/>
              </a:rPr>
              <a:t>.</a:t>
            </a:r>
          </a:p>
          <a:p>
            <a:pPr lvl="1"/>
            <a:endParaRPr lang="ru-RU" dirty="0" smtClean="0">
              <a:latin typeface="Roboto" charset="0"/>
              <a:ea typeface="Roboto" charset="0"/>
            </a:endParaRPr>
          </a:p>
          <a:p>
            <a:pPr lvl="1"/>
            <a:r>
              <a:rPr lang="ru-RU" dirty="0" smtClean="0">
                <a:solidFill>
                  <a:srgbClr val="00B050"/>
                </a:solidFill>
                <a:latin typeface="Roboto Black" charset="0"/>
                <a:ea typeface="Roboto Black" charset="0"/>
              </a:rPr>
              <a:t>Спринт 4.</a:t>
            </a:r>
            <a:r>
              <a:rPr lang="ru-RU" dirty="0" smtClean="0">
                <a:latin typeface="Roboto" charset="0"/>
                <a:ea typeface="Roboto" charset="0"/>
              </a:rPr>
              <a:t> Разработка своего виртуального </a:t>
            </a:r>
            <a:r>
              <a:rPr lang="ru-RU" dirty="0" err="1" smtClean="0">
                <a:latin typeface="Roboto" charset="0"/>
                <a:ea typeface="Roboto" charset="0"/>
              </a:rPr>
              <a:t>коуча</a:t>
            </a:r>
            <a:r>
              <a:rPr lang="ru-RU" dirty="0" smtClean="0">
                <a:latin typeface="Roboto" charset="0"/>
                <a:ea typeface="Roboto" charset="0"/>
              </a:rPr>
              <a:t>.</a:t>
            </a:r>
          </a:p>
          <a:p>
            <a:pPr lvl="1"/>
            <a:endParaRPr lang="ru-RU" dirty="0" smtClean="0">
              <a:latin typeface="Roboto" charset="0"/>
              <a:ea typeface="Roboto" charset="0"/>
            </a:endParaRPr>
          </a:p>
          <a:p>
            <a:pPr lvl="1"/>
            <a:r>
              <a:rPr lang="ru-RU" dirty="0" smtClean="0">
                <a:solidFill>
                  <a:srgbClr val="00B050"/>
                </a:solidFill>
                <a:latin typeface="Roboto Black" charset="0"/>
                <a:ea typeface="Roboto Black" charset="0"/>
              </a:rPr>
              <a:t>Спринт 5.</a:t>
            </a:r>
            <a:r>
              <a:rPr lang="ru-RU" dirty="0" smtClean="0">
                <a:solidFill>
                  <a:srgbClr val="00B050"/>
                </a:solidFill>
                <a:latin typeface="Roboto" charset="0"/>
                <a:ea typeface="Roboto" charset="0"/>
              </a:rPr>
              <a:t> </a:t>
            </a:r>
            <a:r>
              <a:rPr lang="ru-RU" dirty="0" smtClean="0">
                <a:latin typeface="Roboto" charset="0"/>
                <a:ea typeface="Roboto" charset="0"/>
              </a:rPr>
              <a:t>Подготовка к презентации проекта.</a:t>
            </a:r>
          </a:p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12501" y="907115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400"/>
            </a:pPr>
            <a:r>
              <a:rPr lang="ru" b="1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......................</a:t>
            </a:r>
            <a:endParaRPr lang="ru"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433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08832" y="608271"/>
            <a:ext cx="6687751" cy="245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Источники</a:t>
            </a:r>
            <a:r>
              <a:rPr lang="ru" sz="24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ru" sz="1800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данных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ru" sz="2400" b="0" i="0" u="none" strike="noStrike" cap="none" dirty="0" smtClean="0">
              <a:solidFill>
                <a:schemeClr val="dk1"/>
              </a:solidFill>
              <a:latin typeface="Roboto Black"/>
              <a:ea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dirty="0" smtClean="0">
                <a:solidFill>
                  <a:schemeClr val="dk1"/>
                </a:solidFill>
                <a:latin typeface="Roboto Black"/>
                <a:ea typeface="Roboto Black"/>
                <a:cs typeface="Arial"/>
                <a:sym typeface="Roboto Black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dirty="0" smtClean="0">
                <a:solidFill>
                  <a:schemeClr val="dk1"/>
                </a:solidFill>
                <a:latin typeface="Roboto Black"/>
                <a:ea typeface="Roboto Black"/>
                <a:sym typeface="Roboto Black"/>
              </a:rPr>
              <a:t> </a:t>
            </a:r>
            <a:r>
              <a:rPr lang="ru" sz="2400" dirty="0" smtClean="0">
                <a:solidFill>
                  <a:schemeClr val="dk1"/>
                </a:solidFill>
                <a:latin typeface="Roboto Black"/>
                <a:ea typeface="Roboto Black"/>
                <a:cs typeface="Arial"/>
                <a:sym typeface="Roboto Black"/>
              </a:rPr>
              <a:t>  </a:t>
            </a:r>
            <a:r>
              <a:rPr lang="ru" sz="2000" dirty="0" smtClean="0">
                <a:solidFill>
                  <a:schemeClr val="dk1"/>
                </a:solidFill>
                <a:latin typeface="Roboto Black"/>
                <a:ea typeface="Roboto Black"/>
                <a:cs typeface="Arial"/>
                <a:sym typeface="Roboto Black"/>
              </a:rPr>
              <a:t>Видео </a:t>
            </a:r>
            <a:r>
              <a:rPr lang="ru" sz="2000" dirty="0" smtClean="0">
                <a:solidFill>
                  <a:schemeClr val="dk1"/>
                </a:solidFill>
                <a:latin typeface="Roboto Black"/>
                <a:ea typeface="Roboto Black"/>
                <a:cs typeface="Arial"/>
                <a:sym typeface="Roboto Black"/>
              </a:rPr>
              <a:t>одного танца </a:t>
            </a:r>
            <a:r>
              <a:rPr lang="ru" sz="2000" dirty="0" smtClean="0">
                <a:solidFill>
                  <a:schemeClr val="dk1"/>
                </a:solidFill>
                <a:latin typeface="Roboto Black"/>
                <a:ea typeface="Roboto Black"/>
                <a:cs typeface="Arial"/>
                <a:sym typeface="Roboto Black"/>
              </a:rPr>
              <a:t>в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000" dirty="0" smtClean="0">
                <a:solidFill>
                  <a:schemeClr val="dk1"/>
                </a:solidFill>
                <a:latin typeface="Roboto Black"/>
                <a:ea typeface="Roboto Black"/>
                <a:cs typeface="Arial"/>
                <a:sym typeface="Roboto Black"/>
              </a:rPr>
              <a:t>    исполнении </a:t>
            </a:r>
            <a:r>
              <a:rPr lang="ru" sz="2000" dirty="0" smtClean="0">
                <a:solidFill>
                  <a:schemeClr val="dk1"/>
                </a:solidFill>
                <a:latin typeface="Roboto Black"/>
                <a:ea typeface="Roboto Black"/>
                <a:cs typeface="Arial"/>
                <a:sym typeface="Roboto Black"/>
              </a:rPr>
              <a:t>разных людей </a:t>
            </a:r>
            <a:r>
              <a:rPr lang="ru" sz="2000" dirty="0" smtClean="0">
                <a:solidFill>
                  <a:schemeClr val="dk1"/>
                </a:solidFill>
                <a:latin typeface="Roboto Black"/>
                <a:ea typeface="Roboto Black"/>
                <a:cs typeface="Arial"/>
                <a:sym typeface="Roboto Black"/>
              </a:rPr>
              <a:t>из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000" dirty="0" smtClean="0">
                <a:solidFill>
                  <a:schemeClr val="dk1"/>
                </a:solidFill>
                <a:latin typeface="Roboto Black"/>
                <a:ea typeface="Roboto Black"/>
                <a:cs typeface="Arial"/>
                <a:sym typeface="Roboto Black"/>
              </a:rPr>
              <a:t>    интернета.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95536" y="3166978"/>
            <a:ext cx="1800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13415" y="2643758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08832" y="888246"/>
            <a:ext cx="223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......................</a:t>
            </a: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483768" y="3363838"/>
            <a:ext cx="1872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501647" y="2643758"/>
            <a:ext cx="1926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644008" y="3363838"/>
            <a:ext cx="187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661887" y="2643758"/>
            <a:ext cx="2142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804248" y="3166978"/>
            <a:ext cx="191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822127" y="2643758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298259" y="712032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Сбор и хранение данных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95536" y="3166978"/>
            <a:ext cx="1800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13415" y="2643758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98259" y="942524"/>
            <a:ext cx="223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......................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" b="1" dirty="0" smtClean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2483768" y="3363838"/>
            <a:ext cx="1872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501647" y="2643758"/>
            <a:ext cx="1926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4644008" y="3363838"/>
            <a:ext cx="187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661887" y="2643758"/>
            <a:ext cx="2142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804248" y="3166978"/>
            <a:ext cx="191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822127" y="2643758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98" y="1763947"/>
            <a:ext cx="411042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000" b="1" dirty="0" smtClean="0">
                <a:solidFill>
                  <a:schemeClr val="tx1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Так как видео очень короткие</a:t>
            </a:r>
            <a:r>
              <a:rPr lang="ru-RU" sz="2000" b="1" dirty="0" smtClean="0">
                <a:solidFill>
                  <a:schemeClr val="tx1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,</a:t>
            </a:r>
          </a:p>
          <a:p>
            <a:pPr lvl="0"/>
            <a:r>
              <a:rPr lang="ru-RU" sz="2000" b="1" dirty="0" smtClean="0">
                <a:solidFill>
                  <a:schemeClr val="tx1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специального </a:t>
            </a:r>
            <a:r>
              <a:rPr lang="ru-RU" sz="2000" b="1" dirty="0" smtClean="0">
                <a:solidFill>
                  <a:schemeClr val="tx1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сбора и </a:t>
            </a:r>
            <a:r>
              <a:rPr lang="ru-RU" sz="2000" b="1" dirty="0" smtClean="0">
                <a:solidFill>
                  <a:schemeClr val="tx1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хранения </a:t>
            </a:r>
          </a:p>
          <a:p>
            <a:pPr lvl="0"/>
            <a:r>
              <a:rPr lang="ru-RU" sz="2000" b="1" dirty="0" smtClean="0">
                <a:solidFill>
                  <a:schemeClr val="tx1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не требуется.</a:t>
            </a:r>
            <a:endParaRPr lang="ru-RU" sz="2000" b="1" dirty="0" smtClean="0">
              <a:solidFill>
                <a:schemeClr val="tx1"/>
              </a:solidFill>
              <a:latin typeface="Roboto Black" charset="0"/>
              <a:ea typeface="Roboto Black" charset="0"/>
              <a:cs typeface="Roboto"/>
              <a:sym typeface="Roboto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10558" y="696735"/>
            <a:ext cx="211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Алгоритмы 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39552" y="1552024"/>
            <a:ext cx="3888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26343" y="1244247"/>
            <a:ext cx="351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37553" y="2194368"/>
            <a:ext cx="403820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r>
              <a:rPr lang="ru" sz="20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1. </a:t>
            </a:r>
            <a:r>
              <a:rPr lang="en-US" sz="2000" dirty="0" smtClean="0">
                <a:latin typeface="Roboto Black" charset="0"/>
                <a:ea typeface="Roboto Black" charset="0"/>
              </a:rPr>
              <a:t>KeypointRCNN_ResNet50_FPN</a:t>
            </a:r>
            <a:endParaRPr lang="en-US" sz="2000" dirty="0" smtClean="0">
              <a:latin typeface="Roboto Black" charset="0"/>
              <a:ea typeface="Roboto Black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  </a:t>
            </a: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600520" y="1552024"/>
            <a:ext cx="440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587312" y="1244247"/>
            <a:ext cx="351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354813" y="1182692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539551" y="3543712"/>
            <a:ext cx="35283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26341" y="3065353"/>
            <a:ext cx="427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93843" y="3003798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4816543" y="3579862"/>
            <a:ext cx="40758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803335" y="3065353"/>
            <a:ext cx="40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413161" y="3029368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-73024" y="3036029"/>
            <a:ext cx="46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0558" y="919802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400"/>
            </a:pPr>
            <a:r>
              <a:rPr lang="ru" b="1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......................</a:t>
            </a:r>
            <a:endParaRPr lang="ru" b="1" dirty="0" smtClean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1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433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323526" y="737108"/>
            <a:ext cx="42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Технологический стек для проекта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39552" y="1714912"/>
            <a:ext cx="2664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526343" y="1244247"/>
            <a:ext cx="224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760771" y="1487491"/>
            <a:ext cx="22505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1.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sz="2000" b="0" i="0" u="none" strike="noStrike" cap="none" dirty="0">
              <a:solidFill>
                <a:schemeClr val="tx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3376384" y="1714912"/>
            <a:ext cx="242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363177" y="1244247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505264" y="1967389"/>
            <a:ext cx="233584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2.</a:t>
            </a:r>
            <a:r>
              <a:rPr lang="en-US" sz="20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tx1"/>
                </a:solidFill>
                <a:latin typeface="Roboto Black"/>
                <a:ea typeface="Roboto Black"/>
                <a:cs typeface="Roboto Black"/>
                <a:sym typeface="Roboto Black"/>
              </a:rPr>
              <a:t>Pytorch</a:t>
            </a:r>
            <a:endParaRPr sz="2000" b="0" i="0" u="none" strike="noStrike" cap="none" dirty="0">
              <a:solidFill>
                <a:schemeClr val="tx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570836" y="302383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3060996" y="1347614"/>
            <a:ext cx="70800" cy="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5797300" y="1352999"/>
            <a:ext cx="70800" cy="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112688" y="1722823"/>
            <a:ext cx="2419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6099480" y="1252158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760771" y="2584902"/>
            <a:ext cx="238912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3.</a:t>
            </a:r>
            <a:r>
              <a:rPr lang="en-US" sz="20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tx1"/>
                </a:solidFill>
                <a:latin typeface="Roboto Black"/>
                <a:ea typeface="Roboto Black"/>
                <a:cs typeface="Roboto Black"/>
                <a:sym typeface="Roboto Black"/>
              </a:rPr>
              <a:t>Torchvision</a:t>
            </a:r>
            <a:endParaRPr sz="2000" b="0" i="0" u="none" strike="noStrike" cap="none" dirty="0">
              <a:solidFill>
                <a:schemeClr val="tx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526343" y="2831249"/>
            <a:ext cx="2664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526343" y="2526963"/>
            <a:ext cx="224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2505264" y="3269561"/>
            <a:ext cx="243610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4.</a:t>
            </a:r>
            <a:r>
              <a:rPr lang="en-US" sz="20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tx1"/>
                </a:solidFill>
                <a:latin typeface="Roboto Black"/>
                <a:ea typeface="Roboto Black"/>
                <a:cs typeface="Roboto Black"/>
                <a:sym typeface="Roboto Black"/>
              </a:rPr>
              <a:t>OpenCV</a:t>
            </a:r>
            <a:endParaRPr sz="2000" b="0" i="0" u="none" strike="noStrike" cap="none" dirty="0">
              <a:solidFill>
                <a:schemeClr val="tx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376384" y="2997628"/>
            <a:ext cx="2421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363177" y="2526963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760771" y="3846736"/>
            <a:ext cx="240210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5.</a:t>
            </a:r>
            <a:r>
              <a:rPr lang="en-US" sz="2000" b="0" i="0" u="none" strike="noStrike" cap="none" dirty="0" smtClean="0">
                <a:solidFill>
                  <a:srgbClr val="00B050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tx1"/>
                </a:solidFill>
                <a:latin typeface="Roboto Black"/>
                <a:ea typeface="Roboto Black"/>
                <a:cs typeface="Roboto Black"/>
                <a:sym typeface="Roboto Black"/>
              </a:rPr>
              <a:t>Numpy</a:t>
            </a:r>
            <a:endParaRPr sz="2000" b="0" i="0" u="none" strike="noStrike" cap="none" dirty="0">
              <a:solidFill>
                <a:schemeClr val="tx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3060996" y="2630330"/>
            <a:ext cx="70800" cy="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6112688" y="3005539"/>
            <a:ext cx="263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6099480" y="2534874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5868144" y="2470144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4570836" y="427000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507909" y="4281196"/>
            <a:ext cx="2664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26343" y="3773138"/>
            <a:ext cx="224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376384" y="4270005"/>
            <a:ext cx="2674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363177" y="3773138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3130677" y="3711583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6194820" y="4042595"/>
            <a:ext cx="2635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6194820" y="3757976"/>
            <a:ext cx="298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23526" y="984652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400"/>
            </a:pPr>
            <a:r>
              <a:rPr lang="ru" b="1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......................</a:t>
            </a:r>
            <a:endParaRPr lang="ru" b="1" dirty="0" smtClean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1140" y="195486"/>
            <a:ext cx="1062559" cy="24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/>
          <p:nvPr/>
        </p:nvSpPr>
        <p:spPr>
          <a:xfrm>
            <a:off x="358640" y="781394"/>
            <a:ext cx="457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Метрики успешности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760717" y="1865983"/>
            <a:ext cx="7180718" cy="96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i="0" u="none" strike="noStrike" cap="none" dirty="0" smtClean="0">
                <a:solidFill>
                  <a:srgbClr val="00B050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Для сравнения движений ученика и учителя сравниваются позы, предсказанные</a:t>
            </a:r>
            <a:r>
              <a:rPr lang="en-US" sz="1800" i="0" u="none" strike="noStrike" cap="none" dirty="0" smtClean="0">
                <a:solidFill>
                  <a:srgbClr val="00B050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 </a:t>
            </a:r>
            <a:r>
              <a:rPr lang="ru-RU" sz="1800" i="0" u="none" strike="noStrike" cap="none" dirty="0" smtClean="0">
                <a:solidFill>
                  <a:srgbClr val="00B050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моделью </a:t>
            </a:r>
            <a:r>
              <a:rPr lang="ru-RU" sz="1800" i="0" u="none" strike="noStrike" cap="none" dirty="0" err="1" smtClean="0">
                <a:solidFill>
                  <a:srgbClr val="00B050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детекции</a:t>
            </a:r>
            <a:r>
              <a:rPr lang="ru-RU" sz="1800" i="0" u="none" strike="noStrike" cap="none" dirty="0" smtClean="0">
                <a:solidFill>
                  <a:srgbClr val="00B050"/>
                </a:solidFill>
                <a:latin typeface="Roboto Black" charset="0"/>
                <a:ea typeface="Roboto Black" charset="0"/>
                <a:cs typeface="Roboto"/>
                <a:sym typeface="Roboto"/>
              </a:rPr>
              <a:t> ключевых точек. Для оценки используются метрики – косинусное расстояние и взвешенное расстояние.</a:t>
            </a:r>
            <a:endParaRPr sz="1800" i="0" u="none" strike="noStrike" cap="none" dirty="0">
              <a:solidFill>
                <a:srgbClr val="00B050"/>
              </a:solidFill>
              <a:latin typeface="Roboto Black" charset="0"/>
              <a:ea typeface="Roboto Black" charset="0"/>
              <a:cs typeface="Roboto"/>
              <a:sym typeface="Roboto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683568" y="2624594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3779912" y="2624594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6732240" y="2624594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3804506" y="3890348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6732240" y="3863013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683568" y="3863013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58640" y="1062475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400"/>
            </a:pPr>
            <a:r>
              <a:rPr lang="ru" b="1" dirty="0" smtClean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......................</a:t>
            </a:r>
            <a:endParaRPr lang="ru" b="1" dirty="0" smtClean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212</Words>
  <Application>Microsoft Office PowerPoint</Application>
  <PresentationFormat>Экран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Roboto Black</vt:lpstr>
      <vt:lpstr>Roboto</vt:lpstr>
      <vt:lpstr>Calibri</vt:lpstr>
      <vt:lpstr>Simple Light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User</cp:lastModifiedBy>
  <cp:revision>10</cp:revision>
  <dcterms:modified xsi:type="dcterms:W3CDTF">2024-06-30T13:06:42Z</dcterms:modified>
</cp:coreProperties>
</file>