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25FF5D7-7AE5-430A-8499-62D3F69C91C8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EEEC223-7007-4C71-A687-2374DD81C0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F5D7-7AE5-430A-8499-62D3F69C91C8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C223-7007-4C71-A687-2374DD81C0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F5D7-7AE5-430A-8499-62D3F69C91C8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C223-7007-4C71-A687-2374DD81C0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F5D7-7AE5-430A-8499-62D3F69C91C8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C223-7007-4C71-A687-2374DD81C0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F5D7-7AE5-430A-8499-62D3F69C91C8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C223-7007-4C71-A687-2374DD81C0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F5D7-7AE5-430A-8499-62D3F69C91C8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C223-7007-4C71-A687-2374DD81C0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25FF5D7-7AE5-430A-8499-62D3F69C91C8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EEC223-7007-4C71-A687-2374DD81C0AF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25FF5D7-7AE5-430A-8499-62D3F69C91C8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EEEC223-7007-4C71-A687-2374DD81C0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F5D7-7AE5-430A-8499-62D3F69C91C8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C223-7007-4C71-A687-2374DD81C0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F5D7-7AE5-430A-8499-62D3F69C91C8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C223-7007-4C71-A687-2374DD81C0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F5D7-7AE5-430A-8499-62D3F69C91C8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C223-7007-4C71-A687-2374DD81C0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25FF5D7-7AE5-430A-8499-62D3F69C91C8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EEEC223-7007-4C71-A687-2374DD81C0A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512168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Оптимизация зимних рейсов </a:t>
            </a:r>
            <a:br>
              <a:rPr lang="ru-RU" sz="4400" dirty="0" smtClean="0"/>
            </a:br>
            <a:r>
              <a:rPr lang="ru-RU" sz="4400" dirty="0" smtClean="0"/>
              <a:t>из Анапы</a:t>
            </a:r>
            <a:endParaRPr lang="ru-RU" sz="4400" dirty="0"/>
          </a:p>
        </p:txBody>
      </p:sp>
      <p:pic>
        <p:nvPicPr>
          <p:cNvPr id="4" name="Содержимое 3" descr="anypics.ru-6104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2204865"/>
            <a:ext cx="7416824" cy="443568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tabl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1916832"/>
            <a:ext cx="2870448" cy="287044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/>
          <a:lstStyle/>
          <a:p>
            <a:r>
              <a:rPr lang="ru-RU" dirty="0" smtClean="0"/>
              <a:t>Структура </a:t>
            </a:r>
            <a:r>
              <a:rPr lang="ru-RU" dirty="0" err="1" smtClean="0"/>
              <a:t>датасета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924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 smtClean="0"/>
              <a:t>Анализ данных авиарейсов за 2017 год, позволил </a:t>
            </a:r>
          </a:p>
          <a:p>
            <a:pPr>
              <a:buNone/>
            </a:pPr>
            <a:r>
              <a:rPr lang="ru-RU" sz="1600" dirty="0" smtClean="0"/>
              <a:t>нам собрать данные по интересующей проблеме. </a:t>
            </a:r>
          </a:p>
          <a:p>
            <a:pPr>
              <a:buNone/>
            </a:pPr>
            <a:r>
              <a:rPr lang="ru-RU" sz="1600" dirty="0" smtClean="0"/>
              <a:t>Всего из Анапы за зимний период  было </a:t>
            </a:r>
          </a:p>
          <a:p>
            <a:pPr>
              <a:buNone/>
            </a:pPr>
            <a:r>
              <a:rPr lang="ru-RU" sz="1600" dirty="0" smtClean="0"/>
              <a:t>осуществлено 127 рейсов.</a:t>
            </a:r>
          </a:p>
          <a:p>
            <a:pPr>
              <a:buNone/>
            </a:pPr>
            <a:endParaRPr lang="ru-RU" sz="1400" dirty="0" smtClean="0"/>
          </a:p>
          <a:p>
            <a:pPr>
              <a:buNone/>
            </a:pPr>
            <a:r>
              <a:rPr lang="ru-RU" sz="1600" dirty="0" err="1" smtClean="0"/>
              <a:t>Датасет</a:t>
            </a:r>
            <a:r>
              <a:rPr lang="ru-RU" sz="1600" dirty="0" smtClean="0"/>
              <a:t> содержит:</a:t>
            </a:r>
          </a:p>
          <a:p>
            <a:pPr>
              <a:buNone/>
            </a:pPr>
            <a:r>
              <a:rPr lang="ru-RU" sz="1600" b="1" dirty="0" smtClean="0"/>
              <a:t>1</a:t>
            </a:r>
            <a:r>
              <a:rPr lang="ru-RU" sz="1600" dirty="0" smtClean="0"/>
              <a:t>. Данные по количеству проданных билетов на этих </a:t>
            </a:r>
          </a:p>
          <a:p>
            <a:pPr>
              <a:buNone/>
            </a:pPr>
            <a:r>
              <a:rPr lang="ru-RU" sz="1600" dirty="0" smtClean="0"/>
              <a:t>авиарейсах в разных классах обслуживания и суммы </a:t>
            </a:r>
          </a:p>
          <a:p>
            <a:pPr>
              <a:buNone/>
            </a:pPr>
            <a:r>
              <a:rPr lang="ru-RU" sz="1600" dirty="0" smtClean="0"/>
              <a:t>выручки от них.</a:t>
            </a:r>
          </a:p>
          <a:p>
            <a:pPr>
              <a:buNone/>
            </a:pPr>
            <a:r>
              <a:rPr lang="ru-RU" sz="1600" b="1" dirty="0" smtClean="0"/>
              <a:t>2</a:t>
            </a:r>
            <a:r>
              <a:rPr lang="ru-RU" sz="1600" dirty="0" smtClean="0"/>
              <a:t>. Время вылета и прибытия по расписанию и </a:t>
            </a:r>
          </a:p>
          <a:p>
            <a:pPr>
              <a:buNone/>
            </a:pPr>
            <a:r>
              <a:rPr lang="ru-RU" sz="1600" dirty="0" smtClean="0"/>
              <a:t>фактическое, а так же длительность каждого перелета.</a:t>
            </a:r>
          </a:p>
          <a:p>
            <a:pPr>
              <a:buNone/>
            </a:pPr>
            <a:r>
              <a:rPr lang="ru-RU" sz="1600" b="1" dirty="0" smtClean="0"/>
              <a:t>3</a:t>
            </a:r>
            <a:r>
              <a:rPr lang="ru-RU" sz="1600" dirty="0" smtClean="0"/>
              <a:t>. Данные по аэропортам вылета и прибытия.</a:t>
            </a:r>
          </a:p>
          <a:p>
            <a:pPr>
              <a:buNone/>
            </a:pPr>
            <a:r>
              <a:rPr lang="ru-RU" sz="1600" b="1" dirty="0" smtClean="0"/>
              <a:t>4</a:t>
            </a:r>
            <a:r>
              <a:rPr lang="ru-RU" sz="1600" dirty="0" smtClean="0"/>
              <a:t>. Данные о характеристиках самолетов, летающих на этих рейсах.</a:t>
            </a:r>
          </a:p>
          <a:p>
            <a:pPr>
              <a:buNone/>
            </a:pPr>
            <a:r>
              <a:rPr lang="ru-RU" sz="1600" b="1" dirty="0" smtClean="0"/>
              <a:t>5</a:t>
            </a:r>
            <a:r>
              <a:rPr lang="ru-RU" sz="1600" dirty="0" smtClean="0"/>
              <a:t>. Исходя из вышеперечисленных данных рассчитаны некоторые экономические показатели</a:t>
            </a:r>
          </a:p>
          <a:p>
            <a:pPr>
              <a:buNone/>
            </a:pP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iStock-117247268_ne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1907" y="2780928"/>
            <a:ext cx="5160573" cy="387043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Данные и их </a:t>
            </a:r>
            <a:r>
              <a:rPr lang="ru-RU" sz="4400" dirty="0" smtClean="0"/>
              <a:t>отношение</a:t>
            </a:r>
            <a:r>
              <a:rPr lang="ru-RU" dirty="0" smtClean="0"/>
              <a:t> к прибыльности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4153648"/>
          </a:xfrm>
        </p:spPr>
        <p:txBody>
          <a:bodyPr>
            <a:normAutofit/>
          </a:bodyPr>
          <a:lstStyle/>
          <a:p>
            <a:pPr marL="452628" indent="-342900">
              <a:buNone/>
            </a:pPr>
            <a:r>
              <a:rPr lang="ru-RU" sz="1600" b="1" dirty="0" smtClean="0"/>
              <a:t>1.</a:t>
            </a:r>
            <a:r>
              <a:rPr lang="ru-RU" sz="1600" dirty="0" smtClean="0"/>
              <a:t> Данные по количеству проданных билетов нужны для оценки </a:t>
            </a:r>
            <a:r>
              <a:rPr lang="ru-RU" sz="1600" dirty="0" err="1" smtClean="0"/>
              <a:t>заполняемости</a:t>
            </a:r>
            <a:r>
              <a:rPr lang="ru-RU" sz="1600" dirty="0" smtClean="0"/>
              <a:t> </a:t>
            </a:r>
          </a:p>
          <a:p>
            <a:pPr marL="452628" indent="-342900">
              <a:buNone/>
            </a:pPr>
            <a:r>
              <a:rPr lang="ru-RU" sz="1600" dirty="0" smtClean="0"/>
              <a:t>авиарейсов, а так же для расчета выручки с продажи билетов.</a:t>
            </a:r>
          </a:p>
          <a:p>
            <a:pPr marL="452628" indent="-342900">
              <a:buNone/>
            </a:pPr>
            <a:r>
              <a:rPr lang="ru-RU" sz="1600" b="1" dirty="0" smtClean="0"/>
              <a:t>2. </a:t>
            </a:r>
            <a:r>
              <a:rPr lang="ru-RU" sz="1600" dirty="0" smtClean="0"/>
              <a:t>Данные по времени вылета и прибытия позволяют рассчитать </a:t>
            </a:r>
          </a:p>
          <a:p>
            <a:pPr marL="452628" indent="-342900">
              <a:buNone/>
            </a:pPr>
            <a:r>
              <a:rPr lang="ru-RU" sz="1600" dirty="0" smtClean="0"/>
              <a:t>затраченное топливо, и увидеть влияние месяца на </a:t>
            </a:r>
            <a:r>
              <a:rPr lang="ru-RU" sz="1600" dirty="0" err="1" smtClean="0"/>
              <a:t>заполняемость</a:t>
            </a:r>
            <a:r>
              <a:rPr lang="ru-RU" sz="1600" dirty="0" smtClean="0"/>
              <a:t> </a:t>
            </a:r>
          </a:p>
          <a:p>
            <a:pPr marL="452628" indent="-342900">
              <a:buNone/>
            </a:pPr>
            <a:r>
              <a:rPr lang="ru-RU" sz="1600" dirty="0" smtClean="0"/>
              <a:t>авиарейсов.</a:t>
            </a:r>
          </a:p>
          <a:p>
            <a:pPr marL="452628" indent="-342900">
              <a:buNone/>
            </a:pPr>
            <a:r>
              <a:rPr lang="ru-RU" sz="1600" b="1" dirty="0" smtClean="0"/>
              <a:t>3</a:t>
            </a:r>
            <a:r>
              <a:rPr lang="ru-RU" sz="1600" dirty="0" smtClean="0"/>
              <a:t>. Данные местоположения аэропортов помогают определить </a:t>
            </a:r>
          </a:p>
          <a:p>
            <a:pPr marL="452628" indent="-342900">
              <a:buNone/>
            </a:pPr>
            <a:r>
              <a:rPr lang="ru-RU" sz="1600" dirty="0" smtClean="0"/>
              <a:t>дальность перелета.</a:t>
            </a:r>
          </a:p>
          <a:p>
            <a:pPr marL="452628" indent="-342900">
              <a:buNone/>
            </a:pPr>
            <a:r>
              <a:rPr lang="ru-RU" sz="1600" b="1" dirty="0" smtClean="0"/>
              <a:t>4</a:t>
            </a:r>
            <a:r>
              <a:rPr lang="ru-RU" sz="1600" dirty="0" smtClean="0"/>
              <a:t>. Характеристики самолетов  так же позволяют определить </a:t>
            </a:r>
          </a:p>
          <a:p>
            <a:pPr marL="452628" indent="-342900">
              <a:buNone/>
            </a:pPr>
            <a:r>
              <a:rPr lang="ru-RU" sz="1600" dirty="0" err="1" smtClean="0"/>
              <a:t>заполняемость</a:t>
            </a:r>
            <a:r>
              <a:rPr lang="ru-RU" sz="1600" dirty="0" smtClean="0"/>
              <a:t>  и затраты топлива на перелет</a:t>
            </a:r>
          </a:p>
          <a:p>
            <a:pPr marL="452628" indent="-342900">
              <a:buNone/>
            </a:pPr>
            <a:r>
              <a:rPr lang="ru-RU" sz="1600" b="1" dirty="0" smtClean="0"/>
              <a:t>5</a:t>
            </a:r>
            <a:r>
              <a:rPr lang="ru-RU" sz="1600" dirty="0" smtClean="0"/>
              <a:t>. Рассчитанные экономические показатели  помогут </a:t>
            </a:r>
          </a:p>
          <a:p>
            <a:pPr marL="452628" indent="-342900">
              <a:buNone/>
            </a:pPr>
            <a:r>
              <a:rPr lang="ru-RU" sz="1600" dirty="0" smtClean="0"/>
              <a:t>оценить рентабельность рейсов.</a:t>
            </a:r>
          </a:p>
          <a:p>
            <a:pPr marL="452628" indent="-342900">
              <a:buFont typeface="+mj-lt"/>
              <a:buAutoNum type="arabicPeriod"/>
            </a:pPr>
            <a:endParaRPr lang="ru-RU" sz="1400" dirty="0" smtClean="0"/>
          </a:p>
          <a:p>
            <a:pPr marL="452628" indent="-342900">
              <a:buFont typeface="+mj-lt"/>
              <a:buAutoNum type="arabicPeriod"/>
            </a:pP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229600" cy="1066800"/>
          </a:xfrm>
        </p:spPr>
        <p:txBody>
          <a:bodyPr/>
          <a:lstStyle/>
          <a:p>
            <a:r>
              <a:rPr lang="ru-RU" dirty="0" smtClean="0"/>
              <a:t>Недостающие данные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085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400" dirty="0" smtClean="0"/>
              <a:t>В результате анализа данных выявлено ,что  в таблице отсутствуют продажи билетов на рейсы из города Новокузнецка. </a:t>
            </a:r>
            <a:r>
              <a:rPr lang="ru-RU" sz="1400" dirty="0"/>
              <a:t> </a:t>
            </a:r>
            <a:r>
              <a:rPr lang="ru-RU" sz="1400" dirty="0" smtClean="0"/>
              <a:t>Эти данные не берутся в анализ.</a:t>
            </a:r>
          </a:p>
          <a:p>
            <a:pPr>
              <a:buNone/>
            </a:pPr>
            <a:r>
              <a:rPr lang="ru-RU" sz="1400" dirty="0" smtClean="0"/>
              <a:t>В таблицах </a:t>
            </a:r>
            <a:r>
              <a:rPr lang="ru-RU" sz="1600" dirty="0" smtClean="0"/>
              <a:t>характеристик</a:t>
            </a:r>
            <a:r>
              <a:rPr lang="ru-RU" sz="1400" dirty="0" smtClean="0"/>
              <a:t> самолетов  не было обнаружено данных о расходе топлива и стоимости обслуживания. Эти данные для первичного анализа взяты из </a:t>
            </a:r>
            <a:r>
              <a:rPr lang="ru-RU" sz="1400" dirty="0" err="1" smtClean="0"/>
              <a:t>интернет-источников</a:t>
            </a:r>
            <a:r>
              <a:rPr lang="ru-RU" sz="1400" dirty="0" smtClean="0"/>
              <a:t>.</a:t>
            </a:r>
          </a:p>
          <a:p>
            <a:pPr>
              <a:buNone/>
            </a:pPr>
            <a:r>
              <a:rPr lang="ru-RU" sz="1400" dirty="0" smtClean="0"/>
              <a:t>Для перелетов из Анапы используется 2 модели самолетов:</a:t>
            </a:r>
          </a:p>
          <a:p>
            <a:pPr>
              <a:buNone/>
            </a:pPr>
            <a:endParaRPr lang="ru-RU" sz="1400" dirty="0" smtClean="0"/>
          </a:p>
          <a:p>
            <a:pPr>
              <a:buNone/>
            </a:pPr>
            <a:endParaRPr lang="ru-RU" sz="1400" dirty="0" smtClean="0"/>
          </a:p>
          <a:p>
            <a:pPr>
              <a:buNone/>
            </a:pPr>
            <a:endParaRPr lang="ru-RU" sz="1400" dirty="0"/>
          </a:p>
          <a:p>
            <a:pPr>
              <a:buNone/>
            </a:pPr>
            <a:endParaRPr lang="ru-RU" sz="1400" dirty="0" smtClean="0"/>
          </a:p>
          <a:p>
            <a:pPr>
              <a:buNone/>
            </a:pPr>
            <a:endParaRPr lang="ru-RU" sz="1400" dirty="0" smtClean="0"/>
          </a:p>
          <a:p>
            <a:pPr>
              <a:buNone/>
            </a:pPr>
            <a:r>
              <a:rPr lang="ru-RU" sz="1400" dirty="0" smtClean="0"/>
              <a:t>Стоимость заправки топлива в 2017 году около 50000 </a:t>
            </a:r>
            <a:r>
              <a:rPr lang="ru-RU" sz="1400" dirty="0" err="1" smtClean="0"/>
              <a:t>руб</a:t>
            </a:r>
            <a:r>
              <a:rPr lang="ru-RU" sz="1400" dirty="0" smtClean="0"/>
              <a:t>/тонна, предположим , что другие расходы на содержание самолета будут еще столько же. Исходя из этого рассчитываем  следующую стоимость полета:</a:t>
            </a:r>
          </a:p>
          <a:p>
            <a:pPr>
              <a:buNone/>
            </a:pPr>
            <a:endParaRPr lang="ru-RU" sz="1400" dirty="0" smtClean="0"/>
          </a:p>
          <a:p>
            <a:pPr>
              <a:buNone/>
            </a:pPr>
            <a:endParaRPr lang="ru-RU" sz="1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971600" y="3501008"/>
          <a:ext cx="7128792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2376264"/>
                <a:gridCol w="2376264"/>
              </a:tblGrid>
              <a:tr h="432048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Модель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Boeing 737-300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Sukhoi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Superjet</a:t>
                      </a:r>
                      <a:r>
                        <a:rPr lang="en-US" sz="1400" dirty="0" smtClean="0"/>
                        <a:t> 100</a:t>
                      </a:r>
                      <a:endParaRPr lang="ru-RU" sz="14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Расход</a:t>
                      </a:r>
                      <a:r>
                        <a:rPr lang="ru-RU" sz="1400" baseline="0" dirty="0" smtClean="0"/>
                        <a:t> топлива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2600 кг топлива/час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1700 кг топлива/час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971599" y="5373216"/>
          <a:ext cx="7056786" cy="1006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262"/>
                <a:gridCol w="2352262"/>
                <a:gridCol w="2352262"/>
              </a:tblGrid>
              <a:tr h="488176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Модель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Boeing 737-300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Sukhoi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Superjet</a:t>
                      </a:r>
                      <a:r>
                        <a:rPr lang="en-US" sz="1400" dirty="0" smtClean="0"/>
                        <a:t> 100</a:t>
                      </a:r>
                      <a:endParaRPr lang="ru-RU" sz="1400" dirty="0" smtClean="0"/>
                    </a:p>
                  </a:txBody>
                  <a:tcPr/>
                </a:tc>
              </a:tr>
              <a:tr h="488176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Стоимость полета за 1 минуту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4333 </a:t>
                      </a:r>
                      <a:r>
                        <a:rPr lang="ru-RU" sz="1400" dirty="0" err="1" smtClean="0"/>
                        <a:t>руб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2833 </a:t>
                      </a:r>
                      <a:r>
                        <a:rPr lang="ru-RU" sz="1400" dirty="0" err="1" smtClean="0"/>
                        <a:t>руб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Распределение заполняемости по датам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996953"/>
            <a:ext cx="4133891" cy="288032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ru-RU" dirty="0" smtClean="0"/>
              <a:t>Оценки прибыльности рейсов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3012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 smtClean="0"/>
              <a:t>В результате анализа была выявлена средняя </a:t>
            </a:r>
            <a:r>
              <a:rPr lang="ru-RU" sz="1600" dirty="0" err="1" smtClean="0"/>
              <a:t>заполняемость</a:t>
            </a:r>
            <a:r>
              <a:rPr lang="ru-RU" sz="1600" dirty="0" smtClean="0"/>
              <a:t>:</a:t>
            </a:r>
          </a:p>
          <a:p>
            <a:r>
              <a:rPr lang="en-US" sz="1600" dirty="0" smtClean="0"/>
              <a:t>Boeing 737-300 – 87%</a:t>
            </a:r>
          </a:p>
          <a:p>
            <a:r>
              <a:rPr lang="en-US" sz="1600" dirty="0" err="1" smtClean="0"/>
              <a:t>Sukhoi</a:t>
            </a:r>
            <a:r>
              <a:rPr lang="en-US" sz="1600" dirty="0" smtClean="0"/>
              <a:t> </a:t>
            </a:r>
            <a:r>
              <a:rPr lang="en-US" sz="1600" dirty="0" err="1" smtClean="0"/>
              <a:t>Superjet</a:t>
            </a:r>
            <a:r>
              <a:rPr lang="en-US" sz="1600" dirty="0" smtClean="0"/>
              <a:t> 100 – 92%</a:t>
            </a:r>
          </a:p>
          <a:p>
            <a:r>
              <a:rPr lang="ru-RU" sz="1600" dirty="0" smtClean="0"/>
              <a:t>Общая – 90%</a:t>
            </a: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Зависимости </a:t>
            </a:r>
            <a:r>
              <a:rPr lang="ru-RU" sz="1600" dirty="0" err="1" smtClean="0"/>
              <a:t>заполняемости</a:t>
            </a:r>
            <a:r>
              <a:rPr lang="ru-RU" sz="1600" dirty="0" smtClean="0"/>
              <a:t> от даты не </a:t>
            </a:r>
            <a:r>
              <a:rPr lang="ru-RU" sz="1600" dirty="0" smtClean="0"/>
              <a:t>наблюдается.</a:t>
            </a:r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Всего </a:t>
            </a:r>
            <a:r>
              <a:rPr lang="ru-RU" sz="1600" dirty="0" smtClean="0"/>
              <a:t>4 рейса с </a:t>
            </a:r>
            <a:r>
              <a:rPr lang="ru-RU" sz="1600" dirty="0" err="1" smtClean="0"/>
              <a:t>заполняемостью</a:t>
            </a:r>
            <a:r>
              <a:rPr lang="ru-RU" sz="1600" dirty="0" smtClean="0"/>
              <a:t> менее 75</a:t>
            </a:r>
            <a:r>
              <a:rPr lang="ru-RU" sz="1600" dirty="0" smtClean="0"/>
              <a:t>% , и 3 </a:t>
            </a:r>
            <a:r>
              <a:rPr lang="ru-RU" sz="1600" dirty="0" smtClean="0"/>
              <a:t>рейса с рентабельностью менее 70</a:t>
            </a:r>
            <a:r>
              <a:rPr lang="ru-RU" sz="1600" dirty="0" smtClean="0"/>
              <a:t>%.</a:t>
            </a: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В </a:t>
            </a:r>
            <a:r>
              <a:rPr lang="ru-RU" sz="1600" dirty="0" smtClean="0"/>
              <a:t>среднем показатели хорошие, </a:t>
            </a:r>
            <a:r>
              <a:rPr lang="ru-RU" sz="1600" dirty="0" smtClean="0"/>
              <a:t>можно ничего не предпринимать.</a:t>
            </a:r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</p:txBody>
      </p:sp>
      <p:pic>
        <p:nvPicPr>
          <p:cNvPr id="6" name="Рисунок 5" descr="распределение рентабельности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2996952"/>
            <a:ext cx="3949813" cy="27831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Предложения: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325112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1700" dirty="0" smtClean="0"/>
          </a:p>
          <a:p>
            <a:pPr>
              <a:buNone/>
            </a:pPr>
            <a:r>
              <a:rPr lang="ru-RU" sz="1700" b="1" dirty="0" smtClean="0"/>
              <a:t>1</a:t>
            </a:r>
            <a:r>
              <a:rPr lang="ru-RU" sz="1700" dirty="0" smtClean="0"/>
              <a:t>. Рейсы в Белгород, можно отменить в количестве 1-2 штук, тем самым попробовать </a:t>
            </a:r>
            <a:r>
              <a:rPr lang="ru-RU" sz="1700" dirty="0" smtClean="0"/>
              <a:t>повысить </a:t>
            </a:r>
            <a:r>
              <a:rPr lang="ru-RU" sz="1700" dirty="0" err="1" smtClean="0"/>
              <a:t>заполняемость</a:t>
            </a:r>
            <a:r>
              <a:rPr lang="ru-RU" sz="1700" dirty="0" smtClean="0"/>
              <a:t> и  </a:t>
            </a:r>
            <a:r>
              <a:rPr lang="ru-RU" sz="1700" dirty="0" smtClean="0"/>
              <a:t>рентабельность</a:t>
            </a:r>
            <a:r>
              <a:rPr lang="ru-RU" sz="1700" dirty="0" smtClean="0"/>
              <a:t>.</a:t>
            </a:r>
          </a:p>
          <a:p>
            <a:pPr>
              <a:buNone/>
            </a:pPr>
            <a:endParaRPr lang="ru-RU" sz="1700" dirty="0" smtClean="0"/>
          </a:p>
          <a:p>
            <a:pPr>
              <a:buNone/>
            </a:pPr>
            <a:r>
              <a:rPr lang="ru-RU" sz="1700" b="1" dirty="0" smtClean="0"/>
              <a:t>2</a:t>
            </a:r>
            <a:r>
              <a:rPr lang="ru-RU" sz="1700" dirty="0" smtClean="0"/>
              <a:t>. Есть предложение, рассчитать какие будут показатели, если на рейс в Москву поставить самолет </a:t>
            </a:r>
            <a:r>
              <a:rPr lang="en-US" sz="1800" dirty="0" err="1" smtClean="0"/>
              <a:t>Sukhoi</a:t>
            </a:r>
            <a:r>
              <a:rPr lang="en-US" sz="1800" dirty="0" smtClean="0"/>
              <a:t> </a:t>
            </a:r>
            <a:r>
              <a:rPr lang="en-US" sz="1800" dirty="0" err="1" smtClean="0"/>
              <a:t>Superjet</a:t>
            </a:r>
            <a:r>
              <a:rPr lang="en-US" sz="1800" dirty="0" smtClean="0"/>
              <a:t> 100 </a:t>
            </a:r>
            <a:r>
              <a:rPr lang="ru-RU" sz="1700" dirty="0" smtClean="0"/>
              <a:t>.   </a:t>
            </a:r>
            <a:endParaRPr lang="ru-RU" sz="1700" dirty="0" smtClean="0"/>
          </a:p>
          <a:p>
            <a:pPr>
              <a:buNone/>
            </a:pPr>
            <a:r>
              <a:rPr lang="ru-RU" sz="1700" dirty="0" smtClean="0"/>
              <a:t> Расстояние до Москвы 1220км, максимальная дальность </a:t>
            </a:r>
            <a:r>
              <a:rPr lang="en-US" sz="1800" dirty="0" err="1" smtClean="0"/>
              <a:t>Sukhoi</a:t>
            </a:r>
            <a:r>
              <a:rPr lang="en-US" sz="1800" dirty="0" smtClean="0"/>
              <a:t> </a:t>
            </a:r>
            <a:r>
              <a:rPr lang="en-US" sz="1800" dirty="0" err="1" smtClean="0"/>
              <a:t>Superjet</a:t>
            </a:r>
            <a:r>
              <a:rPr lang="en-US" sz="1800" dirty="0" smtClean="0"/>
              <a:t> </a:t>
            </a:r>
            <a:r>
              <a:rPr lang="en-US" sz="1800" dirty="0" smtClean="0"/>
              <a:t>100</a:t>
            </a:r>
            <a:r>
              <a:rPr lang="ru-RU" sz="1800" dirty="0" smtClean="0"/>
              <a:t> -</a:t>
            </a:r>
            <a:r>
              <a:rPr lang="ru-RU" sz="1700" dirty="0" smtClean="0"/>
              <a:t> </a:t>
            </a:r>
            <a:r>
              <a:rPr lang="ru-RU" sz="1700" dirty="0" smtClean="0"/>
              <a:t>3000км. Я </a:t>
            </a:r>
            <a:r>
              <a:rPr lang="ru-RU" sz="1700" dirty="0" smtClean="0"/>
              <a:t>считаю, </a:t>
            </a:r>
            <a:r>
              <a:rPr lang="ru-RU" sz="1700" dirty="0" smtClean="0"/>
              <a:t>что </a:t>
            </a:r>
            <a:r>
              <a:rPr lang="ru-RU" sz="1700" dirty="0" err="1" smtClean="0"/>
              <a:t>заполняемость</a:t>
            </a:r>
            <a:r>
              <a:rPr lang="ru-RU" sz="1700" dirty="0" smtClean="0"/>
              <a:t> </a:t>
            </a:r>
            <a:r>
              <a:rPr lang="ru-RU" sz="1700" dirty="0" smtClean="0"/>
              <a:t>будет максимальная</a:t>
            </a:r>
            <a:r>
              <a:rPr lang="ru-RU" sz="1700" dirty="0" smtClean="0"/>
              <a:t>, так как </a:t>
            </a:r>
            <a:r>
              <a:rPr lang="ru-RU" sz="1700" dirty="0" smtClean="0"/>
              <a:t>в </a:t>
            </a:r>
            <a:r>
              <a:rPr lang="en-US" sz="1800" dirty="0" err="1" smtClean="0"/>
              <a:t>Sukhoi</a:t>
            </a:r>
            <a:r>
              <a:rPr lang="en-US" sz="1800" dirty="0" smtClean="0"/>
              <a:t> </a:t>
            </a:r>
            <a:r>
              <a:rPr lang="en-US" sz="1800" dirty="0" err="1" smtClean="0"/>
              <a:t>Superjet</a:t>
            </a:r>
            <a:r>
              <a:rPr lang="en-US" sz="1800" dirty="0" smtClean="0"/>
              <a:t> 100</a:t>
            </a:r>
            <a:r>
              <a:rPr lang="ru-RU" sz="1700" dirty="0" smtClean="0"/>
              <a:t> </a:t>
            </a:r>
            <a:r>
              <a:rPr lang="ru-RU" sz="1700" dirty="0" smtClean="0"/>
              <a:t>меньше мест. А так же у него </a:t>
            </a:r>
            <a:r>
              <a:rPr lang="ru-RU" sz="1700" dirty="0" smtClean="0"/>
              <a:t>меньше </a:t>
            </a:r>
            <a:r>
              <a:rPr lang="ru-RU" sz="1700" dirty="0" smtClean="0"/>
              <a:t>расход </a:t>
            </a:r>
            <a:r>
              <a:rPr lang="ru-RU" sz="1700" dirty="0" smtClean="0"/>
              <a:t>топлива, чем </a:t>
            </a:r>
            <a:r>
              <a:rPr lang="ru-RU" sz="1700" dirty="0" smtClean="0"/>
              <a:t>у </a:t>
            </a:r>
            <a:r>
              <a:rPr lang="en-US" sz="1800" dirty="0" smtClean="0"/>
              <a:t>Boeing 737-300 </a:t>
            </a:r>
            <a:r>
              <a:rPr lang="ru-RU" sz="1700" dirty="0" smtClean="0"/>
              <a:t>, </a:t>
            </a:r>
            <a:r>
              <a:rPr lang="ru-RU" sz="1700" dirty="0" smtClean="0"/>
              <a:t>плюс  </a:t>
            </a:r>
            <a:r>
              <a:rPr lang="ru-RU" sz="1700" dirty="0" smtClean="0"/>
              <a:t>обслуживание </a:t>
            </a:r>
            <a:r>
              <a:rPr lang="ru-RU" sz="1700" dirty="0" smtClean="0"/>
              <a:t>отечественного </a:t>
            </a:r>
            <a:r>
              <a:rPr lang="ru-RU" sz="1700" dirty="0" smtClean="0"/>
              <a:t>самолета, должно </a:t>
            </a:r>
            <a:r>
              <a:rPr lang="ru-RU" sz="1700" dirty="0" smtClean="0"/>
              <a:t>обходится дешевле</a:t>
            </a:r>
            <a:r>
              <a:rPr lang="ru-RU" sz="1700" dirty="0" smtClean="0"/>
              <a:t>.</a:t>
            </a:r>
            <a:endParaRPr lang="ru-RU" sz="1700" dirty="0" smtClean="0"/>
          </a:p>
          <a:p>
            <a:pPr>
              <a:buNone/>
            </a:pPr>
            <a:r>
              <a:rPr lang="ru-RU" sz="1700" dirty="0" smtClean="0"/>
              <a:t>   </a:t>
            </a:r>
            <a:r>
              <a:rPr lang="ru-RU" sz="1700" u="sng" dirty="0" smtClean="0"/>
              <a:t>После расчетов определено</a:t>
            </a:r>
            <a:r>
              <a:rPr lang="ru-RU" sz="1700" dirty="0" smtClean="0"/>
              <a:t>:</a:t>
            </a:r>
          </a:p>
          <a:p>
            <a:r>
              <a:rPr lang="ru-RU" sz="1700" dirty="0" smtClean="0"/>
              <a:t>   Прибыль снизится на 1%</a:t>
            </a:r>
          </a:p>
          <a:p>
            <a:r>
              <a:rPr lang="ru-RU" sz="1700" dirty="0" smtClean="0"/>
              <a:t>   П</a:t>
            </a:r>
            <a:r>
              <a:rPr lang="ru-RU" sz="1700" dirty="0" smtClean="0"/>
              <a:t>рибыльность </a:t>
            </a:r>
            <a:r>
              <a:rPr lang="ru-RU" sz="1700" dirty="0" smtClean="0"/>
              <a:t>увеличится на 7.4%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165</TotalTime>
  <Words>482</Words>
  <Application>Microsoft Office PowerPoint</Application>
  <PresentationFormat>Экран (4:3)</PresentationFormat>
  <Paragraphs>77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Городская</vt:lpstr>
      <vt:lpstr>Оптимизация зимних рейсов  из Анапы</vt:lpstr>
      <vt:lpstr>Структура датасета</vt:lpstr>
      <vt:lpstr>Данные и их отношение к прибыльности</vt:lpstr>
      <vt:lpstr>Недостающие данные</vt:lpstr>
      <vt:lpstr>Оценки прибыльности рейсов</vt:lpstr>
      <vt:lpstr>Предложения: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Dns</dc:creator>
  <cp:lastModifiedBy>Dns</cp:lastModifiedBy>
  <cp:revision>17</cp:revision>
  <dcterms:created xsi:type="dcterms:W3CDTF">2021-08-17T12:12:33Z</dcterms:created>
  <dcterms:modified xsi:type="dcterms:W3CDTF">2021-08-17T14:57:56Z</dcterms:modified>
</cp:coreProperties>
</file>