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naheim"/>
      <p:regular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Fira Code"/>
      <p:regular r:id="rId29"/>
      <p:bold r:id="rId30"/>
    </p:embeddedFont>
    <p:embeddedFont>
      <p:font typeface="PT Sans"/>
      <p:regular r:id="rId31"/>
      <p:bold r:id="rId32"/>
      <p:italic r:id="rId33"/>
      <p:boldItalic r:id="rId34"/>
    </p:embeddedFont>
    <p:embeddedFont>
      <p:font typeface="Source Code Pro Medium"/>
      <p:regular r:id="rId35"/>
      <p:bold r:id="rId36"/>
      <p:italic r:id="rId37"/>
      <p:boldItalic r:id="rId38"/>
    </p:embeddedFont>
    <p:embeddedFont>
      <p:font typeface="Comforta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4ECC51-30B3-4BE9-9125-121E5DA76680}">
  <a:tblStyle styleId="{164ECC51-30B3-4BE9-9125-121E5DA766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Cod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regular.fntdata"/><Relationship Id="rId30" Type="http://schemas.openxmlformats.org/officeDocument/2006/relationships/font" Target="fonts/FiraCode-bold.fntdata"/><Relationship Id="rId11" Type="http://schemas.openxmlformats.org/officeDocument/2006/relationships/slide" Target="slides/slide6.xml"/><Relationship Id="rId33" Type="http://schemas.openxmlformats.org/officeDocument/2006/relationships/font" Target="fonts/PTSans-italic.fntdata"/><Relationship Id="rId10" Type="http://schemas.openxmlformats.org/officeDocument/2006/relationships/slide" Target="slides/slide5.xml"/><Relationship Id="rId32" Type="http://schemas.openxmlformats.org/officeDocument/2006/relationships/font" Target="fonts/PTSans-bold.fntdata"/><Relationship Id="rId13" Type="http://schemas.openxmlformats.org/officeDocument/2006/relationships/slide" Target="slides/slide8.xml"/><Relationship Id="rId35" Type="http://schemas.openxmlformats.org/officeDocument/2006/relationships/font" Target="fonts/SourceCodeProMedium-regular.fntdata"/><Relationship Id="rId12" Type="http://schemas.openxmlformats.org/officeDocument/2006/relationships/slide" Target="slides/slide7.xml"/><Relationship Id="rId34" Type="http://schemas.openxmlformats.org/officeDocument/2006/relationships/font" Target="fonts/PT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Medium-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Medium-bold.fntdata"/><Relationship Id="rId17" Type="http://schemas.openxmlformats.org/officeDocument/2006/relationships/slide" Target="slides/slide12.xml"/><Relationship Id="rId39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38" Type="http://schemas.openxmlformats.org/officeDocument/2006/relationships/font" Target="fonts/SourceCodePro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162573e21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162573e21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162573e21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162573e21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162573e21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162573e21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3be791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3be791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62573e21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162573e21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162573e21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162573e21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hasCustomPrompt="1"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hasCustomPrompt="1"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hasCustomPrompt="1"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2735500" y="1755313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Системы контроля версий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(Version Control System, VCS)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8365975" y="29750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36" name="Google Shape;236;p2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7" name="Google Shape;237;p2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0" name="Google Shape;240;p2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1" name="Google Shape;241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Распределенные (DVCS)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72" name="Google Shape;572;p37"/>
          <p:cNvSpPr txBox="1"/>
          <p:nvPr>
            <p:ph idx="1" type="subTitle"/>
          </p:nvPr>
        </p:nvSpPr>
        <p:spPr>
          <a:xfrm>
            <a:off x="5238851" y="174650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Требуется более высокий уровень понимания системы для эффективного использования.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Управление правами доступа может потребовать дополнительных настроек.</a:t>
            </a:r>
            <a:endParaRPr/>
          </a:p>
        </p:txBody>
      </p:sp>
      <p:sp>
        <p:nvSpPr>
          <p:cNvPr id="573" name="Google Shape;573;p37"/>
          <p:cNvSpPr txBox="1"/>
          <p:nvPr>
            <p:ph idx="2" type="subTitle"/>
          </p:nvPr>
        </p:nvSpPr>
        <p:spPr>
          <a:xfrm>
            <a:off x="1485675" y="1598500"/>
            <a:ext cx="33555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Децентрализованные, что означает, что каждый клон репозитория содержит полную историю проекта.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Работа в офлайне: можно работать без подключения к центральному серверу.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Быстрое выполнение операций.</a:t>
            </a:r>
            <a:endParaRPr/>
          </a:p>
        </p:txBody>
      </p:sp>
      <p:sp>
        <p:nvSpPr>
          <p:cNvPr id="574" name="Google Shape;574;p37"/>
          <p:cNvSpPr txBox="1"/>
          <p:nvPr>
            <p:ph idx="3" type="subTitle"/>
          </p:nvPr>
        </p:nvSpPr>
        <p:spPr>
          <a:xfrm>
            <a:off x="1430201" y="118760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Плюсы:</a:t>
            </a:r>
            <a:endParaRPr/>
          </a:p>
        </p:txBody>
      </p:sp>
      <p:sp>
        <p:nvSpPr>
          <p:cNvPr id="575" name="Google Shape;575;p37"/>
          <p:cNvSpPr txBox="1"/>
          <p:nvPr>
            <p:ph idx="4" type="subTitle"/>
          </p:nvPr>
        </p:nvSpPr>
        <p:spPr>
          <a:xfrm>
            <a:off x="5126782" y="130060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Минусы:</a:t>
            </a:r>
            <a:endParaRPr/>
          </a:p>
        </p:txBody>
      </p:sp>
      <p:sp>
        <p:nvSpPr>
          <p:cNvPr id="576" name="Google Shape;576;p37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7" name="Google Shape;577;p37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78" name="Google Shape;578;p37"/>
          <p:cNvGrpSpPr/>
          <p:nvPr/>
        </p:nvGrpSpPr>
        <p:grpSpPr>
          <a:xfrm>
            <a:off x="146514" y="3953250"/>
            <a:ext cx="2536147" cy="887325"/>
            <a:chOff x="880714" y="3731738"/>
            <a:chExt cx="2536147" cy="887325"/>
          </a:xfrm>
        </p:grpSpPr>
        <p:sp>
          <p:nvSpPr>
            <p:cNvPr id="579" name="Google Shape;579;p37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37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"/>
          <p:cNvSpPr txBox="1"/>
          <p:nvPr>
            <p:ph type="title"/>
          </p:nvPr>
        </p:nvSpPr>
        <p:spPr>
          <a:xfrm>
            <a:off x="495675" y="130475"/>
            <a:ext cx="842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П</a:t>
            </a:r>
            <a:r>
              <a:rPr lang="en">
                <a:solidFill>
                  <a:schemeClr val="accent4"/>
                </a:solidFill>
              </a:rPr>
              <a:t>одробный разбор популярных систем: 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98" name="Google Shape;598;p38"/>
          <p:cNvSpPr txBox="1"/>
          <p:nvPr>
            <p:ph idx="4" type="subTitle"/>
          </p:nvPr>
        </p:nvSpPr>
        <p:spPr>
          <a:xfrm>
            <a:off x="266775" y="2355400"/>
            <a:ext cx="33627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Система одновременных версий (CVS)</a:t>
            </a:r>
            <a:endParaRPr/>
          </a:p>
        </p:txBody>
      </p:sp>
      <p:sp>
        <p:nvSpPr>
          <p:cNvPr id="599" name="Google Shape;599;p38"/>
          <p:cNvSpPr txBox="1"/>
          <p:nvPr>
            <p:ph idx="5" type="subTitle"/>
          </p:nvPr>
        </p:nvSpPr>
        <p:spPr>
          <a:xfrm>
            <a:off x="3514075" y="2355400"/>
            <a:ext cx="2759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Apache Subversion (SVN)</a:t>
            </a:r>
            <a:endParaRPr/>
          </a:p>
        </p:txBody>
      </p:sp>
      <p:sp>
        <p:nvSpPr>
          <p:cNvPr id="600" name="Google Shape;600;p38"/>
          <p:cNvSpPr txBox="1"/>
          <p:nvPr>
            <p:ph idx="6" type="subTitle"/>
          </p:nvPr>
        </p:nvSpPr>
        <p:spPr>
          <a:xfrm>
            <a:off x="2286944" y="32840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Mercurial</a:t>
            </a:r>
            <a:endParaRPr/>
          </a:p>
        </p:txBody>
      </p:sp>
      <p:grpSp>
        <p:nvGrpSpPr>
          <p:cNvPr id="601" name="Google Shape;601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602" name="Google Shape;602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8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16" name="Google Shape;616;p38"/>
          <p:cNvSpPr txBox="1"/>
          <p:nvPr>
            <p:ph idx="4" type="subTitle"/>
          </p:nvPr>
        </p:nvSpPr>
        <p:spPr>
          <a:xfrm>
            <a:off x="5747686" y="32840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-"/>
            </a:pPr>
            <a:r>
              <a:rPr lang="en">
                <a:solidFill>
                  <a:schemeClr val="lt2"/>
                </a:solidFill>
              </a:rPr>
              <a:t>Git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"/>
          <p:cNvSpPr txBox="1"/>
          <p:nvPr>
            <p:ph type="title"/>
          </p:nvPr>
        </p:nvSpPr>
        <p:spPr>
          <a:xfrm>
            <a:off x="716550" y="56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Система одновременных версий (CVS)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22" name="Google Shape;622;p39"/>
          <p:cNvSpPr txBox="1"/>
          <p:nvPr>
            <p:ph idx="1" type="subTitle"/>
          </p:nvPr>
        </p:nvSpPr>
        <p:spPr>
          <a:xfrm>
            <a:off x="200025" y="1112700"/>
            <a:ext cx="78885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CVS сегодня уже не так популярен, и его использование рекомендуется только в случае, если у вас есть легаси-проекты, использующие его, и вы не готовы или не можете переходить на более современные системы. 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Сервера CVS обычно работают под управлением Unix, но CVS-клиенты доступны и в других популярных операционных системах.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Преимущества: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Испытанная временем технология, которая удерживается на рынке десятки лет.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Недостатки: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Переименование или перемещение файлов не отражается в истории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Риски безопасности, связанные с символическими ссылками на файлы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Нет поддержки атомарных операций, что может привести к повреждению кода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Операции с ветками программного кода дорогостоящие, так как эта система контроля не предназначена для долгосрочных проектов с ветками кода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23" name="Google Shape;623;p39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24" name="Google Shape;6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850" y="1463938"/>
            <a:ext cx="1291275" cy="17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"/>
          <p:cNvSpPr txBox="1"/>
          <p:nvPr>
            <p:ph idx="1" type="subTitle"/>
          </p:nvPr>
        </p:nvSpPr>
        <p:spPr>
          <a:xfrm>
            <a:off x="271350" y="4255950"/>
            <a:ext cx="8122800" cy="10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Subversion (SVN): Если у вас уже есть опыт работы с централизованными системами контроля версий и вам необходима плавная миграция к распределенной системе, вы можете рассмотреть SVN. Однако SVN становится менее популярным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Преимущества: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Система на основе CVS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Допускает атомарные операции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Операции с ветвлением кода менее затратны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Широкий выбор плагинов IDE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Недостатки: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Все еще сохраняются ошибки, связанные с переименованием файлов и директорий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Неудовлетворительный набор команд для работы с репозиторием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Сравнительно небольшая скорость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30" name="Google Shape;630;p40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1" name="Google Shape;631;p40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2" name="Google Shape;632;p40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33" name="Google Shape;633;p40"/>
          <p:cNvSpPr txBox="1"/>
          <p:nvPr/>
        </p:nvSpPr>
        <p:spPr>
          <a:xfrm>
            <a:off x="670746" y="511050"/>
            <a:ext cx="6511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Apache Subversion (SVN)</a:t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634" name="Google Shape;6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675" y="2310900"/>
            <a:ext cx="2474275" cy="1484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Mercurial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40" name="Google Shape;640;p41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641" name="Google Shape;641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41"/>
          <p:cNvSpPr txBox="1"/>
          <p:nvPr>
            <p:ph idx="1" type="subTitle"/>
          </p:nvPr>
        </p:nvSpPr>
        <p:spPr>
          <a:xfrm>
            <a:off x="2852375" y="1122650"/>
            <a:ext cx="58098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Mercurial была выпущена одновременно с Git. Это  также распределенная система контроля версий.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Mercurial создавалась в качестве альтернативы Git для разработки модулей ядра Linux. Но так как выбрали все-таки Git, то Mercurial используется меньше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Преимущества: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lang="en">
                <a:solidFill>
                  <a:schemeClr val="accent2"/>
                </a:solidFill>
              </a:rPr>
              <a:t>По сравнению с Git легче в освоении</a:t>
            </a:r>
            <a:endParaRPr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lang="en">
                <a:solidFill>
                  <a:schemeClr val="accent2"/>
                </a:solidFill>
              </a:rPr>
              <a:t>Подробная документация</a:t>
            </a:r>
            <a:endParaRPr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lang="en">
                <a:solidFill>
                  <a:schemeClr val="accent2"/>
                </a:solidFill>
              </a:rPr>
              <a:t>Распределенная модель системы контроля версий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Недостатки: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lang="en">
                <a:solidFill>
                  <a:schemeClr val="accent2"/>
                </a:solidFill>
              </a:rPr>
              <a:t>Нет возможности слияния двух родительских веток</a:t>
            </a:r>
            <a:endParaRPr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lang="en">
                <a:solidFill>
                  <a:schemeClr val="accent2"/>
                </a:solidFill>
              </a:rPr>
              <a:t>Использование плагинов, а не скриптов</a:t>
            </a:r>
            <a:endParaRPr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lang="en">
                <a:solidFill>
                  <a:schemeClr val="accent2"/>
                </a:solidFill>
              </a:rPr>
              <a:t>Меньше возможностей для нестандартных решений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77" name="Google Shape;677;p41"/>
          <p:cNvSpPr txBox="1"/>
          <p:nvPr/>
        </p:nvSpPr>
        <p:spPr>
          <a:xfrm>
            <a:off x="8430900" y="38137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8" name="Google Shape;678;p41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pic>
        <p:nvPicPr>
          <p:cNvPr id="679" name="Google Shape;6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25" y="1510830"/>
            <a:ext cx="1788175" cy="23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Git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685" name="Google Shape;685;p42"/>
          <p:cNvGrpSpPr/>
          <p:nvPr/>
        </p:nvGrpSpPr>
        <p:grpSpPr>
          <a:xfrm>
            <a:off x="39200" y="1713930"/>
            <a:ext cx="2046848" cy="2614559"/>
            <a:chOff x="358925" y="1867675"/>
            <a:chExt cx="2142175" cy="2736325"/>
          </a:xfrm>
        </p:grpSpPr>
        <p:sp>
          <p:nvSpPr>
            <p:cNvPr id="686" name="Google Shape;686;p42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Google Shape;717;p42"/>
          <p:cNvSpPr txBox="1"/>
          <p:nvPr>
            <p:ph idx="1" type="subTitle"/>
          </p:nvPr>
        </p:nvSpPr>
        <p:spPr>
          <a:xfrm>
            <a:off x="2352825" y="1309000"/>
            <a:ext cx="62352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является самой популярной распределенной системой контроля версий.Эта система была создана для управления разработкой ядра Linux и использует подход, который в корне отличается от CVS и SVN.</a:t>
            </a:r>
            <a:endParaRPr/>
          </a:p>
          <a:p>
            <a:pPr indent="0" lvl="0" marL="0" rtl="0" algn="l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В основу Git закладывались концепции, призванные создать более быструю распределенную систему контроля версий, в противовес правилам и решениям, использованным в CVS. Так как Git разрабатывалась главным образом под Linux, то именно в этой ОС она работает быстрее всего.</a:t>
            </a:r>
            <a:endParaRPr/>
          </a:p>
          <a:p>
            <a:pPr indent="0" lvl="0" marL="0" rtl="0" algn="l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Input data</a:t>
            </a:r>
            <a:r>
              <a:rPr lang="en"/>
              <a:t>:</a:t>
            </a:r>
            <a:endParaRPr/>
          </a:p>
          <a:p>
            <a:pPr indent="0" lvl="0" marL="457200" rtl="0" algn="l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Input a binary number</a:t>
            </a:r>
            <a:r>
              <a:rPr lang="en"/>
              <a:t>: 10010</a:t>
            </a:r>
            <a:endParaRPr/>
          </a:p>
          <a:p>
            <a:pPr indent="0" lvl="0" marL="457200" rtl="0" algn="l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Expected output</a:t>
            </a:r>
            <a:r>
              <a:rPr lang="en"/>
              <a:t>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Hexadecimal value: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2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9" name="Google Shape;7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25" y="169746"/>
            <a:ext cx="2182825" cy="9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Git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25" name="Google Shape;725;p43"/>
          <p:cNvSpPr txBox="1"/>
          <p:nvPr>
            <p:ph idx="3" type="subTitle"/>
          </p:nvPr>
        </p:nvSpPr>
        <p:spPr>
          <a:xfrm>
            <a:off x="2686525" y="1318588"/>
            <a:ext cx="52539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Преимущества: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Прекрасно подходит для тех, кто ненавидит  CVS/SVN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Значительное увеличение быстродействия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Дешевые операции с ветками кода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Полная история разработки доступная оффлайн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Недостатки: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Высокий порог вхождения (обучения) для тех, кто ранее использовал SVN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Ограниченная поддержка Windows (по сравнению с Linux)</a:t>
            </a:r>
            <a:endParaRPr/>
          </a:p>
        </p:txBody>
      </p:sp>
      <p:grpSp>
        <p:nvGrpSpPr>
          <p:cNvPr id="726" name="Google Shape;726;p43"/>
          <p:cNvGrpSpPr/>
          <p:nvPr/>
        </p:nvGrpSpPr>
        <p:grpSpPr>
          <a:xfrm>
            <a:off x="394008" y="1479426"/>
            <a:ext cx="2041216" cy="2884728"/>
            <a:chOff x="719992" y="1135488"/>
            <a:chExt cx="2415354" cy="3413475"/>
          </a:xfrm>
        </p:grpSpPr>
        <p:sp>
          <p:nvSpPr>
            <p:cNvPr id="727" name="Google Shape;727;p4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50" y="108221"/>
            <a:ext cx="2182825" cy="9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p44"/>
          <p:cNvGrpSpPr/>
          <p:nvPr/>
        </p:nvGrpSpPr>
        <p:grpSpPr>
          <a:xfrm>
            <a:off x="-1533033" y="1235938"/>
            <a:ext cx="2932044" cy="3907563"/>
            <a:chOff x="335642" y="696438"/>
            <a:chExt cx="2932044" cy="3907563"/>
          </a:xfrm>
        </p:grpSpPr>
        <p:sp>
          <p:nvSpPr>
            <p:cNvPr id="768" name="Google Shape;768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44"/>
          <p:cNvSpPr txBox="1"/>
          <p:nvPr/>
        </p:nvSpPr>
        <p:spPr>
          <a:xfrm>
            <a:off x="952738" y="173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4" name="Google Shape;814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5" name="Google Shape;815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16" name="Google Shape;816;p44"/>
          <p:cNvSpPr txBox="1"/>
          <p:nvPr/>
        </p:nvSpPr>
        <p:spPr>
          <a:xfrm>
            <a:off x="2682963" y="497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sp>
        <p:nvSpPr>
          <p:cNvPr id="817" name="Google Shape;817;p44"/>
          <p:cNvSpPr txBox="1"/>
          <p:nvPr/>
        </p:nvSpPr>
        <p:spPr>
          <a:xfrm>
            <a:off x="1399000" y="0"/>
            <a:ext cx="7206300" cy="3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Несколько важных аспектов, которые могут повлиять на ваш выбор и определение того, какую систему контроля версий использовать:</a:t>
            </a:r>
            <a:endParaRPr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Размер и сложность проекта: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-"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Для небольших проектов или одиночных разработчиков более простые и легко управляемые системы могут быть предпочтительными.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-"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Для крупных и сложных проектов, особенно с большими командами, распределенные системы могут предоставить больше гибкости и эффективности.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Интеграция и экосистема: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-"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Рассмотрите инструменты и сервисы, которые вы планируете использовать вместе с системой контроля версий. Некоторые системы могут лучше интегрироваться с определенными средами разработки и CI/CD инструментами.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Опыт команды: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-"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Уровень опыта и знание системы контроля версий участников команды может влиять на выбор. Если большинство членов команды знакомы с Git, то выбор Git может быть логичным.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Безопасность и управление доступом: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-"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Некоторые системы контроля версий предоставляют более точное управление правами доступа и безопасностью, что может быть важным фактором для проектов с чувствительной информацией.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Мобильность и доступность: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-"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Если вам необходим доступ к репозиторию и работа в офлайне, выбор системы, которая поддерживает это, может быть критичным.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Сообщество и поддержка: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-"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Рассмотрите активность и поддержку сообщества для выбранной системы. Это может быть полезно, если у вас возникнут вопросы или проблемы.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СКВ?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849525" y="777188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Для чего нужны VCS?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Хранение полной истории изменений 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Описание причин всех производимых изменений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Откат изменений, если что-то пошло не так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Поиск причины и ответственного за появления ошибок в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программе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Совместная работа группы над одним проектом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Возможность изменять код, не мешая работе других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пользователей</a:t>
            </a:r>
            <a:endParaRPr sz="1400"/>
          </a:p>
        </p:txBody>
      </p:sp>
      <p:graphicFrame>
        <p:nvGraphicFramePr>
          <p:cNvPr id="292" name="Google Shape;292;p29"/>
          <p:cNvGraphicFramePr/>
          <p:nvPr/>
        </p:nvGraphicFramePr>
        <p:xfrm>
          <a:off x="849525" y="77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{164ECC51-30B3-4BE9-9125-121E5DA76680}</a:tableStyleId>
              </a:tblPr>
              <a:tblGrid>
                <a:gridCol w="4831975"/>
              </a:tblGrid>
              <a:tr h="49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Система контроля версий — это система, записывающая изменения в файл или набор файлов в течение времени и позволяющая вернуться позже к определённой версии </a:t>
                      </a:r>
                      <a:endParaRPr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586225" y="55475"/>
            <a:ext cx="82698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Базовый сценарий работы с системами контроля версий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8" name="Google Shape;298;p30"/>
          <p:cNvSpPr txBox="1"/>
          <p:nvPr>
            <p:ph idx="1" type="subTitle"/>
          </p:nvPr>
        </p:nvSpPr>
        <p:spPr>
          <a:xfrm>
            <a:off x="1699225" y="1526175"/>
            <a:ext cx="68055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- </a:t>
            </a:r>
            <a:r>
              <a:rPr lang="en"/>
              <a:t>Получить локальную «рабочую копию» кода из репозитория.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Внести изменения.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В случае необходимости: выполнить слияние (merge) изменений с новыми правками в репозитории.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Зафиксировать изменения в репозитории.</a:t>
            </a:r>
            <a:r>
              <a:rPr lang="en" sz="1400"/>
              <a:t>&gt;</a:t>
            </a: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586213" y="10867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302" name="Google Shape;302;p3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03" name="Google Shape;303;p3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Виды систем контроля версий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1" name="Google Shape;321;p31"/>
          <p:cNvSpPr txBox="1"/>
          <p:nvPr>
            <p:ph idx="4" type="title"/>
          </p:nvPr>
        </p:nvSpPr>
        <p:spPr>
          <a:xfrm>
            <a:off x="1899000" y="1729550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2" name="Google Shape;322;p31"/>
          <p:cNvSpPr txBox="1"/>
          <p:nvPr>
            <p:ph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3" name="Google Shape;323;p31"/>
          <p:cNvSpPr txBox="1"/>
          <p:nvPr>
            <p:ph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4" name="Google Shape;324;p31"/>
          <p:cNvSpPr txBox="1"/>
          <p:nvPr>
            <p:ph idx="7" type="subTitle"/>
          </p:nvPr>
        </p:nvSpPr>
        <p:spPr>
          <a:xfrm>
            <a:off x="2259225" y="1072750"/>
            <a:ext cx="6569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Системы контроля версий бывают  :</a:t>
            </a:r>
            <a:endParaRPr sz="1400"/>
          </a:p>
        </p:txBody>
      </p:sp>
      <p:sp>
        <p:nvSpPr>
          <p:cNvPr id="325" name="Google Shape;325;p31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централизованные (CVCS)</a:t>
            </a:r>
            <a:endParaRPr sz="1400"/>
          </a:p>
        </p:txBody>
      </p:sp>
      <p:sp>
        <p:nvSpPr>
          <p:cNvPr id="326" name="Google Shape;326;p31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распределенные (DVCS)</a:t>
            </a:r>
            <a:endParaRPr sz="1400"/>
          </a:p>
        </p:txBody>
      </p:sp>
      <p:grpSp>
        <p:nvGrpSpPr>
          <p:cNvPr id="327" name="Google Shape;327;p31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28" name="Google Shape;328;p31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1"/>
          <p:cNvSpPr txBox="1"/>
          <p:nvPr>
            <p:ph idx="8" type="subTitle"/>
          </p:nvPr>
        </p:nvSpPr>
        <p:spPr>
          <a:xfrm>
            <a:off x="2675150" y="1682900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C3B1"/>
                </a:solidFill>
              </a:rPr>
              <a:t>локальные</a:t>
            </a:r>
            <a:endParaRPr sz="1400">
              <a:solidFill>
                <a:srgbClr val="00C3B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4223100" y="319625"/>
            <a:ext cx="4206000" cy="13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Локальные системы контроля версий</a:t>
            </a:r>
            <a:r>
              <a:rPr lang="en" sz="1800"/>
              <a:t>:</a:t>
            </a:r>
            <a:endParaRPr/>
          </a:p>
        </p:txBody>
      </p:sp>
      <p:sp>
        <p:nvSpPr>
          <p:cNvPr id="365" name="Google Shape;365;p32"/>
          <p:cNvSpPr txBox="1"/>
          <p:nvPr>
            <p:ph idx="1" type="subTitle"/>
          </p:nvPr>
        </p:nvSpPr>
        <p:spPr>
          <a:xfrm>
            <a:off x="3929625" y="1599075"/>
            <a:ext cx="42060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</a:t>
            </a:r>
            <a:r>
              <a:rPr lang="en"/>
              <a:t>Примеры: RCS (Revision Control System), SCCS (Source Code Control System).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Эти системы контролируют версии файлов только локально на компьютере разработчика.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Подходят для небольших проектов, но не предоставляют коллаборативных возможностей.</a:t>
            </a:r>
            <a:r>
              <a:rPr lang="en" sz="1400"/>
              <a:t>&gt;</a:t>
            </a:r>
            <a:endParaRPr/>
          </a:p>
        </p:txBody>
      </p:sp>
      <p:sp>
        <p:nvSpPr>
          <p:cNvPr id="366" name="Google Shape;366;p32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67" name="Google Shape;367;p32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68" name="Google Shape;368;p32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32"/>
          <p:cNvSpPr txBox="1"/>
          <p:nvPr/>
        </p:nvSpPr>
        <p:spPr>
          <a:xfrm>
            <a:off x="7911475" y="19332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14" name="Google Shape;4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63" y="1309475"/>
            <a:ext cx="2600400" cy="222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Локальные системы контроля версий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420" name="Google Shape;420;p33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Минусы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Работа только с одним файлом,каждый файл контролируется отдельно.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Неудобный механизм одновременной работы нескольких пользователей с системой , хранилище просто блокируется пока заблокировавший его пользователь не разблокирует его.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33"/>
          <p:cNvGrpSpPr/>
          <p:nvPr/>
        </p:nvGrpSpPr>
        <p:grpSpPr>
          <a:xfrm>
            <a:off x="441630" y="1506353"/>
            <a:ext cx="2175751" cy="3074858"/>
            <a:chOff x="719992" y="1135488"/>
            <a:chExt cx="2415354" cy="3413475"/>
          </a:xfrm>
        </p:grpSpPr>
        <p:sp>
          <p:nvSpPr>
            <p:cNvPr id="422" name="Google Shape;422;p3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3"/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8" name="Google Shape;458;p33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>
            <p:ph type="title"/>
          </p:nvPr>
        </p:nvSpPr>
        <p:spPr>
          <a:xfrm>
            <a:off x="716550" y="657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Централизованные (CVCS)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64" name="Google Shape;464;p34"/>
          <p:cNvSpPr txBox="1"/>
          <p:nvPr>
            <p:ph idx="1" type="subTitle"/>
          </p:nvPr>
        </p:nvSpPr>
        <p:spPr>
          <a:xfrm>
            <a:off x="2460075" y="638450"/>
            <a:ext cx="62907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CVCS - это более старый вид контроля версий. Они использовались ещё в семидесятые года.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Единое хранилище версий – это центральный репозиторий. Разработчик работает с локальной копией и отправляет изменения в центральный репозиторий. Репозиторий виден всем (у кого есть доступ), и обмен кодом – только через него.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Плюсы: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Разработчики могут работать параллельно, но для синхронизации и получения обновлений им необходим доступ к серверу.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Все файлы и история изменений хранятся на центральном сервере.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Примеры: CVS (Concurrent Versions System), Subversion (SVN).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66" name="Google Shape;466;p34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34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02" name="Google Shape;5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9" y="1337250"/>
            <a:ext cx="2671000" cy="185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Централизованные (CVCS)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 txBox="1"/>
          <p:nvPr>
            <p:ph idx="1" type="subTitle"/>
          </p:nvPr>
        </p:nvSpPr>
        <p:spPr>
          <a:xfrm>
            <a:off x="890248" y="139687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Минусы: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Одна точка отказа: если сервер с репозиторием выходит из строя, команда не может работать.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Ограничения в отношении отсутствия сети или медленного интернет-соединения.</a:t>
            </a:r>
            <a:endParaRPr/>
          </a:p>
        </p:txBody>
      </p:sp>
      <p:grpSp>
        <p:nvGrpSpPr>
          <p:cNvPr id="509" name="Google Shape;509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10" name="Google Shape;510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5"/>
          <p:cNvSpPr txBox="1"/>
          <p:nvPr/>
        </p:nvSpPr>
        <p:spPr>
          <a:xfrm>
            <a:off x="4108700" y="34617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4" name="Google Shape;524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525" name="Google Shape;5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850" y="1290375"/>
            <a:ext cx="1291275" cy="17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400" y="2847450"/>
            <a:ext cx="2474275" cy="1484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6"/>
          <p:cNvSpPr txBox="1"/>
          <p:nvPr>
            <p:ph type="title"/>
          </p:nvPr>
        </p:nvSpPr>
        <p:spPr>
          <a:xfrm>
            <a:off x="831025" y="167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Распределенные (DVCS)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532" name="Google Shape;532;p36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33" name="Google Shape;533;p36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36"/>
          <p:cNvSpPr txBox="1"/>
          <p:nvPr>
            <p:ph idx="1" type="subTitle"/>
          </p:nvPr>
        </p:nvSpPr>
        <p:spPr>
          <a:xfrm>
            <a:off x="3465225" y="1214475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DVCS - это «новое течение», первые системы появились в девяностые, начало 2000-х, но массовое распространение получили с 2005 года.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Каждый разработчик владеет копией репозитория, фактически, своим локальным «сервером» контроля версий. Копии легко создавать: проще экспериментировать с кодом. Передавать изменения можно между любой парой репозиториев. В распределенных Version Control System нет «главного» репозитория.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Примеры: git, Mercurial, Bazaar</a:t>
            </a:r>
            <a:endParaRPr/>
          </a:p>
        </p:txBody>
      </p:sp>
      <p:sp>
        <p:nvSpPr>
          <p:cNvPr id="565" name="Google Shape;565;p36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6" name="Google Shape;5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96" y="1313625"/>
            <a:ext cx="2638725" cy="316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