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64">
          <p15:clr>
            <a:srgbClr val="747775"/>
          </p15:clr>
        </p15:guide>
        <p15:guide id="2" pos="196">
          <p15:clr>
            <a:srgbClr val="747775"/>
          </p15:clr>
        </p15:guide>
        <p15:guide id="3" pos="2880">
          <p15:clr>
            <a:srgbClr val="747775"/>
          </p15:clr>
        </p15:guide>
        <p15:guide id="4" orient="horz" pos="2878">
          <p15:clr>
            <a:srgbClr val="747775"/>
          </p15:clr>
        </p15:guide>
        <p15:guide id="5" orient="horz" pos="850">
          <p15:clr>
            <a:srgbClr val="747775"/>
          </p15:clr>
        </p15:guide>
        <p15:guide id="6" orient="horz" pos="1814">
          <p15:clr>
            <a:srgbClr val="747775"/>
          </p15:clr>
        </p15:guide>
        <p15:guide id="7" pos="425">
          <p15:clr>
            <a:srgbClr val="747775"/>
          </p15:clr>
        </p15:guide>
        <p15:guide id="8" pos="1862">
          <p15:clr>
            <a:srgbClr val="747775"/>
          </p15:clr>
        </p15:guide>
        <p15:guide id="9" orient="horz" pos="2139">
          <p15:clr>
            <a:srgbClr val="747775"/>
          </p15:clr>
        </p15:guide>
        <p15:guide id="10" pos="461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70CCBE-B861-4FEC-A084-8E511A0EE568}">
  <a:tblStyle styleId="{1670CCBE-B861-4FEC-A084-8E511A0EE5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64"/>
        <p:guide pos="196"/>
        <p:guide pos="2880"/>
        <p:guide pos="2878" orient="horz"/>
        <p:guide pos="850" orient="horz"/>
        <p:guide pos="1814" orient="horz"/>
        <p:guide pos="425"/>
        <p:guide pos="1862"/>
        <p:guide pos="2139" orient="horz"/>
        <p:guide pos="461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371dac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d371dac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bfc74668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bfc74668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d371dac2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d371dac2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bfc74668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bfc74668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bfc74668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bfc74668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bfc74668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bfc74668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bfc74668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bfc74668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fc74668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fc7466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bfc74668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bfc74668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bfc74668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bfc74668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bfc74668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bfc74668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d371dac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d371dac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bfc74668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bfc74668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d371dac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d371dac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bfc74668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bfc74668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jpg"/><Relationship Id="rId7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hyperlink" Target="mailto:emalov@mail.ru" TargetMode="External"/><Relationship Id="rId5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20001" y="2286700"/>
            <a:ext cx="7527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80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Модель </a:t>
            </a:r>
            <a:endParaRPr sz="3780"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80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кредитного риск-менеджмента</a:t>
            </a:r>
            <a:endParaRPr sz="3780"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81925"/>
            <a:ext cx="8520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E3E3E3"/>
                </a:solidFill>
                <a:latin typeface="Verdana"/>
                <a:ea typeface="Verdana"/>
                <a:cs typeface="Verdana"/>
                <a:sym typeface="Verdana"/>
              </a:rPr>
              <a:t>Евгений Малов, Skillbox, ML Engineer Junior, 2024</a:t>
            </a:r>
            <a:endParaRPr sz="1700">
              <a:solidFill>
                <a:srgbClr val="E3E3E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Размерность</a:t>
            </a:r>
            <a:endParaRPr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521675" y="1350000"/>
            <a:ext cx="70215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Уменьшение количества </a:t>
            </a:r>
            <a:r>
              <a:rPr b="1"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объектов</a:t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Downsampling 222 признака - 0,2 млн;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Downsampling 338 признаков - 0,2 млн;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Down * 5 + upsampling - 1 млн;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Downsampling * 3 + SMOTE - 0,6 млн.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Модели</a:t>
            </a:r>
            <a:endParaRPr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521675" y="1350000"/>
            <a:ext cx="70215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Логистическая регрессия;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Ансамбли: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○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балансировка весов и без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○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гиперпараметры по умолчанию и с подбором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b="38100" l="19946" r="21440" t="39192"/>
          <a:stretch/>
        </p:blipFill>
        <p:spPr>
          <a:xfrm>
            <a:off x="3488117" y="2880000"/>
            <a:ext cx="2369259" cy="5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5">
            <a:alphaModFix/>
          </a:blip>
          <a:srcRect b="37139" l="26767" r="30017" t="36966"/>
          <a:stretch/>
        </p:blipFill>
        <p:spPr>
          <a:xfrm>
            <a:off x="6448775" y="2851788"/>
            <a:ext cx="191158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675" y="2879997"/>
            <a:ext cx="2282000" cy="51629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Модели</a:t>
            </a:r>
            <a:endParaRPr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521675" y="1350000"/>
            <a:ext cx="70215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Логистическая регрессия;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Ансамбли: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○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балансировка весов и без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○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гиперпараметры по умолчанию и с подбором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Мета-модель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38100" l="19946" r="21440" t="39192"/>
          <a:stretch/>
        </p:blipFill>
        <p:spPr>
          <a:xfrm>
            <a:off x="3488117" y="2880000"/>
            <a:ext cx="2369259" cy="5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5">
            <a:alphaModFix/>
          </a:blip>
          <a:srcRect b="37139" l="26767" r="30017" t="36966"/>
          <a:stretch/>
        </p:blipFill>
        <p:spPr>
          <a:xfrm>
            <a:off x="6448775" y="2851788"/>
            <a:ext cx="191158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6">
            <a:alphaModFix/>
          </a:blip>
          <a:srcRect b="45878" l="0" r="4997" t="0"/>
          <a:stretch/>
        </p:blipFill>
        <p:spPr>
          <a:xfrm>
            <a:off x="3024425" y="3744050"/>
            <a:ext cx="3049574" cy="97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675" y="2879997"/>
            <a:ext cx="2282000" cy="51629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Сводная таблица</a:t>
            </a:r>
            <a:endParaRPr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54" name="Google Shape;154;p25"/>
          <p:cNvGraphicFramePr/>
          <p:nvPr/>
        </p:nvGraphicFramePr>
        <p:xfrm>
          <a:off x="311750" y="135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{1670CCBE-B861-4FEC-A084-8E511A0EE568}</a:tableStyleId>
              </a:tblPr>
              <a:tblGrid>
                <a:gridCol w="1202275"/>
                <a:gridCol w="951225"/>
                <a:gridCol w="733775"/>
                <a:gridCol w="808750"/>
                <a:gridCol w="808750"/>
                <a:gridCol w="808750"/>
                <a:gridCol w="808750"/>
                <a:gridCol w="756250"/>
              </a:tblGrid>
              <a:tr h="5446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Способ обработки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Логистическая регрессия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Ансамбли (лучший результат), без балансировки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Ансамбли (лучший результат),балансировка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Мета-модель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 hMerge="1"/>
              </a:tr>
              <a:tr h="472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По умолчанию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С 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подбором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По умолчанию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С 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подбором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По умолчанию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С 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подбором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36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Ручной отбор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36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SVD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36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Downsampling 222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36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Downsampling 338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36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Down/up_sampling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37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highlight>
                            <a:srgbClr val="E3E3E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Downsampling + SMOTE</a:t>
                      </a:r>
                      <a:endParaRPr sz="9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highlight>
                          <a:srgbClr val="E3E3E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</a:tbl>
          </a:graphicData>
        </a:graphic>
      </p:graphicFrame>
      <p:sp>
        <p:nvSpPr>
          <p:cNvPr id="155" name="Google Shape;155;p25"/>
          <p:cNvSpPr/>
          <p:nvPr/>
        </p:nvSpPr>
        <p:spPr>
          <a:xfrm>
            <a:off x="6611000" y="2758475"/>
            <a:ext cx="375900" cy="320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7275625" y="2228050"/>
            <a:ext cx="375900" cy="320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7275625" y="3398100"/>
            <a:ext cx="375900" cy="3201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6611000" y="3862475"/>
            <a:ext cx="375900" cy="3201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7275625" y="2761450"/>
            <a:ext cx="375900" cy="32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7684375" y="2157250"/>
            <a:ext cx="99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</a:rPr>
              <a:t>ок. 0,50</a:t>
            </a:r>
            <a:endParaRPr sz="1800">
              <a:solidFill>
                <a:srgbClr val="384D8B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7684375" y="2690650"/>
            <a:ext cx="130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</a:rPr>
              <a:t>0,68 - 0,72</a:t>
            </a:r>
            <a:endParaRPr sz="1800">
              <a:solidFill>
                <a:srgbClr val="384D8B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7708375" y="3327300"/>
            <a:ext cx="99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</a:rPr>
              <a:t>0,75 +</a:t>
            </a:r>
            <a:endParaRPr sz="1800">
              <a:solidFill>
                <a:srgbClr val="384D8B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1761050" y="4201125"/>
            <a:ext cx="375900" cy="3201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1761050" y="3835825"/>
            <a:ext cx="375900" cy="32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1761050" y="3515725"/>
            <a:ext cx="375900" cy="32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761050" y="3105225"/>
            <a:ext cx="375900" cy="32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761050" y="2411700"/>
            <a:ext cx="375900" cy="320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761050" y="2758463"/>
            <a:ext cx="375900" cy="320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2569375" y="2411688"/>
            <a:ext cx="375900" cy="320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2569375" y="2758475"/>
            <a:ext cx="375900" cy="320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3409300" y="2758475"/>
            <a:ext cx="375900" cy="320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4249225" y="2411700"/>
            <a:ext cx="375900" cy="32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4249225" y="2758475"/>
            <a:ext cx="375900" cy="32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4994350" y="2758475"/>
            <a:ext cx="375900" cy="32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5929075" y="2411700"/>
            <a:ext cx="375900" cy="32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5929075" y="2758475"/>
            <a:ext cx="375900" cy="320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6611000" y="3150425"/>
            <a:ext cx="375900" cy="32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6611000" y="3542375"/>
            <a:ext cx="375900" cy="32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5929075" y="3862475"/>
            <a:ext cx="375900" cy="32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6611000" y="4201125"/>
            <a:ext cx="375900" cy="3201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5929075" y="4201125"/>
            <a:ext cx="375900" cy="3201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2569375" y="4201125"/>
            <a:ext cx="375900" cy="3201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3409300" y="4201150"/>
            <a:ext cx="375900" cy="3201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3409300" y="3863063"/>
            <a:ext cx="375900" cy="3201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2569375" y="3845100"/>
            <a:ext cx="375900" cy="32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2569375" y="3525000"/>
            <a:ext cx="375900" cy="32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2569375" y="3114500"/>
            <a:ext cx="375900" cy="32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3409300" y="3525000"/>
            <a:ext cx="375900" cy="32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3409300" y="3114500"/>
            <a:ext cx="375900" cy="32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7230625" y="1350000"/>
            <a:ext cx="152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</a:rPr>
              <a:t>Значение</a:t>
            </a:r>
            <a:endParaRPr sz="1800">
              <a:solidFill>
                <a:srgbClr val="384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</a:rPr>
              <a:t>ROC - AUC:</a:t>
            </a:r>
            <a:endParaRPr sz="1800">
              <a:solidFill>
                <a:srgbClr val="384D8B"/>
              </a:solidFill>
            </a:endParaRPr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Лучший результат</a:t>
            </a:r>
            <a:endParaRPr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4">
            <a:alphaModFix/>
          </a:blip>
          <a:srcRect b="45878" l="0" r="4997" t="0"/>
          <a:stretch/>
        </p:blipFill>
        <p:spPr>
          <a:xfrm>
            <a:off x="577075" y="3560050"/>
            <a:ext cx="3049574" cy="97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521675" y="1350000"/>
            <a:ext cx="70215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Down/up_sampling 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(1 млн. объектов, 338 признаков)</a:t>
            </a:r>
            <a:endParaRPr sz="11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подбор гиперпараметров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6547475" y="1911000"/>
            <a:ext cx="995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</a:rPr>
              <a:t>Train:</a:t>
            </a:r>
            <a:endParaRPr sz="1800">
              <a:solidFill>
                <a:srgbClr val="384D8B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rgbClr val="384D8B"/>
                </a:solidFill>
              </a:rPr>
              <a:t>0.984</a:t>
            </a:r>
            <a:endParaRPr b="1" sz="2500">
              <a:solidFill>
                <a:srgbClr val="384D8B"/>
              </a:solidFill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6547475" y="3206400"/>
            <a:ext cx="995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</a:rPr>
              <a:t>Test:</a:t>
            </a:r>
            <a:endParaRPr sz="1800">
              <a:solidFill>
                <a:srgbClr val="384D8B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rgbClr val="384D8B"/>
                </a:solidFill>
              </a:rPr>
              <a:t>0.943</a:t>
            </a:r>
            <a:endParaRPr b="1" sz="2500">
              <a:solidFill>
                <a:srgbClr val="384D8B"/>
              </a:solidFill>
            </a:endParaRPr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Завершение</a:t>
            </a:r>
            <a:endParaRPr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1025400" y="1405350"/>
            <a:ext cx="35466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Спасибо за внимание!</a:t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emalov@mail.ru</a:t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@evg_malov</a:t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4530" y="2918525"/>
            <a:ext cx="2501791" cy="1650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Приложение</a:t>
            </a:r>
            <a:endParaRPr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15" name="Google Shape;215;p28"/>
          <p:cNvGraphicFramePr/>
          <p:nvPr/>
        </p:nvGraphicFramePr>
        <p:xfrm>
          <a:off x="311725" y="135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{1670CCBE-B861-4FEC-A084-8E511A0EE568}</a:tableStyleId>
              </a:tblPr>
              <a:tblGrid>
                <a:gridCol w="1255975"/>
                <a:gridCol w="769925"/>
                <a:gridCol w="687325"/>
                <a:gridCol w="940550"/>
                <a:gridCol w="866175"/>
                <a:gridCol w="732350"/>
                <a:gridCol w="903350"/>
                <a:gridCol w="695175"/>
                <a:gridCol w="866175"/>
                <a:gridCol w="732350"/>
              </a:tblGrid>
              <a:tr h="192025">
                <a:tc gridSpan="10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Результаты моделирования (ROC-AUC на тестовой выборке)</a:t>
                      </a:r>
                      <a:endParaRPr b="1"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50627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Способ обработки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Размер датасета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Логистическая регрессия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Ансамбли (лучший результат), без балансировки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Ансамбли (лучший результат), балансировка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Мета-модель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 hMerge="1"/>
              </a:tr>
              <a:tr h="3491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Признаков, шт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Объектов, млн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По умолчанию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С подбором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По умолчанию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С подбором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По умолчанию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С подбором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19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Ручной отбор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222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3,0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0,500</a:t>
                      </a:r>
                      <a:endParaRPr sz="90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0,501</a:t>
                      </a:r>
                      <a:endParaRPr sz="90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0,679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0,680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19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SVD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3,0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0,501</a:t>
                      </a:r>
                      <a:endParaRPr sz="90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0,501</a:t>
                      </a:r>
                      <a:endParaRPr sz="90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0,500</a:t>
                      </a:r>
                      <a:endParaRPr sz="90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0,662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0,665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0,501</a:t>
                      </a:r>
                      <a:endParaRPr sz="90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0,501</a:t>
                      </a:r>
                      <a:endParaRPr sz="90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19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Downsampling 222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222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0,2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0,664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0,684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0,683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0,684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19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Downsampling 338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338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0,2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0,674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0,689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0,689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0,689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19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Down/up_sampling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338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1,0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0,674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0,721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0,931</a:t>
                      </a:r>
                      <a:endParaRPr b="1" sz="900">
                        <a:solidFill>
                          <a:srgbClr val="0000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0,724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0,943</a:t>
                      </a:r>
                      <a:endParaRPr b="1" sz="900">
                        <a:solidFill>
                          <a:srgbClr val="0000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34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Downsampling + SMOTE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338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384D8B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0,6</a:t>
                      </a:r>
                      <a:endParaRPr sz="900">
                        <a:solidFill>
                          <a:srgbClr val="384D8B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0,837</a:t>
                      </a:r>
                      <a:endParaRPr b="1" sz="900">
                        <a:solidFill>
                          <a:srgbClr val="0000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0,843</a:t>
                      </a:r>
                      <a:endParaRPr b="1" sz="900">
                        <a:solidFill>
                          <a:srgbClr val="0000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0,845</a:t>
                      </a:r>
                      <a:endParaRPr b="1" sz="900">
                        <a:solidFill>
                          <a:srgbClr val="0000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0,844</a:t>
                      </a:r>
                      <a:endParaRPr b="1" sz="900">
                        <a:solidFill>
                          <a:srgbClr val="0000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0,845</a:t>
                      </a:r>
                      <a:endParaRPr b="1" sz="900">
                        <a:solidFill>
                          <a:srgbClr val="0000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О себе:</a:t>
            </a:r>
            <a:endParaRPr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3351525" y="1557325"/>
            <a:ext cx="448200" cy="362400"/>
          </a:xfrm>
          <a:prstGeom prst="ellipse">
            <a:avLst/>
          </a:prstGeom>
          <a:solidFill>
            <a:srgbClr val="384D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highlight>
                  <a:srgbClr val="384D8B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endParaRPr sz="1800">
              <a:solidFill>
                <a:schemeClr val="lt1"/>
              </a:solidFill>
              <a:highlight>
                <a:srgbClr val="384D8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23325" r="23527" t="13232"/>
          <a:stretch/>
        </p:blipFill>
        <p:spPr>
          <a:xfrm flipH="1">
            <a:off x="311845" y="1350000"/>
            <a:ext cx="2646000" cy="3218700"/>
          </a:xfrm>
          <a:prstGeom prst="flowChartAlternateProcess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7923525" y="2520150"/>
            <a:ext cx="403800" cy="362400"/>
          </a:xfrm>
          <a:prstGeom prst="ellipse">
            <a:avLst/>
          </a:prstGeom>
          <a:solidFill>
            <a:srgbClr val="384D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highlight>
                  <a:srgbClr val="384D8B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endParaRPr sz="1800">
              <a:solidFill>
                <a:schemeClr val="lt1"/>
              </a:solidFill>
              <a:highlight>
                <a:srgbClr val="384D8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351525" y="3282150"/>
            <a:ext cx="448200" cy="362400"/>
          </a:xfrm>
          <a:prstGeom prst="ellipse">
            <a:avLst/>
          </a:prstGeom>
          <a:solidFill>
            <a:srgbClr val="384D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highlight>
                  <a:srgbClr val="384D8B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endParaRPr sz="1800">
              <a:solidFill>
                <a:schemeClr val="lt1"/>
              </a:solidFill>
              <a:highlight>
                <a:srgbClr val="384D8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41325" y="1453350"/>
            <a:ext cx="35466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Чем занимаюсь: экономист, ИП (магазин в селе)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102325" y="2191775"/>
            <a:ext cx="35466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Задача: 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развиться до ML Engineer,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“Я тоже смогу в ML”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041325" y="3282150"/>
            <a:ext cx="35466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Цели</a:t>
            </a: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максимум пользы себе, компании, обществу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Колонизация Марса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Постановка задачи</a:t>
            </a:r>
            <a:endParaRPr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21675" y="1485350"/>
            <a:ext cx="47019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Построить модель 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оценки риска дефолта заемщика 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572000" y="2880000"/>
            <a:ext cx="3735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Целевой показатель: 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доля правильных ответов 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по метрике </a:t>
            </a:r>
            <a:r>
              <a:rPr b="1"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ROC-AUC &gt; 0.75</a:t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50" y="2880000"/>
            <a:ext cx="3469904" cy="16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Описание датасета</a:t>
            </a:r>
            <a:endParaRPr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21675" y="1350000"/>
            <a:ext cx="70215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Датасет содержит данные о кредитной истории заемщиков. Одна запись - один кредитный продукт, выданный заемщику;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Данные закодированы: бинаризованы - категориальные несравнимые данные;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Часть бинаризованных признаков имеет дубли - признаки-флаги;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Нет пропущенных значений.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Обработка данных</a:t>
            </a:r>
            <a:endParaRPr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21675" y="1350000"/>
            <a:ext cx="78309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OneHot-Encoding для бинаризованных данных;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Аггрегация по id заемщика; 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Соединение с target (</a:t>
            </a: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отдельный</a:t>
            </a: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 файл) по id;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Обработка данных</a:t>
            </a:r>
            <a:endParaRPr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21675" y="1350000"/>
            <a:ext cx="78309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OneHot-Encoding для бинаризованных данных;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Аггрегация по id заемщика; 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Соединение с target (отдельный файл) по id;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Тяжелый датасет: 3 млн объектов и 338 признаков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(постоянное ограничение по объему ОЗУ, “проклятие размерности”);</a:t>
            </a:r>
            <a:endParaRPr sz="15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Нюанс: сильный дисбаланс классов </a:t>
            </a:r>
            <a:r>
              <a:rPr b="1"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2,9 млн : 0,1 млн.</a:t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Размерность</a:t>
            </a:r>
            <a:endParaRPr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21675" y="1350000"/>
            <a:ext cx="70215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Уменьшение количества </a:t>
            </a:r>
            <a:r>
              <a:rPr b="1"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признаков</a:t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Удаление признаков, имеющих дубли-флаги -  до 222 признаков; 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Размерность</a:t>
            </a:r>
            <a:endParaRPr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21675" y="1350000"/>
            <a:ext cx="70215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Уменьшение количества </a:t>
            </a:r>
            <a:r>
              <a:rPr b="1"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признаков</a:t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Удаление признаков, имеющих дубли-флаги -  до 222 признаков; 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Метод SVD (сингулярное разложение 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матриц): сокращение с 222 до 50 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признаков.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Сохранение дисперсии - 98%.</a:t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425" y="2596625"/>
            <a:ext cx="2712774" cy="20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8D80"/>
                </a:solidFill>
                <a:latin typeface="Verdana"/>
                <a:ea typeface="Verdana"/>
                <a:cs typeface="Verdana"/>
                <a:sym typeface="Verdana"/>
              </a:rPr>
              <a:t>Размерность</a:t>
            </a:r>
            <a:endParaRPr>
              <a:solidFill>
                <a:srgbClr val="FF8D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521675" y="1350000"/>
            <a:ext cx="70215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Уменьшение количества </a:t>
            </a:r>
            <a:r>
              <a:rPr b="1"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объектов</a:t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Downsampling 222 признака - 0,2 млн;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4D8B"/>
              </a:buClr>
              <a:buSzPts val="1800"/>
              <a:buFont typeface="Verdana"/>
              <a:buChar char="●"/>
            </a:pP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Downsampling 338 признаков</a:t>
            </a:r>
            <a:r>
              <a:rPr lang="ru" sz="1800">
                <a:solidFill>
                  <a:srgbClr val="384D8B"/>
                </a:solidFill>
                <a:latin typeface="Verdana"/>
                <a:ea typeface="Verdana"/>
                <a:cs typeface="Verdana"/>
                <a:sym typeface="Verdana"/>
              </a:rPr>
              <a:t> - 0,2 млн;</a:t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4D8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