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3">
  <p:sldMasterIdLst>
    <p:sldMasterId id="2147483695" r:id="rId4"/>
    <p:sldMasterId id="2147483730" r:id="rId5"/>
  </p:sldMasterIdLst>
  <p:notesMasterIdLst>
    <p:notesMasterId r:id="rId15"/>
  </p:notesMasterIdLst>
  <p:handoutMasterIdLst>
    <p:handoutMasterId r:id="rId16"/>
  </p:handoutMasterIdLst>
  <p:sldIdLst>
    <p:sldId id="542" r:id="rId6"/>
    <p:sldId id="520" r:id="rId7"/>
    <p:sldId id="521" r:id="rId8"/>
    <p:sldId id="522" r:id="rId9"/>
    <p:sldId id="525" r:id="rId10"/>
    <p:sldId id="543" r:id="rId11"/>
    <p:sldId id="527" r:id="rId12"/>
    <p:sldId id="528" r:id="rId13"/>
    <p:sldId id="414" r:id="rId14"/>
  </p:sldIdLst>
  <p:sldSz cx="6858000" cy="51435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3D8023-9AB5-1446-9A2C-26CB31B24CF0}">
          <p14:sldIdLst>
            <p14:sldId id="542"/>
            <p14:sldId id="520"/>
            <p14:sldId id="521"/>
            <p14:sldId id="522"/>
            <p14:sldId id="525"/>
            <p14:sldId id="543"/>
            <p14:sldId id="527"/>
            <p14:sldId id="528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2922" userDrawn="1">
          <p15:clr>
            <a:srgbClr val="A4A3A4"/>
          </p15:clr>
        </p15:guide>
        <p15:guide id="9" pos="391" userDrawn="1">
          <p15:clr>
            <a:srgbClr val="A4A3A4"/>
          </p15:clr>
        </p15:guide>
        <p15:guide id="10" pos="3158" userDrawn="1">
          <p15:clr>
            <a:srgbClr val="A4A3A4"/>
          </p15:clr>
        </p15:guide>
        <p15:guide id="11" pos="5474" userDrawn="1">
          <p15:clr>
            <a:srgbClr val="A4A3A4"/>
          </p15:clr>
        </p15:guide>
        <p15:guide id="12" pos="3987" userDrawn="1">
          <p15:clr>
            <a:srgbClr val="A4A3A4"/>
          </p15:clr>
        </p15:guide>
        <p15:guide id="13" pos="218" userDrawn="1">
          <p15:clr>
            <a:srgbClr val="A4A3A4"/>
          </p15:clr>
        </p15:guide>
        <p15:guide id="14" pos="257" userDrawn="1">
          <p15:clr>
            <a:srgbClr val="A4A3A4"/>
          </p15:clr>
        </p15:guide>
        <p15:guide id="15" pos="5107" userDrawn="1">
          <p15:clr>
            <a:srgbClr val="A4A3A4"/>
          </p15:clr>
        </p15:guide>
        <p15:guide id="16" pos="5166" userDrawn="1">
          <p15:clr>
            <a:srgbClr val="A4A3A4"/>
          </p15:clr>
        </p15:guide>
        <p15:guide id="17" pos="485" userDrawn="1">
          <p15:clr>
            <a:srgbClr val="A4A3A4"/>
          </p15:clr>
        </p15:guide>
        <p15:guide id="18" orient="horz" pos="280" userDrawn="1">
          <p15:clr>
            <a:srgbClr val="A4A3A4"/>
          </p15:clr>
        </p15:guide>
        <p15:guide id="19" orient="horz" pos="573" userDrawn="1">
          <p15:clr>
            <a:srgbClr val="A4A3A4"/>
          </p15:clr>
        </p15:guide>
        <p15:guide id="20" orient="horz" pos="2658" userDrawn="1">
          <p15:clr>
            <a:srgbClr val="A4A3A4"/>
          </p15:clr>
        </p15:guide>
        <p15:guide id="21" orient="horz" pos="1619" userDrawn="1">
          <p15:clr>
            <a:srgbClr val="A4A3A4"/>
          </p15:clr>
        </p15:guide>
        <p15:guide id="22" orient="horz" pos="1031" userDrawn="1">
          <p15:clr>
            <a:srgbClr val="A4A3A4"/>
          </p15:clr>
        </p15:guide>
        <p15:guide id="23" orient="horz" pos="2774" userDrawn="1">
          <p15:clr>
            <a:srgbClr val="A4A3A4"/>
          </p15:clr>
        </p15:guide>
        <p15:guide id="24" orient="horz" pos="863" userDrawn="1">
          <p15:clr>
            <a:srgbClr val="A4A3A4"/>
          </p15:clr>
        </p15:guide>
        <p15:guide id="25" pos="2192" userDrawn="1">
          <p15:clr>
            <a:srgbClr val="A4A3A4"/>
          </p15:clr>
        </p15:guide>
        <p15:guide id="26" pos="293" userDrawn="1">
          <p15:clr>
            <a:srgbClr val="A4A3A4"/>
          </p15:clr>
        </p15:guide>
        <p15:guide id="27" pos="2369" userDrawn="1">
          <p15:clr>
            <a:srgbClr val="A4A3A4"/>
          </p15:clr>
        </p15:guide>
        <p15:guide id="28" pos="4106" userDrawn="1">
          <p15:clr>
            <a:srgbClr val="A4A3A4"/>
          </p15:clr>
        </p15:guide>
        <p15:guide id="29" pos="2990" userDrawn="1">
          <p15:clr>
            <a:srgbClr val="A4A3A4"/>
          </p15:clr>
        </p15:guide>
        <p15:guide id="30" pos="164" userDrawn="1">
          <p15:clr>
            <a:srgbClr val="A4A3A4"/>
          </p15:clr>
        </p15:guide>
        <p15:guide id="31" pos="193" userDrawn="1">
          <p15:clr>
            <a:srgbClr val="A4A3A4"/>
          </p15:clr>
        </p15:guide>
        <p15:guide id="32" pos="3830" userDrawn="1">
          <p15:clr>
            <a:srgbClr val="A4A3A4"/>
          </p15:clr>
        </p15:guide>
        <p15:guide id="33" pos="3875" userDrawn="1">
          <p15:clr>
            <a:srgbClr val="A4A3A4"/>
          </p15:clr>
        </p15:guide>
        <p15:guide id="34" pos="3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22746"/>
    <a:srgbClr val="2FC2D9"/>
    <a:srgbClr val="A3C644"/>
    <a:srgbClr val="666666"/>
    <a:srgbClr val="444444"/>
    <a:srgbClr val="1A9CB0"/>
    <a:srgbClr val="464547"/>
    <a:srgbClr val="E6E6E6"/>
    <a:srgbClr val="CCCCCC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76985" autoAdjust="0"/>
  </p:normalViewPr>
  <p:slideViewPr>
    <p:cSldViewPr snapToGrid="0">
      <p:cViewPr varScale="1">
        <p:scale>
          <a:sx n="98" d="100"/>
          <a:sy n="98" d="100"/>
        </p:scale>
        <p:origin x="1380" y="8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192"/>
        <p:guide pos="293"/>
        <p:guide pos="2369"/>
        <p:guide pos="4106"/>
        <p:guide pos="2990"/>
        <p:guide pos="164"/>
        <p:guide pos="193"/>
        <p:guide pos="3830"/>
        <p:guide pos="3875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728"/>
            <a:ext cx="584002" cy="41679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450951" y="2620577"/>
            <a:ext cx="261328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497527"/>
            <a:ext cx="6858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450951" y="1229926"/>
            <a:ext cx="261328" cy="3484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090859"/>
            <a:ext cx="6858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450951" y="4017580"/>
            <a:ext cx="261328" cy="348437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173762" y="969101"/>
            <a:ext cx="5480879" cy="958993"/>
          </a:xfrm>
          <a:prstGeom prst="rect">
            <a:avLst/>
          </a:prstGeom>
        </p:spPr>
        <p:txBody>
          <a:bodyPr vert="horz" anchor="ctr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173762" y="2366101"/>
            <a:ext cx="5480879" cy="958993"/>
          </a:xfrm>
          <a:prstGeom prst="rect">
            <a:avLst/>
          </a:prstGeom>
        </p:spPr>
        <p:txBody>
          <a:bodyPr vert="horz" anchor="ctr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2173762" y="3797738"/>
            <a:ext cx="5480879" cy="958993"/>
          </a:xfrm>
          <a:prstGeom prst="rect">
            <a:avLst/>
          </a:prstGeom>
        </p:spPr>
        <p:txBody>
          <a:bodyPr vert="horz" anchor="ctr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840258" y="969101"/>
            <a:ext cx="1151334" cy="95899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None/>
              <a:defRPr sz="825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6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840258" y="2331464"/>
            <a:ext cx="1151334" cy="95899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None/>
              <a:defRPr sz="825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6" hasCustomPrompt="1"/>
          </p:nvPr>
        </p:nvSpPr>
        <p:spPr>
          <a:xfrm>
            <a:off x="840258" y="3716918"/>
            <a:ext cx="1151334" cy="95899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None/>
              <a:defRPr sz="825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8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6858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356554" y="89634"/>
            <a:ext cx="4843467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50951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858000" y="707789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3697703" y="1321138"/>
            <a:ext cx="288035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05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825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272655" y="1321135"/>
            <a:ext cx="2940844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731"/>
              </a:spcAft>
              <a:buNone/>
              <a:defRPr sz="10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3612" y="990997"/>
            <a:ext cx="1145185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92975" y="152004"/>
            <a:ext cx="927166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675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742612" y="990997"/>
            <a:ext cx="1145185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246" y="170914"/>
            <a:ext cx="6253127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200"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6858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5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3" y="2869953"/>
            <a:ext cx="4036041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7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0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0025" y="-11545"/>
            <a:ext cx="5173579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3502" y="-11545"/>
            <a:ext cx="1753720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54304" y="3947727"/>
            <a:ext cx="3830857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54305" y="3394370"/>
            <a:ext cx="2836995" cy="500906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285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257175" indent="0">
              <a:buNone/>
              <a:defRPr sz="2850" b="0" i="0" cap="all">
                <a:latin typeface="Arial Black"/>
                <a:cs typeface="Arial Black"/>
              </a:defRPr>
            </a:lvl2pPr>
            <a:lvl3pPr marL="514350" indent="0">
              <a:buNone/>
              <a:defRPr sz="2850" b="0" i="0" cap="all">
                <a:latin typeface="Arial Black"/>
                <a:cs typeface="Arial Black"/>
              </a:defRPr>
            </a:lvl3pPr>
            <a:lvl4pPr marL="771525" indent="0">
              <a:buNone/>
              <a:defRPr sz="2850" b="0" i="0" cap="all">
                <a:latin typeface="Arial Black"/>
                <a:cs typeface="Arial Black"/>
              </a:defRPr>
            </a:lvl4pPr>
            <a:lvl5pPr marL="1028700" indent="0">
              <a:buNone/>
              <a:defRPr sz="285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303" y="2869953"/>
            <a:ext cx="4036041" cy="500906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285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586017" y="2496458"/>
            <a:ext cx="4866085" cy="692498"/>
          </a:xfrm>
          <a:prstGeom prst="rect">
            <a:avLst/>
          </a:prstGeom>
        </p:spPr>
        <p:txBody>
          <a:bodyPr lIns="51435" tIns="25718" rIns="51435" bIns="25718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125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49972" y="2457130"/>
            <a:ext cx="2839560" cy="23083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05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9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>
              <a:lnSpc>
                <a:spcPct val="85000"/>
              </a:lnSpc>
            </a:pPr>
            <a:endParaRPr lang="en-US" sz="105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69900" y="2398060"/>
            <a:ext cx="5680871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25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78577" y="-141032"/>
            <a:ext cx="7220799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6110866"/>
              </p:ext>
            </p:extLst>
          </p:nvPr>
        </p:nvGraphicFramePr>
        <p:xfrm>
          <a:off x="-1" y="701330"/>
          <a:ext cx="6858000" cy="414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272070"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9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51435" marR="51435" marT="34290" marB="3429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87569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1435" marR="51435" marT="34290" marB="3429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00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1417374"/>
            <a:ext cx="5588002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3075" kern="0" cap="all" spc="-56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93551" y="2879524"/>
            <a:ext cx="2009204" cy="223907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05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257175" indent="0">
              <a:buFontTx/>
              <a:buNone/>
              <a:defRPr/>
            </a:lvl2pPr>
            <a:lvl3pPr marL="514350" indent="0">
              <a:buFontTx/>
              <a:buNone/>
              <a:defRPr/>
            </a:lvl3pPr>
            <a:lvl4pPr marL="771525" indent="0">
              <a:buFontTx/>
              <a:buNone/>
              <a:defRPr/>
            </a:lvl4pPr>
            <a:lvl5pPr marL="10287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094617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470911" y="504829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714765" y="504828"/>
            <a:ext cx="1058693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554816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858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870" y="1556686"/>
            <a:ext cx="5182791" cy="44781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075" spc="-11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3375">
                <a:latin typeface="Arial Black"/>
                <a:cs typeface="Arial Black"/>
              </a:defRPr>
            </a:lvl2pPr>
            <a:lvl3pPr>
              <a:defRPr sz="3375">
                <a:latin typeface="Arial Black"/>
                <a:cs typeface="Arial Black"/>
              </a:defRPr>
            </a:lvl3pPr>
            <a:lvl4pPr>
              <a:defRPr sz="3375">
                <a:latin typeface="Arial Black"/>
                <a:cs typeface="Arial Black"/>
              </a:defRPr>
            </a:lvl4pPr>
            <a:lvl5pPr>
              <a:defRPr sz="3375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95301" y="3340104"/>
            <a:ext cx="4866085" cy="23083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" y="4094617"/>
            <a:ext cx="2737247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0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470911" y="504829"/>
            <a:ext cx="932627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64356" y="917779"/>
            <a:ext cx="6253127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050"/>
            </a:lvl1pPr>
            <a:lvl2pPr>
              <a:defRPr sz="900"/>
            </a:lvl2pPr>
            <a:lvl3pPr>
              <a:defRPr sz="825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64356" y="917779"/>
            <a:ext cx="6253127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050"/>
            </a:lvl1pPr>
            <a:lvl2pPr>
              <a:defRPr sz="900"/>
            </a:lvl2pPr>
            <a:lvl3pPr>
              <a:defRPr sz="825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4356" y="1079898"/>
            <a:ext cx="6249555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57175" indent="-257175">
              <a:lnSpc>
                <a:spcPts val="1350"/>
              </a:lnSpc>
              <a:spcBef>
                <a:spcPts val="0"/>
              </a:spcBef>
              <a:spcAft>
                <a:spcPts val="1350"/>
              </a:spcAft>
              <a:buSzPct val="140000"/>
              <a:buFont typeface="+mj-lt"/>
              <a:buAutoNum type="arabicPeriod"/>
              <a:defRPr sz="1125" baseline="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6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079898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7" marR="0" indent="-97727" algn="l" defTabSz="2571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050" baseline="0"/>
            </a:lvl1pPr>
            <a:lvl2pPr marL="417910" indent="-160735">
              <a:lnSpc>
                <a:spcPct val="120000"/>
              </a:lnSpc>
              <a:buSzPct val="100000"/>
              <a:buFont typeface="Arial"/>
              <a:buChar char="•"/>
              <a:defRPr sz="900" baseline="0"/>
            </a:lvl2pPr>
            <a:lvl3pPr>
              <a:lnSpc>
                <a:spcPct val="120000"/>
              </a:lnSpc>
              <a:defRPr sz="825" baseline="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426200" y="704273"/>
            <a:ext cx="3431801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3" y="1079898"/>
            <a:ext cx="285793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7" marR="0" indent="-97727" algn="l" defTabSz="257175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70272" y="1332311"/>
            <a:ext cx="624720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97727" marR="0" indent="-97727" algn="l" defTabSz="257175" rtl="0" eaLnBrk="1" fontAlgn="auto" latinLnBrk="0" hangingPunct="1">
              <a:lnSpc>
                <a:spcPts val="1238"/>
              </a:lnSpc>
              <a:spcBef>
                <a:spcPts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97727" marR="0" lvl="0" indent="-97727" algn="l" defTabSz="257175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788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97727" marR="0" lvl="0" indent="-97727" algn="l" defTabSz="2571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4" y="1073150"/>
            <a:ext cx="2070497" cy="184666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75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AMET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282485" y="696243"/>
            <a:ext cx="2294659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6858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171326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427771" y="708321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5141039" y="699519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174798" y="1972361"/>
            <a:ext cx="779701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7611" y="2216156"/>
            <a:ext cx="1479947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0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1896342" y="2632078"/>
            <a:ext cx="1332959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88"/>
            </a:lvl1pPr>
          </a:lstStyle>
          <a:p>
            <a:pPr lvl="0">
              <a:lnSpc>
                <a:spcPct val="110000"/>
              </a:lnSpc>
            </a:pPr>
            <a:r>
              <a:rPr lang="en-US" sz="825" dirty="0" err="1" smtClean="0">
                <a:solidFill>
                  <a:srgbClr val="444444"/>
                </a:solidFill>
              </a:rPr>
              <a:t>Lorem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ipsum</a:t>
            </a:r>
            <a:r>
              <a:rPr lang="en-US" sz="825" dirty="0" smtClean="0">
                <a:solidFill>
                  <a:srgbClr val="444444"/>
                </a:solidFill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</a:rPr>
              <a:t>amet</a:t>
            </a:r>
            <a:r>
              <a:rPr lang="en-US" sz="825" dirty="0" smtClean="0">
                <a:solidFill>
                  <a:srgbClr val="444444"/>
                </a:solidFill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</a:rPr>
              <a:t>consectetur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elit</a:t>
            </a:r>
            <a:r>
              <a:rPr lang="en-US" sz="825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9329" y="900547"/>
            <a:ext cx="684285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8957" y="1972361"/>
            <a:ext cx="779701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21769" y="2216156"/>
            <a:ext cx="1479947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0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90501" y="2632078"/>
            <a:ext cx="1332959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88"/>
            </a:lvl1pPr>
          </a:lstStyle>
          <a:p>
            <a:pPr lvl="0">
              <a:lnSpc>
                <a:spcPct val="110000"/>
              </a:lnSpc>
            </a:pPr>
            <a:r>
              <a:rPr lang="en-US" sz="825" dirty="0" err="1" smtClean="0">
                <a:solidFill>
                  <a:srgbClr val="444444"/>
                </a:solidFill>
              </a:rPr>
              <a:t>Lorem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ipsum</a:t>
            </a:r>
            <a:r>
              <a:rPr lang="en-US" sz="825" dirty="0" smtClean="0">
                <a:solidFill>
                  <a:srgbClr val="444444"/>
                </a:solidFill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</a:rPr>
              <a:t>amet</a:t>
            </a:r>
            <a:r>
              <a:rPr lang="en-US" sz="825" dirty="0" smtClean="0">
                <a:solidFill>
                  <a:srgbClr val="444444"/>
                </a:solidFill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</a:rPr>
              <a:t>consectetur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elit</a:t>
            </a:r>
            <a:r>
              <a:rPr lang="en-US" sz="825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897957" y="1972361"/>
            <a:ext cx="779701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3550769" y="2216156"/>
            <a:ext cx="1479947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0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3619501" y="2632078"/>
            <a:ext cx="1332959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88"/>
            </a:lvl1pPr>
          </a:lstStyle>
          <a:p>
            <a:pPr lvl="0">
              <a:lnSpc>
                <a:spcPct val="110000"/>
              </a:lnSpc>
            </a:pPr>
            <a:r>
              <a:rPr lang="en-US" sz="825" dirty="0" err="1" smtClean="0">
                <a:solidFill>
                  <a:srgbClr val="444444"/>
                </a:solidFill>
              </a:rPr>
              <a:t>Lorem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ipsum</a:t>
            </a:r>
            <a:r>
              <a:rPr lang="en-US" sz="825" dirty="0" smtClean="0">
                <a:solidFill>
                  <a:srgbClr val="444444"/>
                </a:solidFill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</a:rPr>
              <a:t>amet</a:t>
            </a:r>
            <a:r>
              <a:rPr lang="en-US" sz="825" dirty="0" smtClean="0">
                <a:solidFill>
                  <a:srgbClr val="444444"/>
                </a:solidFill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</a:rPr>
              <a:t>consectetur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elit</a:t>
            </a:r>
            <a:r>
              <a:rPr lang="en-US" sz="825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5621116" y="1972361"/>
            <a:ext cx="779701" cy="1846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ctr">
              <a:buNone/>
              <a:defRPr sz="75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273928" y="2216156"/>
            <a:ext cx="1479947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00"/>
            </a:lvl1pPr>
            <a:lvl2pPr marL="257175" indent="0">
              <a:buNone/>
              <a:defRPr sz="600"/>
            </a:lvl2pPr>
            <a:lvl3pPr marL="514350" indent="0">
              <a:buNone/>
              <a:defRPr sz="600"/>
            </a:lvl3pPr>
            <a:lvl4pPr marL="771525" indent="0">
              <a:buNone/>
              <a:defRPr sz="600"/>
            </a:lvl4pPr>
            <a:lvl5pPr marL="1028700" indent="0">
              <a:buNone/>
              <a:defRPr sz="6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5342660" y="2632078"/>
            <a:ext cx="1332959" cy="20097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88"/>
            </a:lvl1pPr>
          </a:lstStyle>
          <a:p>
            <a:pPr lvl="0">
              <a:lnSpc>
                <a:spcPct val="110000"/>
              </a:lnSpc>
            </a:pPr>
            <a:r>
              <a:rPr lang="en-US" sz="825" dirty="0" err="1" smtClean="0">
                <a:solidFill>
                  <a:srgbClr val="444444"/>
                </a:solidFill>
              </a:rPr>
              <a:t>Lorem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ipsum</a:t>
            </a:r>
            <a:r>
              <a:rPr lang="en-US" sz="825" dirty="0" smtClean="0">
                <a:solidFill>
                  <a:srgbClr val="444444"/>
                </a:solidFill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</a:rPr>
              <a:t>amet</a:t>
            </a:r>
            <a:r>
              <a:rPr lang="en-US" sz="825" dirty="0" smtClean="0">
                <a:solidFill>
                  <a:srgbClr val="444444"/>
                </a:solidFill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</a:rPr>
              <a:t>consectetur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</a:rPr>
              <a:t>elit</a:t>
            </a:r>
            <a:r>
              <a:rPr lang="en-US" sz="825" dirty="0" smtClean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225170" y="900547"/>
            <a:ext cx="684285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3948329" y="900547"/>
            <a:ext cx="684285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5645510" y="900547"/>
            <a:ext cx="684285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9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850"/>
            <a:ext cx="6858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sp>
        <p:nvSpPr>
          <p:cNvPr id="5" name="Oval 4"/>
          <p:cNvSpPr/>
          <p:nvPr/>
        </p:nvSpPr>
        <p:spPr>
          <a:xfrm>
            <a:off x="712944" y="844041"/>
            <a:ext cx="28066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en-US" sz="1125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1713269" y="699517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3427771" y="708321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5141039" y="699519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24982" y="844041"/>
            <a:ext cx="28066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hu-HU" sz="1125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1125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45639" y="844041"/>
            <a:ext cx="28066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hu-HU" sz="1125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1125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51519" y="844041"/>
            <a:ext cx="280667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0574" rIns="0" rtlCol="0" anchor="ctr" anchorCtr="0"/>
          <a:lstStyle/>
          <a:p>
            <a:pPr algn="ctr"/>
            <a:r>
              <a:rPr lang="hu-HU" sz="1125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1125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6858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15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182167" y="1373188"/>
            <a:ext cx="1350169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1896667" y="1373188"/>
            <a:ext cx="1350169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11167" y="1373188"/>
            <a:ext cx="1350169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5325667" y="1373188"/>
            <a:ext cx="1350169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900"/>
            </a:lvl1pPr>
          </a:lstStyle>
          <a:p>
            <a:pPr algn="ctr">
              <a:lnSpc>
                <a:spcPts val="1350"/>
              </a:lnSpc>
            </a:pP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900" cap="all" dirty="0" smtClean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900" cap="all" dirty="0" err="1" smtClean="0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900" cap="all" dirty="0" smtClean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825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825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825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9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1881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4856480"/>
            <a:ext cx="6866405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5565835" y="4900040"/>
            <a:ext cx="1120140" cy="144271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r"/>
            <a:fld id="{C2C0EDAD-27A0-9447-9004-E733B36B95C3}" type="slidenum">
              <a:rPr lang="en-US" sz="6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6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60419" y="4921742"/>
            <a:ext cx="1737360" cy="121188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450" b="0" i="0" kern="0" spc="11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450" b="0" i="0" kern="0" spc="11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9937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69" y="4931436"/>
            <a:ext cx="357188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46" r:id="rId7"/>
    <p:sldLayoutId id="2147483748" r:id="rId8"/>
    <p:sldLayoutId id="2147483744" r:id="rId9"/>
    <p:sldLayoutId id="2147483747" r:id="rId10"/>
    <p:sldLayoutId id="2147483713" r:id="rId11"/>
    <p:sldLayoutId id="2147483727" r:id="rId12"/>
    <p:sldLayoutId id="2147483698" r:id="rId13"/>
    <p:sldLayoutId id="2147483743" r:id="rId14"/>
    <p:sldLayoutId id="2147483706" r:id="rId15"/>
    <p:sldLayoutId id="2147483745" r:id="rId16"/>
    <p:sldLayoutId id="214748374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257175" rtl="0" eaLnBrk="1" latinLnBrk="0" hangingPunct="1">
        <a:spcBef>
          <a:spcPct val="0"/>
        </a:spcBef>
        <a:buNone/>
        <a:defRPr sz="15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125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417910" indent="-160735" algn="l" defTabSz="257175" rtl="0" eaLnBrk="1" latinLnBrk="0" hangingPunct="1">
        <a:spcBef>
          <a:spcPct val="20000"/>
        </a:spcBef>
        <a:buFont typeface="Arial"/>
        <a:buChar char="–"/>
        <a:defRPr sz="105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642938" indent="-128588" algn="l" defTabSz="257175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900113" indent="-128588" algn="l" defTabSz="257175" rtl="0" eaLnBrk="1" latinLnBrk="0" hangingPunct="1">
        <a:spcBef>
          <a:spcPct val="20000"/>
        </a:spcBef>
        <a:buFont typeface="Arial"/>
        <a:buChar char="–"/>
        <a:defRPr sz="75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</p:sldLayoutIdLst>
  <p:hf hdr="0" ftr="0" dt="0"/>
  <p:txStyles>
    <p:titleStyle>
      <a:lvl1pPr algn="ctr" defTabSz="25717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257175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257175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257175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4661" y="1701661"/>
            <a:ext cx="5588002" cy="558604"/>
          </a:xfrm>
        </p:spPr>
        <p:txBody>
          <a:bodyPr/>
          <a:lstStyle/>
          <a:p>
            <a:pPr algn="ctr"/>
            <a:r>
              <a:rPr lang="ru-RU" sz="1200" b="1" dirty="0"/>
              <a:t>Прудников Е.А.</a:t>
            </a:r>
          </a:p>
          <a:p>
            <a:pPr algn="ctr"/>
            <a:endParaRPr lang="ru-RU" sz="1350" b="1" dirty="0"/>
          </a:p>
          <a:p>
            <a:pPr algn="ctr"/>
            <a:r>
              <a:rPr lang="ru-RU" sz="1350" b="1" dirty="0"/>
              <a:t>РАЗРАБОТКА МОДЕЛЕЙ ПРЕДУПРЕЖДЕНИЯ СБОЕВ НА 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ru-RU" sz="1350" b="1" dirty="0"/>
              <a:t>ПРОИЗВОДСТВЕННОЙ </a:t>
            </a:r>
            <a:r>
              <a:rPr lang="en-US" sz="1350" dirty="0"/>
              <a:t/>
            </a:r>
            <a:br>
              <a:rPr lang="en-US" sz="1350" dirty="0"/>
            </a:br>
            <a:r>
              <a:rPr lang="ru-RU" sz="1350" b="1" dirty="0"/>
              <a:t>ЛИНИИ С ИСПОЛЬЗОВАНИЕМ МЕТОДОВ МАШИННОГО ОБУЧЕНИЯ</a:t>
            </a: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29997" y="3275842"/>
            <a:ext cx="2789866" cy="780470"/>
          </a:xfrm>
        </p:spPr>
        <p:txBody>
          <a:bodyPr/>
          <a:lstStyle/>
          <a:p>
            <a:pPr>
              <a:lnSpc>
                <a:spcPts val="1350"/>
              </a:lnSpc>
            </a:pPr>
            <a:r>
              <a:rPr lang="ru-RU" altLang="en-US" sz="900" dirty="0"/>
              <a:t>Научный руководитель:</a:t>
            </a:r>
            <a:endParaRPr lang="en-US" altLang="en-US" sz="900" dirty="0"/>
          </a:p>
          <a:p>
            <a:pPr>
              <a:lnSpc>
                <a:spcPts val="1350"/>
              </a:lnSpc>
            </a:pPr>
            <a:r>
              <a:rPr lang="ru-RU" altLang="en-US" sz="900" dirty="0"/>
              <a:t>Соболевская Елена Павловна</a:t>
            </a:r>
          </a:p>
          <a:p>
            <a:pPr>
              <a:lnSpc>
                <a:spcPts val="1350"/>
              </a:lnSpc>
            </a:pPr>
            <a:r>
              <a:rPr lang="ru-RU" altLang="en-US" sz="900" dirty="0"/>
              <a:t>кандидат физико-математических</a:t>
            </a:r>
          </a:p>
          <a:p>
            <a:pPr>
              <a:lnSpc>
                <a:spcPts val="1350"/>
              </a:lnSpc>
            </a:pPr>
            <a:r>
              <a:rPr lang="ru-RU" altLang="en-US" sz="900" dirty="0"/>
              <a:t>наук, </a:t>
            </a:r>
            <a:r>
              <a:rPr lang="ru-RU" altLang="en-US" sz="900" dirty="0" smtClean="0"/>
              <a:t>доцент</a:t>
            </a:r>
            <a:endParaRPr lang="en-US" altLang="en-US" sz="9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74661" y="4462928"/>
            <a:ext cx="2737247" cy="20984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Июнь, 2017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5899" y="459328"/>
            <a:ext cx="284533" cy="562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1" y="627871"/>
            <a:ext cx="831236" cy="343678"/>
          </a:xfrm>
        </p:spPr>
      </p:pic>
    </p:spTree>
    <p:extLst>
      <p:ext uri="{BB962C8B-B14F-4D97-AF65-F5344CB8AC3E}">
        <p14:creationId xmlns:p14="http://schemas.microsoft.com/office/powerpoint/2010/main" val="20320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0" y="1700182"/>
            <a:ext cx="2793444" cy="186229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98" y="1566152"/>
            <a:ext cx="3670570" cy="213035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dirty="0"/>
              <a:t>Задачи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64356" y="917779"/>
            <a:ext cx="6253127" cy="339447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 smtClean="0"/>
              <a:t>Обработка </a:t>
            </a:r>
            <a:r>
              <a:rPr lang="ru-RU" altLang="en-US" sz="2000" dirty="0"/>
              <a:t>измерительных данных датчиков производственной линии;</a:t>
            </a:r>
            <a:endParaRPr lang="en-US" alt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en-US" sz="2000" dirty="0"/>
              <a:t>Р</a:t>
            </a:r>
            <a:r>
              <a:rPr lang="ru-RU" altLang="en-US" sz="2000" dirty="0" smtClean="0"/>
              <a:t>азработка </a:t>
            </a:r>
            <a:r>
              <a:rPr lang="ru-RU" altLang="en-US" sz="2000" dirty="0"/>
              <a:t>моделей анализа обработанных данных для оценки вероятности возникновения сбоя на производственной линии.</a:t>
            </a:r>
            <a:endParaRPr lang="en-US" altLang="en-US" sz="20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Схема производственной линии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3396" y="1207379"/>
            <a:ext cx="5798766" cy="2819872"/>
            <a:chOff x="406400" y="1470025"/>
            <a:chExt cx="8331200" cy="3879850"/>
          </a:xfrm>
        </p:grpSpPr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406400" y="2155932"/>
              <a:ext cx="8331200" cy="3193943"/>
              <a:chOff x="406205" y="2402005"/>
              <a:chExt cx="8331514" cy="319357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214273" y="2524121"/>
                <a:ext cx="6674102" cy="546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dirty="0"/>
                  <a:t>L1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008053" y="3579687"/>
                <a:ext cx="5880322" cy="546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dirty="0"/>
                  <a:t>L2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1214273" y="4751129"/>
                <a:ext cx="6032727" cy="5460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r">
                  <a:defRPr/>
                </a:pPr>
                <a:r>
                  <a:rPr lang="en-US" dirty="0"/>
                  <a:t>L3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2647839" y="2401897"/>
                <a:ext cx="641374" cy="7476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S1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251275" y="2401897"/>
                <a:ext cx="641374" cy="7476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S2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854710" y="2401897"/>
                <a:ext cx="641374" cy="74762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S3</a:t>
                </a:r>
              </a:p>
            </p:txBody>
          </p:sp>
          <p:sp>
            <p:nvSpPr>
              <p:cNvPr id="22" name="U-Turn Arrow 21"/>
              <p:cNvSpPr/>
              <p:nvPr/>
            </p:nvSpPr>
            <p:spPr>
              <a:xfrm rot="5400000">
                <a:off x="7683680" y="2958987"/>
                <a:ext cx="1326998" cy="781079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U-Turn Arrow 22"/>
              <p:cNvSpPr/>
              <p:nvPr/>
            </p:nvSpPr>
            <p:spPr>
              <a:xfrm rot="5400000" flipV="1">
                <a:off x="49909" y="4088366"/>
                <a:ext cx="1453984" cy="741391"/>
              </a:xfrm>
              <a:prstGeom prst="utur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420494" y="2606662"/>
                <a:ext cx="585809" cy="38413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8120159" y="4798748"/>
                <a:ext cx="542945" cy="38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47839" y="4633667"/>
                <a:ext cx="641374" cy="77143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…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4251275" y="4633667"/>
                <a:ext cx="641374" cy="77143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…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5854710" y="4633667"/>
                <a:ext cx="641374" cy="77143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SN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267151" y="3503496"/>
                <a:ext cx="641374" cy="72223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…</a:t>
                </a:r>
              </a:p>
            </p:txBody>
          </p:sp>
          <p:sp>
            <p:nvSpPr>
              <p:cNvPr id="30" name="5-Point Star 29"/>
              <p:cNvSpPr/>
              <p:nvPr/>
            </p:nvSpPr>
            <p:spPr>
              <a:xfrm>
                <a:off x="1555598" y="2606662"/>
                <a:ext cx="412766" cy="384131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247001" y="4462237"/>
                <a:ext cx="793780" cy="113334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QC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214273" y="3279685"/>
                <a:ext cx="793780" cy="113175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QC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916363" y="1470025"/>
              <a:ext cx="2277620" cy="42346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dirty="0"/>
                <a:t>-0.5 – 0.5 - норма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9" idx="0"/>
            <a:endCxn id="13" idx="1"/>
          </p:cNvCxnSpPr>
          <p:nvPr/>
        </p:nvCxnSpPr>
        <p:spPr>
          <a:xfrm flipV="1">
            <a:off x="2336782" y="1361268"/>
            <a:ext cx="659654" cy="34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2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altLang="en-US" dirty="0"/>
              <a:t>Схема производственной </a:t>
            </a:r>
            <a:r>
              <a:rPr lang="ru-RU" altLang="en-US" dirty="0" smtClean="0"/>
              <a:t>линии с использованием модели</a:t>
            </a:r>
            <a:endParaRPr lang="en-GB" dirty="0"/>
          </a:p>
        </p:txBody>
      </p: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463955" y="1562438"/>
            <a:ext cx="5930089" cy="2425903"/>
            <a:chOff x="406243" y="2156346"/>
            <a:chExt cx="8331514" cy="3193577"/>
          </a:xfrm>
        </p:grpSpPr>
        <p:grpSp>
          <p:nvGrpSpPr>
            <p:cNvPr id="17" name="Group 2"/>
            <p:cNvGrpSpPr>
              <a:grpSpLocks/>
            </p:cNvGrpSpPr>
            <p:nvPr/>
          </p:nvGrpSpPr>
          <p:grpSpPr bwMode="auto">
            <a:xfrm>
              <a:off x="406243" y="2156346"/>
              <a:ext cx="8331514" cy="3193577"/>
              <a:chOff x="406243" y="2156346"/>
              <a:chExt cx="8331514" cy="3193577"/>
            </a:xfrm>
          </p:grpSpPr>
          <p:grpSp>
            <p:nvGrpSpPr>
              <p:cNvPr id="25" name="Group 5"/>
              <p:cNvGrpSpPr>
                <a:grpSpLocks/>
              </p:cNvGrpSpPr>
              <p:nvPr/>
            </p:nvGrpSpPr>
            <p:grpSpPr bwMode="auto">
              <a:xfrm>
                <a:off x="406243" y="2156346"/>
                <a:ext cx="8331514" cy="3193577"/>
                <a:chOff x="406205" y="2402005"/>
                <a:chExt cx="8331514" cy="3193577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214273" y="2524225"/>
                  <a:ext cx="6674102" cy="5460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r>
                    <a:rPr lang="en-US" dirty="0"/>
                    <a:t>L1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214273" y="3579756"/>
                  <a:ext cx="6674102" cy="5460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r>
                    <a:rPr lang="en-US" dirty="0"/>
                    <a:t>L2</a:t>
                  </a:r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1214273" y="4751157"/>
                  <a:ext cx="6032727" cy="54601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r">
                    <a:defRPr/>
                  </a:pPr>
                  <a:r>
                    <a:rPr lang="en-US" dirty="0"/>
                    <a:t>L3</a:t>
                  </a: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647839" y="2402005"/>
                  <a:ext cx="641374" cy="74760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S1</a:t>
                  </a: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4251275" y="2402005"/>
                  <a:ext cx="641374" cy="74760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S2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5854710" y="2402005"/>
                  <a:ext cx="641374" cy="74760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S3</a:t>
                  </a:r>
                </a:p>
              </p:txBody>
            </p:sp>
            <p:sp>
              <p:nvSpPr>
                <p:cNvPr id="33" name="U-Turn Arrow 32"/>
                <p:cNvSpPr/>
                <p:nvPr/>
              </p:nvSpPr>
              <p:spPr>
                <a:xfrm rot="5400000">
                  <a:off x="7683703" y="2959063"/>
                  <a:ext cx="1326953" cy="781079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U-Turn Arrow 33"/>
                <p:cNvSpPr/>
                <p:nvPr/>
              </p:nvSpPr>
              <p:spPr>
                <a:xfrm rot="5400000" flipV="1">
                  <a:off x="49934" y="4088404"/>
                  <a:ext cx="1453935" cy="741391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ight Arrow 34"/>
                <p:cNvSpPr/>
                <p:nvPr/>
              </p:nvSpPr>
              <p:spPr>
                <a:xfrm>
                  <a:off x="420494" y="2606763"/>
                  <a:ext cx="585809" cy="38411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" name="Right Arrow 35"/>
                <p:cNvSpPr/>
                <p:nvPr/>
              </p:nvSpPr>
              <p:spPr>
                <a:xfrm>
                  <a:off x="8120159" y="4798775"/>
                  <a:ext cx="542945" cy="38570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2647839" y="4633699"/>
                  <a:ext cx="641374" cy="7714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4251275" y="4633699"/>
                  <a:ext cx="641374" cy="7714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5854710" y="4633699"/>
                  <a:ext cx="641374" cy="7714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SN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4267151" y="3503567"/>
                  <a:ext cx="641374" cy="722206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1" name="5-Point Star 40"/>
                <p:cNvSpPr/>
                <p:nvPr/>
              </p:nvSpPr>
              <p:spPr>
                <a:xfrm>
                  <a:off x="2538298" y="3648008"/>
                  <a:ext cx="411177" cy="384118"/>
                </a:xfrm>
                <a:prstGeom prst="star5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7247001" y="4462275"/>
                  <a:ext cx="793780" cy="11333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dirty="0"/>
                    <a:t>QC</a:t>
                  </a:r>
                </a:p>
              </p:txBody>
            </p:sp>
          </p:grpSp>
          <p:sp>
            <p:nvSpPr>
              <p:cNvPr id="26" name="Oval 25"/>
              <p:cNvSpPr/>
              <p:nvPr/>
            </p:nvSpPr>
            <p:spPr>
              <a:xfrm>
                <a:off x="1460383" y="3234099"/>
                <a:ext cx="750916" cy="72061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/>
                  <a:t>M</a:t>
                </a:r>
              </a:p>
            </p:txBody>
          </p:sp>
        </p:grpSp>
        <p:sp>
          <p:nvSpPr>
            <p:cNvPr id="18" name="5-Point Star 17"/>
            <p:cNvSpPr/>
            <p:nvPr/>
          </p:nvSpPr>
          <p:spPr>
            <a:xfrm>
              <a:off x="1630252" y="4580100"/>
              <a:ext cx="411177" cy="385705"/>
            </a:xfrm>
            <a:prstGeom prst="star5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436407" y="2918233"/>
              <a:ext cx="412766" cy="384118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2057742">
              <a:off x="885686" y="3113467"/>
              <a:ext cx="522308" cy="32538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5400000">
              <a:off x="1602512" y="4109451"/>
              <a:ext cx="466656" cy="26829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1555636" y="2353167"/>
              <a:ext cx="412766" cy="384118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88120" y="3394413"/>
              <a:ext cx="412766" cy="384118"/>
            </a:xfrm>
            <a:prstGeom prst="star5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5126059" y="4584861"/>
              <a:ext cx="412766" cy="384118"/>
            </a:xfrm>
            <a:prstGeom prst="star5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6" name="Straight Arrow Connector 5"/>
          <p:cNvCxnSpPr>
            <a:stCxn id="30" idx="2"/>
            <a:endCxn id="26" idx="0"/>
          </p:cNvCxnSpPr>
          <p:nvPr/>
        </p:nvCxnSpPr>
        <p:spPr>
          <a:xfrm flipH="1">
            <a:off x="1481495" y="2130331"/>
            <a:ext cx="806233" cy="2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2"/>
            <a:endCxn id="26" idx="0"/>
          </p:cNvCxnSpPr>
          <p:nvPr/>
        </p:nvCxnSpPr>
        <p:spPr>
          <a:xfrm flipH="1">
            <a:off x="1481495" y="2130331"/>
            <a:ext cx="1947504" cy="2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  <a:endCxn id="26" idx="0"/>
          </p:cNvCxnSpPr>
          <p:nvPr/>
        </p:nvCxnSpPr>
        <p:spPr>
          <a:xfrm flipH="1">
            <a:off x="1481495" y="2130331"/>
            <a:ext cx="3088775" cy="2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  <a:endCxn id="26" idx="6"/>
          </p:cNvCxnSpPr>
          <p:nvPr/>
        </p:nvCxnSpPr>
        <p:spPr>
          <a:xfrm flipH="1" flipV="1">
            <a:off x="1748733" y="2654818"/>
            <a:ext cx="1463312" cy="1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altLang="en-US" sz="1400" dirty="0"/>
              <a:t>Оценка качества </a:t>
            </a:r>
            <a:r>
              <a:rPr lang="ru-RU" altLang="en-US" sz="1400" dirty="0" smtClean="0"/>
              <a:t>модели</a:t>
            </a:r>
            <a:endParaRPr lang="en-GB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" y="917778"/>
            <a:ext cx="6253127" cy="3858503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Оценка качества проводилась по 2 метрикам: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dirty="0"/>
              <a:t>Matthews correlation </a:t>
            </a:r>
            <a:r>
              <a:rPr lang="ru-RU" sz="1600" dirty="0" smtClean="0"/>
              <a:t>coefficient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AUC-PR</a:t>
            </a:r>
            <a:endParaRPr lang="ru-RU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/>
          </a:p>
          <a:p>
            <a:endParaRPr lang="ru-RU" sz="1400" dirty="0" smtClean="0"/>
          </a:p>
          <a:p>
            <a:r>
              <a:rPr lang="ru-RU" sz="1400" dirty="0" smtClean="0"/>
              <a:t>,где </a:t>
            </a:r>
            <a:r>
              <a:rPr lang="ru-RU" sz="1400" dirty="0"/>
              <a:t>a</a:t>
            </a:r>
            <a:r>
              <a:rPr lang="ru-RU" sz="1400" i="1" dirty="0"/>
              <a:t>(</a:t>
            </a:r>
            <a:r>
              <a:rPr lang="en-US" sz="1400" i="1" dirty="0"/>
              <a:t>x</a:t>
            </a:r>
            <a:r>
              <a:rPr lang="ru-RU" sz="1400" i="1" dirty="0"/>
              <a:t>)</a:t>
            </a:r>
            <a:r>
              <a:rPr lang="ru-RU" sz="1400" dirty="0"/>
              <a:t> – ответ алгоритма на объекте; </a:t>
            </a:r>
            <a:r>
              <a:rPr lang="ru-RU" sz="1400" i="1" dirty="0"/>
              <a:t>y</a:t>
            </a:r>
            <a:r>
              <a:rPr lang="ru-RU" sz="1400" dirty="0"/>
              <a:t> – истинная метка класса на этом </a:t>
            </a:r>
            <a:r>
              <a:rPr lang="ru-RU" sz="1400" dirty="0" smtClean="0"/>
              <a:t>объекте</a:t>
            </a:r>
            <a:r>
              <a:rPr lang="en-US" sz="1400" dirty="0" smtClean="0"/>
              <a:t>;</a:t>
            </a:r>
            <a:endParaRPr lang="ru-RU" sz="1400" dirty="0" smtClean="0"/>
          </a:p>
          <a:p>
            <a:endParaRPr lang="ru-RU" sz="2000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9" y="1513056"/>
            <a:ext cx="3933825" cy="5543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02" y="2163595"/>
            <a:ext cx="1609725" cy="45148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57" y="2711264"/>
            <a:ext cx="1466850" cy="48831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7193" y="9052965"/>
            <a:ext cx="3933825" cy="554355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66271"/>
              </p:ext>
            </p:extLst>
          </p:nvPr>
        </p:nvGraphicFramePr>
        <p:xfrm>
          <a:off x="803539" y="3374782"/>
          <a:ext cx="5250921" cy="64179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50307"/>
                <a:gridCol w="1750307"/>
                <a:gridCol w="1750307"/>
              </a:tblGrid>
              <a:tr h="18361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y </a:t>
                      </a:r>
                      <a:r>
                        <a:rPr lang="ru-RU" sz="1300" dirty="0">
                          <a:effectLst/>
                        </a:rPr>
                        <a:t>= 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y </a:t>
                      </a:r>
                      <a:r>
                        <a:rPr lang="ru-RU" sz="1300">
                          <a:effectLst/>
                        </a:rPr>
                        <a:t>= 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</a:tr>
              <a:tr h="18361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a(x)</a:t>
                      </a:r>
                      <a:r>
                        <a:rPr lang="ru-RU" sz="1300">
                          <a:effectLst/>
                        </a:rPr>
                        <a:t> =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True Positive (TP)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False Positive (FP)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</a:tr>
              <a:tr h="18361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a(x) </a:t>
                      </a:r>
                      <a:r>
                        <a:rPr lang="ru-RU" sz="1300">
                          <a:effectLst/>
                        </a:rPr>
                        <a:t>= 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False Negative (FN)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True Negative (TN)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567" marR="645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9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altLang="en-US" sz="1600" dirty="0"/>
              <a:t>Оценка качества модели</a:t>
            </a:r>
            <a:endParaRPr lang="en-GB" altLang="en-US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86480" y="927801"/>
            <a:ext cx="3120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MCC xgboost – 0.880542790287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691496" y="927800"/>
            <a:ext cx="260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MCC RF </a:t>
            </a:r>
            <a:r>
              <a:rPr lang="en-US" altLang="en-US" dirty="0" smtClean="0"/>
              <a:t>– 0.883546612578 </a:t>
            </a:r>
            <a:endParaRPr lang="en-US" altLang="en-US" dirty="0"/>
          </a:p>
        </p:txBody>
      </p:sp>
      <p:pic>
        <p:nvPicPr>
          <p:cNvPr id="7" name="Picture 7" descr="D:\Git\Magistracy\Diploma\screens\pr_x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1707"/>
            <a:ext cx="3303079" cy="266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Git\Magistracy\Diploma\screens\pr_r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79" y="1696556"/>
            <a:ext cx="3299231" cy="2634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86480" y="1353755"/>
            <a:ext cx="31165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 smtClean="0"/>
              <a:t>AUC-PR</a:t>
            </a:r>
            <a:r>
              <a:rPr lang="en-US" altLang="en-US" dirty="0" smtClean="0"/>
              <a:t>  </a:t>
            </a:r>
            <a:r>
              <a:rPr lang="en-US" altLang="en-US" dirty="0"/>
              <a:t>xgboost – 0.89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691496" y="1353754"/>
            <a:ext cx="27411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 smtClean="0"/>
              <a:t>AUC-PR </a:t>
            </a:r>
            <a:r>
              <a:rPr lang="en-US" altLang="en-US" dirty="0" smtClean="0"/>
              <a:t>RF</a:t>
            </a:r>
            <a:r>
              <a:rPr lang="ru-RU" altLang="en-US" dirty="0" smtClean="0"/>
              <a:t> </a:t>
            </a:r>
            <a:r>
              <a:rPr lang="en-US" altLang="en-US" dirty="0" smtClean="0"/>
              <a:t>– </a:t>
            </a:r>
            <a:r>
              <a:rPr lang="en-US" altLang="en-US" dirty="0"/>
              <a:t>0.89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altLang="en-US" sz="1600" dirty="0" smtClean="0"/>
              <a:t>Заключение</a:t>
            </a:r>
            <a:endParaRPr lang="en-GB" altLang="en-US" b="1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99417" y="989047"/>
            <a:ext cx="6459166" cy="3437039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Б</a:t>
            </a:r>
            <a:r>
              <a:rPr lang="ru-RU" sz="2000" dirty="0" smtClean="0"/>
              <a:t>ыл </a:t>
            </a:r>
            <a:r>
              <a:rPr lang="ru-RU" sz="2000" dirty="0"/>
              <a:t>проведен анализ </a:t>
            </a:r>
            <a:r>
              <a:rPr lang="ru-RU" sz="2000" dirty="0" smtClean="0"/>
              <a:t>измерительных данных датчиков</a:t>
            </a:r>
            <a:r>
              <a:rPr lang="en-US" sz="2000" dirty="0" smtClean="0"/>
              <a:t>;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 smtClean="0"/>
              <a:t>Построены </a:t>
            </a:r>
            <a:r>
              <a:rPr lang="ru-RU" sz="2000" dirty="0"/>
              <a:t>модели машинного обучения;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И</a:t>
            </a:r>
            <a:r>
              <a:rPr lang="ru-RU" sz="2000" dirty="0" smtClean="0"/>
              <a:t>сследовано </a:t>
            </a:r>
            <a:r>
              <a:rPr lang="ru-RU" sz="2000" dirty="0"/>
              <a:t>их качество</a:t>
            </a:r>
            <a:r>
              <a:rPr lang="en-US" sz="2000" dirty="0"/>
              <a:t>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000" dirty="0"/>
              <a:t>П</a:t>
            </a:r>
            <a:r>
              <a:rPr lang="ru-RU" sz="2000" dirty="0" smtClean="0"/>
              <a:t>роведено </a:t>
            </a:r>
            <a:r>
              <a:rPr lang="ru-RU" sz="2000" dirty="0"/>
              <a:t>сравнение результатов работы моделей при </a:t>
            </a:r>
            <a:r>
              <a:rPr lang="ru-RU" sz="2000" dirty="0" smtClean="0"/>
              <a:t>использовании </a:t>
            </a:r>
            <a:r>
              <a:rPr lang="ru-RU" sz="2000" dirty="0"/>
              <a:t>различных алгоритмов машинного обучения.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130323" y="4776281"/>
            <a:ext cx="432320" cy="1750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9899" y="2441482"/>
            <a:ext cx="5680871" cy="402803"/>
          </a:xfrm>
        </p:spPr>
        <p:txBody>
          <a:bodyPr wrap="square">
            <a:spAutoFit/>
          </a:bodyPr>
          <a:lstStyle/>
          <a:p>
            <a:r>
              <a:rPr lang="ru-RU" dirty="0" smtClean="0"/>
              <a:t>Спасибо за внимание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74661" y="4462928"/>
            <a:ext cx="2737247" cy="2098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92881" indent="-192881" algn="l" defTabSz="257175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1125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17910" indent="-160735" algn="l" defTabSz="257175" rtl="0" eaLnBrk="1" latinLnBrk="0" hangingPunct="1">
              <a:spcBef>
                <a:spcPct val="20000"/>
              </a:spcBef>
              <a:buFont typeface="Arial"/>
              <a:buChar char="–"/>
              <a:defRPr sz="105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642938" indent="-128588" algn="l" defTabSz="257175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900113" indent="-128588" algn="l" defTabSz="257175" rtl="0" eaLnBrk="1" latinLnBrk="0" hangingPunct="1">
              <a:spcBef>
                <a:spcPct val="20000"/>
              </a:spcBef>
              <a:buFont typeface="Arial"/>
              <a:buChar char="–"/>
              <a:defRPr sz="75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157288" indent="-128588" algn="l" defTabSz="257175" rtl="0" eaLnBrk="1" latinLnBrk="0" hangingPunct="1">
              <a:spcBef>
                <a:spcPct val="20000"/>
              </a:spcBef>
              <a:buFont typeface="Arial"/>
              <a:buChar char="»"/>
              <a:defRPr sz="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414463" indent="-128588" algn="l" defTabSz="257175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257175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257175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257175" rtl="0" eaLnBrk="1" latinLnBrk="0" hangingPunct="1">
              <a:spcBef>
                <a:spcPct val="20000"/>
              </a:spcBef>
              <a:buFont typeface="Arial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Июнь,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30523</TotalTime>
  <Words>214</Words>
  <Application>Microsoft Office PowerPoint</Application>
  <PresentationFormat>Custom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Trebuchet MS</vt:lpstr>
      <vt:lpstr>Content Slides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Evgeniy Prudnikov</cp:lastModifiedBy>
  <cp:revision>1226</cp:revision>
  <cp:lastPrinted>2014-07-09T13:30:36Z</cp:lastPrinted>
  <dcterms:created xsi:type="dcterms:W3CDTF">2014-07-08T13:27:24Z</dcterms:created>
  <dcterms:modified xsi:type="dcterms:W3CDTF">2017-06-19T20:00:43Z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