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B4E825F-611A-453D-BC52-50026DF5833C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85800" y="3287160"/>
            <a:ext cx="777204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codepen.io/alexcss/pen/jApWKo" TargetMode="External"/><Relationship Id="rId3" Type="http://schemas.openxmlformats.org/officeDocument/2006/relationships/hyperlink" Target="https://codepen.io/alexcss/pen/jApWKo" TargetMode="External"/><Relationship Id="rId4" Type="http://schemas.openxmlformats.org/officeDocument/2006/relationships/hyperlink" Target="https://codepen.io/alexcss/pen/ZOjQrG" TargetMode="External"/><Relationship Id="rId5" Type="http://schemas.openxmlformats.org/officeDocument/2006/relationships/hyperlink" Target="https://codepen.io/alexcss/pen/ZOjQrG" TargetMode="External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hyperlink" Target="https://codepen.io/alexcss/pen/LkBNBJ" TargetMode="External"/><Relationship Id="rId5" Type="http://schemas.openxmlformats.org/officeDocument/2006/relationships/hyperlink" Target="https://codepen.io/alexcss/pen/LkBNBJ" TargetMode="External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hyperlink" Target="https://codepen.io/alexcss/pen/LkBNBJ" TargetMode="External"/><Relationship Id="rId5" Type="http://schemas.openxmlformats.org/officeDocument/2006/relationships/hyperlink" Target="https://codepen.io/alexcss/pen/LkBNBJ" TargetMode="External"/><Relationship Id="rId6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931400" y="2182320"/>
            <a:ext cx="5354280" cy="175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P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W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E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R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C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O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D</a:t>
            </a: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E</a:t>
            </a:r>
            <a:br/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A</a:t>
            </a: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C</a:t>
            </a: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A</a:t>
            </a: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D</a:t>
            </a: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E</a:t>
            </a: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M</a:t>
            </a:r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Y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64;p13" descr=""/>
          <p:cNvPicPr/>
          <p:nvPr/>
        </p:nvPicPr>
        <p:blipFill>
          <a:blip r:embed="rId1"/>
          <a:stretch/>
        </p:blipFill>
        <p:spPr>
          <a:xfrm>
            <a:off x="4118760" y="864720"/>
            <a:ext cx="980280" cy="11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54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55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9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0" name="CustomShape 7"/>
          <p:cNvSpPr/>
          <p:nvPr/>
        </p:nvSpPr>
        <p:spPr>
          <a:xfrm>
            <a:off x="285840" y="21780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Объект события - </a:t>
            </a:r>
            <a:r>
              <a:rPr b="0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event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61" name="Рисунок 3" descr=""/>
          <p:cNvPicPr/>
          <p:nvPr/>
        </p:nvPicPr>
        <p:blipFill>
          <a:blip r:embed="rId2"/>
          <a:stretch/>
        </p:blipFill>
        <p:spPr>
          <a:xfrm>
            <a:off x="363960" y="902880"/>
            <a:ext cx="6179040" cy="1485000"/>
          </a:xfrm>
          <a:prstGeom prst="rect">
            <a:avLst/>
          </a:prstGeom>
          <a:ln>
            <a:noFill/>
          </a:ln>
        </p:spPr>
      </p:pic>
      <p:sp>
        <p:nvSpPr>
          <p:cNvPr id="162" name="CustomShape 8"/>
          <p:cNvSpPr/>
          <p:nvPr/>
        </p:nvSpPr>
        <p:spPr>
          <a:xfrm>
            <a:off x="178200" y="235800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как предотвратить действие браузера по умолчанию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63" name="Рисунок 4" descr=""/>
          <p:cNvPicPr/>
          <p:nvPr/>
        </p:nvPicPr>
        <p:blipFill>
          <a:blip r:embed="rId3"/>
          <a:stretch/>
        </p:blipFill>
        <p:spPr>
          <a:xfrm>
            <a:off x="363960" y="2945520"/>
            <a:ext cx="7193160" cy="216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65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66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0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1" name="CustomShape 7"/>
          <p:cNvSpPr/>
          <p:nvPr/>
        </p:nvSpPr>
        <p:spPr>
          <a:xfrm>
            <a:off x="325080" y="15732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Основные события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198720" y="729360"/>
            <a:ext cx="8829000" cy="40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Простые события:</a:t>
            </a:r>
            <a:endParaRPr b="0" lang="ru-RU" sz="20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mousedown</a:t>
            </a:r>
            <a:r>
              <a:rPr b="0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Кнопка мыши нажата над элементом.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mouseup</a:t>
            </a:r>
            <a:r>
              <a:rPr b="1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Кнопка мыши отпущена над элементом.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mouseover</a:t>
            </a:r>
            <a:r>
              <a:rPr b="1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Мышь появилась над элементом.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mouseout</a:t>
            </a:r>
            <a:r>
              <a:rPr b="1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Мышь ушла с элемента.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mousemove</a:t>
            </a:r>
            <a:r>
              <a:rPr b="1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Каждое движение мыши над элементом генерирует это событие.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Комплексные события:</a:t>
            </a:r>
            <a:endParaRPr b="0" lang="ru-RU" sz="20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click</a:t>
            </a:r>
            <a:r>
              <a:rPr b="0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Вызывается при клике мышью, то есть при mousedown, а затем mouseup на одном элементе.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contextmenu</a:t>
            </a:r>
            <a:r>
              <a:rPr b="1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Вызывается при клике правой кнопкой мыши на элементе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dblclick</a:t>
            </a:r>
            <a:r>
              <a:rPr b="1" lang="uk-UA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-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Вызывается при двойном клике по элементу..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74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75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9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0" name="CustomShape 7"/>
          <p:cNvSpPr/>
          <p:nvPr/>
        </p:nvSpPr>
        <p:spPr>
          <a:xfrm>
            <a:off x="168480" y="18576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Координаты курсора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42120" y="97884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 окне: </a:t>
            </a:r>
            <a:r>
              <a:rPr b="1" lang="en-US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clientX/Y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2" name="Рисунок 2" descr=""/>
          <p:cNvPicPr/>
          <p:nvPr/>
        </p:nvPicPr>
        <p:blipFill>
          <a:blip r:embed="rId2"/>
          <a:stretch/>
        </p:blipFill>
        <p:spPr>
          <a:xfrm>
            <a:off x="248400" y="1670040"/>
            <a:ext cx="7638840" cy="694800"/>
          </a:xfrm>
          <a:prstGeom prst="rect">
            <a:avLst/>
          </a:prstGeom>
          <a:ln>
            <a:noFill/>
          </a:ln>
        </p:spPr>
      </p:pic>
      <p:pic>
        <p:nvPicPr>
          <p:cNvPr id="183" name="Рисунок 5" descr=""/>
          <p:cNvPicPr/>
          <p:nvPr/>
        </p:nvPicPr>
        <p:blipFill>
          <a:blip r:embed="rId3"/>
          <a:stretch/>
        </p:blipFill>
        <p:spPr>
          <a:xfrm>
            <a:off x="248400" y="3339720"/>
            <a:ext cx="7562520" cy="809280"/>
          </a:xfrm>
          <a:prstGeom prst="rect">
            <a:avLst/>
          </a:prstGeom>
          <a:ln>
            <a:noFill/>
          </a:ln>
        </p:spPr>
      </p:pic>
      <p:sp>
        <p:nvSpPr>
          <p:cNvPr id="184" name="CustomShape 9"/>
          <p:cNvSpPr/>
          <p:nvPr/>
        </p:nvSpPr>
        <p:spPr>
          <a:xfrm>
            <a:off x="42120" y="260820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Относительно документа: </a:t>
            </a:r>
            <a:r>
              <a:rPr b="1" lang="en-US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pageX/Y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86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87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1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2" name="CustomShape 7"/>
          <p:cNvSpPr/>
          <p:nvPr/>
        </p:nvSpPr>
        <p:spPr>
          <a:xfrm>
            <a:off x="168480" y="18576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События мыши:  движение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42120" y="65016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mouseover/mouseout, mouseenter/mouseleave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42120" y="1186920"/>
            <a:ext cx="86432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Событие mouseover происходит, когда мышь появляется над элементом, а mouseout – когда уходит из него.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При переходе на потомка срабатывает mouseout на родителе.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mouseover/mouseout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2"/>
              </a:rPr>
              <a:t>https://</a:t>
            </a:r>
            <a:r>
              <a:rPr b="0" lang="en-US" sz="16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3"/>
              </a:rPr>
              <a:t>codepen.io/alexcss/pen/jApWKo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mouseenter/mouseleave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4"/>
              </a:rPr>
              <a:t>https://</a:t>
            </a:r>
            <a:r>
              <a:rPr b="0" lang="en-US" sz="16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5"/>
              </a:rPr>
              <a:t>codepen.io/alexcss/pen/ZOjQrG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96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97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1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2" name="CustomShape 7"/>
          <p:cNvSpPr/>
          <p:nvPr/>
        </p:nvSpPr>
        <p:spPr>
          <a:xfrm>
            <a:off x="168480" y="18576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Мышь: колёсико, событие </a:t>
            </a:r>
            <a:r>
              <a:rPr b="0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wheel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42120" y="324324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Прокрутка: событие </a:t>
            </a:r>
            <a:r>
              <a:rPr b="1" lang="en-US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scroll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117000" y="793080"/>
            <a:ext cx="845748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wheel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Свойство deltaY – количество прокрученных пикселей по горизонтали и вертикали. Существуют также свойства deltaX и deltaZ для других направлений прокрутки.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05" name="Рисунок 2" descr=""/>
          <p:cNvPicPr/>
          <p:nvPr/>
        </p:nvPicPr>
        <p:blipFill>
          <a:blip r:embed="rId2"/>
          <a:stretch/>
        </p:blipFill>
        <p:spPr>
          <a:xfrm>
            <a:off x="243000" y="1900080"/>
            <a:ext cx="8658000" cy="1342800"/>
          </a:xfrm>
          <a:prstGeom prst="rect">
            <a:avLst/>
          </a:prstGeom>
          <a:ln>
            <a:noFill/>
          </a:ln>
        </p:spPr>
      </p:pic>
      <p:pic>
        <p:nvPicPr>
          <p:cNvPr id="206" name="Рисунок 3" descr=""/>
          <p:cNvPicPr/>
          <p:nvPr/>
        </p:nvPicPr>
        <p:blipFill>
          <a:blip r:embed="rId3"/>
          <a:stretch/>
        </p:blipFill>
        <p:spPr>
          <a:xfrm>
            <a:off x="243000" y="3921120"/>
            <a:ext cx="8314920" cy="111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08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09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3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4" name="CustomShape 7"/>
          <p:cNvSpPr/>
          <p:nvPr/>
        </p:nvSpPr>
        <p:spPr>
          <a:xfrm>
            <a:off x="168480" y="18576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Клавиатура: </a:t>
            </a:r>
            <a:r>
              <a:rPr b="0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keyup, keydown, keypress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117000" y="793080"/>
            <a:ext cx="845748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keydown/keyup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происходят при нажатии/отпускании клавиши и позволяют получить её скан-код в свойстве keyCode.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16" name="Рисунок 4" descr=""/>
          <p:cNvPicPr/>
          <p:nvPr/>
        </p:nvPicPr>
        <p:blipFill>
          <a:blip r:embed="rId2"/>
          <a:stretch/>
        </p:blipFill>
        <p:spPr>
          <a:xfrm>
            <a:off x="227880" y="1932480"/>
            <a:ext cx="8729280" cy="524160"/>
          </a:xfrm>
          <a:prstGeom prst="rect">
            <a:avLst/>
          </a:prstGeom>
          <a:ln>
            <a:noFill/>
          </a:ln>
        </p:spPr>
      </p:pic>
      <p:sp>
        <p:nvSpPr>
          <p:cNvPr id="217" name="CustomShape 9"/>
          <p:cNvSpPr/>
          <p:nvPr/>
        </p:nvSpPr>
        <p:spPr>
          <a:xfrm>
            <a:off x="171720" y="2568600"/>
            <a:ext cx="845748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Keypress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Ввозникает сразу после keydown, если нажата символьная клавиша, т.е. нажатие приводит к появлению символа.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8" name="Рисунок 5" descr=""/>
          <p:cNvPicPr/>
          <p:nvPr/>
        </p:nvPicPr>
        <p:blipFill>
          <a:blip r:embed="rId3"/>
          <a:stretch/>
        </p:blipFill>
        <p:spPr>
          <a:xfrm>
            <a:off x="84240" y="3925440"/>
            <a:ext cx="8943480" cy="466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0"/>
          <p:cNvSpPr/>
          <p:nvPr/>
        </p:nvSpPr>
        <p:spPr>
          <a:xfrm>
            <a:off x="2046960" y="4533480"/>
            <a:ext cx="509076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4"/>
              </a:rPr>
              <a:t>https://</a:t>
            </a:r>
            <a:r>
              <a:rPr b="1" lang="en-US" sz="18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5"/>
              </a:rPr>
              <a:t>codepen.io/alexcss/pen/LkBNBJ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21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22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6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7" name="CustomShape 7"/>
          <p:cNvSpPr/>
          <p:nvPr/>
        </p:nvSpPr>
        <p:spPr>
          <a:xfrm>
            <a:off x="168480" y="18576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Клавиатура: </a:t>
            </a:r>
            <a:r>
              <a:rPr b="0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keyup, keydown, keypress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117000" y="793080"/>
            <a:ext cx="845748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keydown/keyup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происходят при нажатии/отпускании клавиши и позволяют получить её скан-код в свойстве keyCode.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29" name="Рисунок 4" descr=""/>
          <p:cNvPicPr/>
          <p:nvPr/>
        </p:nvPicPr>
        <p:blipFill>
          <a:blip r:embed="rId2"/>
          <a:stretch/>
        </p:blipFill>
        <p:spPr>
          <a:xfrm>
            <a:off x="227880" y="1932480"/>
            <a:ext cx="8729280" cy="524160"/>
          </a:xfrm>
          <a:prstGeom prst="rect">
            <a:avLst/>
          </a:prstGeom>
          <a:ln>
            <a:noFill/>
          </a:ln>
        </p:spPr>
      </p:pic>
      <p:sp>
        <p:nvSpPr>
          <p:cNvPr id="230" name="CustomShape 9"/>
          <p:cNvSpPr/>
          <p:nvPr/>
        </p:nvSpPr>
        <p:spPr>
          <a:xfrm>
            <a:off x="171720" y="2568600"/>
            <a:ext cx="845748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Keypress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Ввозникает сразу после keydown, если нажата символьная клавиша, т.е. нажатие приводит к появлению символа.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31" name="Рисунок 5" descr=""/>
          <p:cNvPicPr/>
          <p:nvPr/>
        </p:nvPicPr>
        <p:blipFill>
          <a:blip r:embed="rId3"/>
          <a:stretch/>
        </p:blipFill>
        <p:spPr>
          <a:xfrm>
            <a:off x="84240" y="3925440"/>
            <a:ext cx="8943480" cy="466200"/>
          </a:xfrm>
          <a:prstGeom prst="rect">
            <a:avLst/>
          </a:prstGeom>
          <a:ln>
            <a:noFill/>
          </a:ln>
        </p:spPr>
      </p:pic>
      <p:sp>
        <p:nvSpPr>
          <p:cNvPr id="232" name="CustomShape 10"/>
          <p:cNvSpPr/>
          <p:nvPr/>
        </p:nvSpPr>
        <p:spPr>
          <a:xfrm>
            <a:off x="2046960" y="4533480"/>
            <a:ext cx="509076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4"/>
              </a:rPr>
              <a:t>https://</a:t>
            </a:r>
            <a:r>
              <a:rPr b="1" lang="en-US" sz="18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5"/>
              </a:rPr>
              <a:t>codepen.io/alexcss/pen/LkBNBJ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34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35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9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0" name="CustomShape 7"/>
          <p:cNvSpPr/>
          <p:nvPr/>
        </p:nvSpPr>
        <p:spPr>
          <a:xfrm>
            <a:off x="168480" y="18576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Загрузка документа: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42120" y="65016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DOMContentLoaded, load,</a:t>
            </a:r>
            <a:r>
              <a:rPr b="1" lang="ru-RU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</a:t>
            </a:r>
            <a:r>
              <a:rPr b="1" lang="en-US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beforeunload, unload</a:t>
            </a:r>
            <a:r>
              <a:rPr b="1" lang="ru-RU" sz="2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42120" y="1216080"/>
            <a:ext cx="864324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</a:pP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DOMContentLoaded –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браузер полностью загрузил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HTML,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и построил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DOM-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дерево.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</a:pP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load –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браузер загрузил все ресурсы.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</a:pP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beforeunload/unload –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уход со страницы.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243" name="Рисунок 3" descr=""/>
          <p:cNvPicPr/>
          <p:nvPr/>
        </p:nvPicPr>
        <p:blipFill>
          <a:blip r:embed="rId2"/>
          <a:stretch/>
        </p:blipFill>
        <p:spPr>
          <a:xfrm>
            <a:off x="157680" y="2814840"/>
            <a:ext cx="8598960" cy="228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45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46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0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1" name="CustomShape 7"/>
          <p:cNvSpPr/>
          <p:nvPr/>
        </p:nvSpPr>
        <p:spPr>
          <a:xfrm>
            <a:off x="168480" y="9000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События формы и ее элементов: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42120" y="480240"/>
            <a:ext cx="8643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навигация по формам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110160" y="958680"/>
            <a:ext cx="864324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document.forms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Форму можно получить как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document.forms[name/index].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form.elements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Элементы в форме: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form.elements[name/index].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Каждый элемент имеет ссылку на форму в свойстве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form.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Свойство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elements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также есть у &lt;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fieldset&gt;.</a:t>
            </a:r>
            <a:endParaRPr b="0" lang="ru-RU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Значение элементов читается/ставится через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value </a:t>
            </a: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или </a:t>
            </a:r>
            <a:r>
              <a:rPr b="0" lang="en-US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checked.</a:t>
            </a:r>
            <a:endParaRPr b="0" lang="ru-RU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254" name="Рисунок 2" descr=""/>
          <p:cNvPicPr/>
          <p:nvPr/>
        </p:nvPicPr>
        <p:blipFill>
          <a:blip r:embed="rId2"/>
          <a:stretch/>
        </p:blipFill>
        <p:spPr>
          <a:xfrm>
            <a:off x="11520" y="3062520"/>
            <a:ext cx="9132840" cy="20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56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57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1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2" name="CustomShape 7"/>
          <p:cNvSpPr/>
          <p:nvPr/>
        </p:nvSpPr>
        <p:spPr>
          <a:xfrm>
            <a:off x="168480" y="9000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Фокусировка: </a:t>
            </a:r>
            <a:r>
              <a:rPr b="0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focus/blur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42120" y="697680"/>
            <a:ext cx="8643240" cy="13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Событие focus вызывается тогда, когда пользователь фокусируется на элементе, а blur – когда фокус исчезает, например посетитель кликает на другом месте экрана.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64" name="Рисунок 3" descr=""/>
          <p:cNvPicPr/>
          <p:nvPr/>
        </p:nvPicPr>
        <p:blipFill>
          <a:blip r:embed="rId2"/>
          <a:stretch/>
        </p:blipFill>
        <p:spPr>
          <a:xfrm>
            <a:off x="1290240" y="1523160"/>
            <a:ext cx="6286680" cy="361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35040" y="2500920"/>
            <a:ext cx="7772040" cy="1711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Занятие </a:t>
            </a:r>
            <a:r>
              <a:rPr b="0" lang="uk-UA" sz="6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на тему:</a:t>
            </a:r>
            <a:r>
              <a:rPr b="0" lang="ru-RU" sz="6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 </a:t>
            </a:r>
            <a:br/>
            <a:r>
              <a:rPr b="0" lang="ru-RU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События  </a:t>
            </a:r>
            <a:r>
              <a:rPr b="0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JS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58;p12" descr=""/>
          <p:cNvPicPr/>
          <p:nvPr/>
        </p:nvPicPr>
        <p:blipFill>
          <a:blip r:embed="rId1"/>
          <a:stretch/>
        </p:blipFill>
        <p:spPr>
          <a:xfrm>
            <a:off x="8052480" y="348120"/>
            <a:ext cx="709560" cy="798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5345640" y="4295160"/>
            <a:ext cx="3294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Горбачевский </a:t>
            </a:r>
            <a:r>
              <a:rPr b="0" lang="ru-RU" sz="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Валерий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Рисунок 2" descr=""/>
          <p:cNvPicPr/>
          <p:nvPr/>
        </p:nvPicPr>
        <p:blipFill>
          <a:blip r:embed="rId1"/>
          <a:stretch/>
        </p:blipFill>
        <p:spPr>
          <a:xfrm>
            <a:off x="64080" y="0"/>
            <a:ext cx="902448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67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68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2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3" name="CustomShape 7"/>
          <p:cNvSpPr/>
          <p:nvPr/>
        </p:nvSpPr>
        <p:spPr>
          <a:xfrm>
            <a:off x="168480" y="90000"/>
            <a:ext cx="719136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Изменение: </a:t>
            </a:r>
            <a:r>
              <a:rPr b="0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change, input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227520" y="892800"/>
            <a:ext cx="7336440" cy="10688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&lt;input type="text" onchange="alert(this.value)"&gt; 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&lt;input type="button" value="Кнопка"&gt;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 rot="8400">
            <a:off x="227520" y="2285280"/>
            <a:ext cx="8367480" cy="28580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&lt;input type="text"&gt; oninput: &lt;span id="result"&gt;&lt;/span&gt;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&lt;script&gt; 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var input = document.body.children[0]; 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input.oninput = function() {</a:t>
            </a:r>
            <a:r>
              <a:rPr b="0" lang="ru-RU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       </a:t>
            </a:r>
            <a:r>
              <a:rPr b="0" lang="ru-RU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	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document.getElementById('result').innerHTML = input.value; 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}; 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leway Light"/>
                <a:ea typeface="Raleway Light"/>
              </a:rPr>
              <a:t>&lt;/script&gt;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77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278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2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3" name="CustomShape 7"/>
          <p:cNvSpPr/>
          <p:nvPr/>
        </p:nvSpPr>
        <p:spPr>
          <a:xfrm>
            <a:off x="361800" y="221400"/>
            <a:ext cx="8187480" cy="49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Создать рабочий TODO список. При клике на “Add” пункт добавляется в секцию TODO, при нажатии на чекбокс, пункт перемещается в поле “Completed”. Delete удаляет пункт.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Использовать следующие методы в работе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document.createElement</a:t>
            </a:r>
            <a:endParaRPr b="0" lang="ru-RU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elem.innerHTML</a:t>
            </a:r>
            <a:endParaRPr b="0" lang="ru-RU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parent.appendChild(elem)</a:t>
            </a:r>
            <a:endParaRPr b="0" lang="ru-RU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.cloneNode(true)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Raleway Light"/>
                <a:ea typeface="Raleway Ligh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Raleway Light"/>
                <a:ea typeface="Raleway Light"/>
              </a:rPr>
              <a:t>$('#cut').click(function(){  content = $('div').detach();    });  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aleway Light"/>
                <a:ea typeface="Raleway Light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Raleway Light"/>
                <a:ea typeface="Raleway Light"/>
              </a:rPr>
              <a:t>$('#paste').click(function(){  content.appendTo('body');     })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14</a:t>
            </a:r>
            <a:endParaRPr b="0" lang="ru-RU" sz="1300" spc="-1" strike="noStrike">
              <a:latin typeface="Times New Roman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685800" y="150732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Спасибо</a:t>
            </a:r>
            <a:r>
              <a:rPr b="0" lang="en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!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685800" y="2550600"/>
            <a:ext cx="4644000" cy="22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Есть вопросы</a:t>
            </a:r>
            <a:r>
              <a:rPr b="1" lang="en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?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 можете связаться со мной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mail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valeriy.gorbachevskiy@gmail.com</a:t>
            </a:r>
            <a:r>
              <a:rPr b="0" lang="en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Telegram/Viber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+380954382408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Skype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valerij.gorbachevskij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8054280" y="327960"/>
            <a:ext cx="797760" cy="7254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85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86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0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1" name="CustomShape 7"/>
          <p:cNvSpPr/>
          <p:nvPr/>
        </p:nvSpPr>
        <p:spPr>
          <a:xfrm>
            <a:off x="325080" y="15732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Введение в события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245160" y="945720"/>
            <a:ext cx="8094240" cy="40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7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Практически все JavaScript-приложения выполняют те или иные действия, откликаясь на различные события.</a:t>
            </a:r>
            <a:endParaRPr b="0" lang="ru-RU" sz="17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7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Событие - это сигнал от браузера о том, что что-то произошло.</a:t>
            </a:r>
            <a:endParaRPr b="0" lang="ru-RU" sz="17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7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Есть множество самых различных событий.</a:t>
            </a:r>
            <a:endParaRPr b="0" lang="ru-RU" sz="17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7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DOM-события, которые инициируются элементами DOM. Например, событие click происходит при клике на элементе, а событие mouseover - когда указатель мыши появляется над элементом,</a:t>
            </a:r>
            <a:endParaRPr b="0" lang="ru-RU" sz="17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7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События окна. Например событие resize - при изменении размера окна браузера,</a:t>
            </a:r>
            <a:endParaRPr b="0" lang="ru-RU" sz="17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7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Другие события, например load, readystatechange. Они используются, скажем, в технологии AJAX.</a:t>
            </a:r>
            <a:endParaRPr b="0" lang="ru-RU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94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95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9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0" name="CustomShape 7"/>
          <p:cNvSpPr/>
          <p:nvPr/>
        </p:nvSpPr>
        <p:spPr>
          <a:xfrm>
            <a:off x="325080" y="15732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Основные события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198720" y="811080"/>
            <a:ext cx="4332960" cy="40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События мыши: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click – происходит, когда кликнули на элемент левой кнопкой мыши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contextmenu – происходит, когда кликнули на элемент правой кнопкой мыши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mouseover – возникает, когда на элемент наводится мышь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mousedown и mouseup – когда кнопку мыши нажали или отжали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mousemove – при движении мыши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События на элементах управления: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submit – посетитель отправил форму &lt;form&gt;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focus – посетитель фокусируется на элементе, например нажимает на &lt;input&gt;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4811040" y="1247040"/>
            <a:ext cx="4332960" cy="40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Клавиатурные события: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keydown – когда посетитель нажимает клавишу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keyup – когда посетитель отпускает клавишу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События документа: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DOMContentLoaded – когда HTML загружен и обработан, DOM документа полностью построен и доступен.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События CSS: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b600"/>
              </a:buClr>
              <a:buFont typeface="Raleway Light"/>
              <a:buChar char="●"/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transitionend – когда CSS-анимация завершена.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04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05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9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0" name="CustomShape 7"/>
          <p:cNvSpPr/>
          <p:nvPr/>
        </p:nvSpPr>
        <p:spPr>
          <a:xfrm>
            <a:off x="222120" y="6660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Назначение обработчиков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132120" y="704520"/>
            <a:ext cx="86432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Через свойство объекта: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178200" y="2844000"/>
            <a:ext cx="86432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Можно назначить и функцию: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3" name="Рисунок 4" descr=""/>
          <p:cNvPicPr/>
          <p:nvPr/>
        </p:nvPicPr>
        <p:blipFill>
          <a:blip r:embed="rId2"/>
          <a:stretch/>
        </p:blipFill>
        <p:spPr>
          <a:xfrm>
            <a:off x="325080" y="1242720"/>
            <a:ext cx="6005160" cy="15519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5" descr=""/>
          <p:cNvPicPr/>
          <p:nvPr/>
        </p:nvPicPr>
        <p:blipFill>
          <a:blip r:embed="rId3"/>
          <a:stretch/>
        </p:blipFill>
        <p:spPr>
          <a:xfrm>
            <a:off x="325080" y="3353760"/>
            <a:ext cx="7007400" cy="178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16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17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1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2" name="CustomShape 7"/>
          <p:cNvSpPr/>
          <p:nvPr/>
        </p:nvSpPr>
        <p:spPr>
          <a:xfrm>
            <a:off x="285840" y="31752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Доступ к элементу через this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3" name="Рисунок 2" descr=""/>
          <p:cNvPicPr/>
          <p:nvPr/>
        </p:nvPicPr>
        <p:blipFill>
          <a:blip r:embed="rId2"/>
          <a:stretch/>
        </p:blipFill>
        <p:spPr>
          <a:xfrm>
            <a:off x="163440" y="2123640"/>
            <a:ext cx="8864640" cy="96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26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0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1" name="CustomShape 7"/>
          <p:cNvSpPr/>
          <p:nvPr/>
        </p:nvSpPr>
        <p:spPr>
          <a:xfrm>
            <a:off x="285840" y="31752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Когда использовать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2" name="Рисунок 3" descr=""/>
          <p:cNvPicPr/>
          <p:nvPr/>
        </p:nvPicPr>
        <p:blipFill>
          <a:blip r:embed="rId2"/>
          <a:stretch/>
        </p:blipFill>
        <p:spPr>
          <a:xfrm>
            <a:off x="118440" y="1951560"/>
            <a:ext cx="8909640" cy="127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35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9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0" name="CustomShape 7"/>
          <p:cNvSpPr/>
          <p:nvPr/>
        </p:nvSpPr>
        <p:spPr>
          <a:xfrm>
            <a:off x="176040" y="165960"/>
            <a:ext cx="75456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addEventListener </a:t>
            </a:r>
            <a:r>
              <a:rPr b="0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и </a:t>
            </a:r>
            <a:r>
              <a:rPr b="0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removeEventListener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176040" y="1535400"/>
            <a:ext cx="8643240" cy="16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event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Имя события, например click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handler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Ссылка на функцию, которую надо поставить обработчиком.</a:t>
            </a: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42" name="Рисунок 2" descr=""/>
          <p:cNvPicPr/>
          <p:nvPr/>
        </p:nvPicPr>
        <p:blipFill>
          <a:blip r:embed="rId2"/>
          <a:stretch/>
        </p:blipFill>
        <p:spPr>
          <a:xfrm>
            <a:off x="325080" y="890280"/>
            <a:ext cx="6876720" cy="647280"/>
          </a:xfrm>
          <a:prstGeom prst="rect">
            <a:avLst/>
          </a:prstGeom>
          <a:ln>
            <a:noFill/>
          </a:ln>
        </p:spPr>
      </p:pic>
      <p:pic>
        <p:nvPicPr>
          <p:cNvPr id="143" name="Рисунок 3" descr=""/>
          <p:cNvPicPr/>
          <p:nvPr/>
        </p:nvPicPr>
        <p:blipFill>
          <a:blip r:embed="rId3"/>
          <a:stretch/>
        </p:blipFill>
        <p:spPr>
          <a:xfrm>
            <a:off x="325080" y="3286800"/>
            <a:ext cx="8349120" cy="90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7768080" y="138600"/>
            <a:ext cx="1259640" cy="1108080"/>
            <a:chOff x="7768080" y="138600"/>
            <a:chExt cx="1259640" cy="1108080"/>
          </a:xfrm>
        </p:grpSpPr>
        <p:sp>
          <p:nvSpPr>
            <p:cNvPr id="146" name="CustomShape 3"/>
            <p:cNvSpPr/>
            <p:nvPr/>
          </p:nvSpPr>
          <p:spPr>
            <a:xfrm>
              <a:off x="8595360" y="107496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4"/>
            <p:cNvSpPr/>
            <p:nvPr/>
          </p:nvSpPr>
          <p:spPr>
            <a:xfrm rot="19990800">
              <a:off x="7796880" y="689040"/>
              <a:ext cx="180000" cy="1717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"/>
            <p:cNvSpPr/>
            <p:nvPr/>
          </p:nvSpPr>
          <p:spPr>
            <a:xfrm rot="2926200">
              <a:off x="8867880" y="539640"/>
              <a:ext cx="134640" cy="1285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6"/>
            <p:cNvSpPr/>
            <p:nvPr/>
          </p:nvSpPr>
          <p:spPr>
            <a:xfrm rot="19990800">
              <a:off x="8108280" y="159480"/>
              <a:ext cx="121320" cy="11592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0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8049600" y="198360"/>
              <a:ext cx="771840" cy="87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7"/>
          <p:cNvSpPr/>
          <p:nvPr/>
        </p:nvSpPr>
        <p:spPr>
          <a:xfrm>
            <a:off x="285840" y="108360"/>
            <a:ext cx="71913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Несколько обработчиков на одно событие одного элемента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2" name="Рисунок 2" descr=""/>
          <p:cNvPicPr/>
          <p:nvPr/>
        </p:nvPicPr>
        <p:blipFill>
          <a:blip r:embed="rId2"/>
          <a:stretch/>
        </p:blipFill>
        <p:spPr>
          <a:xfrm>
            <a:off x="361080" y="1302120"/>
            <a:ext cx="7040880" cy="369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Application>LibreOffice/6.4.6.2$Linux_X86_64 LibreOffice_project/40$Build-2</Application>
  <Words>813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2020-12-30T10:25:24Z</dcterms:modified>
  <cp:revision>48</cp:revision>
  <dc:subject/>
  <dc:title>POWERCODE ACADEMY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