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7" r:id="rId2"/>
    <p:sldId id="256" r:id="rId3"/>
    <p:sldId id="277" r:id="rId4"/>
    <p:sldId id="314" r:id="rId5"/>
    <p:sldId id="315" r:id="rId6"/>
    <p:sldId id="316" r:id="rId7"/>
    <p:sldId id="318" r:id="rId8"/>
    <p:sldId id="342" r:id="rId9"/>
    <p:sldId id="343" r:id="rId10"/>
    <p:sldId id="344" r:id="rId11"/>
    <p:sldId id="345" r:id="rId12"/>
    <p:sldId id="346" r:id="rId13"/>
    <p:sldId id="347" r:id="rId14"/>
    <p:sldId id="349" r:id="rId15"/>
    <p:sldId id="317" r:id="rId16"/>
    <p:sldId id="320" r:id="rId17"/>
    <p:sldId id="350" r:id="rId18"/>
    <p:sldId id="322" r:id="rId19"/>
    <p:sldId id="351" r:id="rId20"/>
    <p:sldId id="321" r:id="rId21"/>
    <p:sldId id="352" r:id="rId22"/>
    <p:sldId id="353" r:id="rId23"/>
    <p:sldId id="355" r:id="rId24"/>
    <p:sldId id="354" r:id="rId25"/>
    <p:sldId id="323" r:id="rId26"/>
    <p:sldId id="356" r:id="rId27"/>
    <p:sldId id="357" r:id="rId28"/>
    <p:sldId id="275" r:id="rId29"/>
  </p:sldIdLst>
  <p:sldSz cx="9144000" cy="5143500" type="screen16x9"/>
  <p:notesSz cx="6858000" cy="9144000"/>
  <p:embeddedFontLst>
    <p:embeddedFont>
      <p:font typeface="Raleway ExtraBold" panose="020B0604020202020204" charset="-52"/>
      <p:bold r:id="rId31"/>
      <p:boldItalic r:id="rId32"/>
    </p:embeddedFont>
    <p:embeddedFont>
      <p:font typeface="Montserrat Light" panose="020B0604020202020204" charset="-52"/>
      <p:regular r:id="rId33"/>
      <p:bold r:id="rId34"/>
      <p:italic r:id="rId35"/>
      <p:boldItalic r:id="rId36"/>
    </p:embeddedFont>
    <p:embeddedFont>
      <p:font typeface="Montserrat" panose="020B0604020202020204" charset="-52"/>
      <p:regular r:id="rId37"/>
      <p:bold r:id="rId38"/>
      <p:italic r:id="rId39"/>
      <p:boldItalic r:id="rId40"/>
    </p:embeddedFont>
    <p:embeddedFont>
      <p:font typeface="Raleway Light" panose="020B0604020202020204" charset="-52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9AECE6-5047-4B5C-9F49-3F89628FD38C}">
  <a:tblStyle styleId="{E49AECE6-5047-4B5C-9F49-3F89628FD38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2744" autoAdjust="0"/>
  </p:normalViewPr>
  <p:slideViewPr>
    <p:cSldViewPr snapToGrid="0">
      <p:cViewPr varScale="1">
        <p:scale>
          <a:sx n="159" d="100"/>
          <a:sy n="159" d="100"/>
        </p:scale>
        <p:origin x="15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712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2491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7660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1898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5478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5202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4869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3872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4234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2945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3760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9492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90062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98830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691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7474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65648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65714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8908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834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1591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0087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2138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1886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299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14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None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htmlbook.ru/css/display" TargetMode="Externa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0025" scaled="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 idx="4294967295"/>
          </p:nvPr>
        </p:nvSpPr>
        <p:spPr>
          <a:xfrm>
            <a:off x="1931575" y="2182400"/>
            <a:ext cx="53547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" sz="4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POWERCODE</a:t>
            </a:r>
            <a:endParaRPr sz="46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ACADEMY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639" y="864575"/>
            <a:ext cx="980575" cy="11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40304" y="444190"/>
            <a:ext cx="6809363" cy="71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000" dirty="0">
                <a:solidFill>
                  <a:srgbClr val="5E79CF"/>
                </a:solidFill>
              </a:rPr>
              <a:t>Еще значения  </a:t>
            </a:r>
            <a:r>
              <a:rPr lang="en-US" sz="4000" dirty="0">
                <a:solidFill>
                  <a:srgbClr val="5E79CF"/>
                </a:solidFill>
              </a:rPr>
              <a:t>display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10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03" y="1224960"/>
            <a:ext cx="5619750" cy="3143250"/>
          </a:xfrm>
          <a:prstGeom prst="rect">
            <a:avLst/>
          </a:prstGeom>
        </p:spPr>
      </p:pic>
      <p:sp>
        <p:nvSpPr>
          <p:cNvPr id="13" name="Google Shape;104;p18"/>
          <p:cNvSpPr txBox="1">
            <a:spLocks/>
          </p:cNvSpPr>
          <p:nvPr/>
        </p:nvSpPr>
        <p:spPr>
          <a:xfrm>
            <a:off x="2761411" y="4590300"/>
            <a:ext cx="3483525" cy="46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en-US" sz="2000" dirty="0" smtClean="0">
                <a:solidFill>
                  <a:srgbClr val="5E79CF"/>
                </a:solidFill>
                <a:latin typeface="+mn-lt"/>
                <a:hlinkClick r:id="rId5"/>
              </a:rPr>
              <a:t>http://htmlbook.ru/css/display</a:t>
            </a:r>
            <a:endParaRPr lang="en-US" sz="2000" dirty="0">
              <a:solidFill>
                <a:srgbClr val="5E79C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0871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40304" y="444190"/>
            <a:ext cx="6809363" cy="71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4000" dirty="0" smtClean="0">
                <a:solidFill>
                  <a:srgbClr val="5E79CF"/>
                </a:solidFill>
              </a:rPr>
              <a:t>borders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11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04" y="3447300"/>
            <a:ext cx="4838700" cy="1143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04" y="1396336"/>
            <a:ext cx="4800600" cy="181840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764" y="339985"/>
            <a:ext cx="2889876" cy="425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09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40304" y="444190"/>
            <a:ext cx="6809363" cy="71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4000" dirty="0" smtClean="0">
                <a:solidFill>
                  <a:srgbClr val="5E79CF"/>
                </a:solidFill>
              </a:rPr>
              <a:t>border-radius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12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934" y="307787"/>
            <a:ext cx="3038475" cy="42005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04" y="1300185"/>
            <a:ext cx="4736132" cy="163005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532" y="3393887"/>
            <a:ext cx="34956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09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40304" y="444190"/>
            <a:ext cx="6809363" cy="71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4000" dirty="0" smtClean="0">
                <a:solidFill>
                  <a:srgbClr val="5E79CF"/>
                </a:solidFill>
              </a:rPr>
              <a:t>borders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090" y="1384901"/>
            <a:ext cx="3289156" cy="3304419"/>
          </a:xfrm>
          <a:prstGeom prst="rect">
            <a:avLst/>
          </a:prstGeom>
        </p:spPr>
      </p:pic>
      <p:pic>
        <p:nvPicPr>
          <p:cNvPr id="9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0029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14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9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77;p15"/>
          <p:cNvSpPr txBox="1">
            <a:spLocks/>
          </p:cNvSpPr>
          <p:nvPr/>
        </p:nvSpPr>
        <p:spPr>
          <a:xfrm>
            <a:off x="115278" y="676587"/>
            <a:ext cx="2994837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box model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16" y="2020655"/>
            <a:ext cx="7189014" cy="294619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5700" y="319156"/>
            <a:ext cx="4348130" cy="155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89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58214"/>
            <a:ext cx="6776687" cy="698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3600" dirty="0">
                <a:solidFill>
                  <a:srgbClr val="5E79CF"/>
                </a:solidFill>
              </a:rPr>
              <a:t>Все размеры суммируются</a:t>
            </a:r>
            <a:endParaRPr lang="en-US" sz="36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15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625025" y="159659"/>
            <a:ext cx="1374729" cy="124311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62" y="3869373"/>
            <a:ext cx="8120781" cy="72092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62" y="952846"/>
            <a:ext cx="6501746" cy="266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78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174672" y="271346"/>
            <a:ext cx="6776687" cy="89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000" dirty="0">
                <a:solidFill>
                  <a:srgbClr val="5E79CF"/>
                </a:solidFill>
              </a:rPr>
              <a:t>Размеры </a:t>
            </a:r>
            <a:r>
              <a:rPr lang="en-US" sz="4000" dirty="0">
                <a:solidFill>
                  <a:srgbClr val="5E79CF"/>
                </a:solidFill>
              </a:rPr>
              <a:t>inline </a:t>
            </a:r>
            <a:r>
              <a:rPr lang="ru-RU" sz="4000" dirty="0">
                <a:solidFill>
                  <a:srgbClr val="5E79CF"/>
                </a:solidFill>
              </a:rPr>
              <a:t>элементов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16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Прямоугольник 2"/>
          <p:cNvSpPr/>
          <p:nvPr/>
        </p:nvSpPr>
        <p:spPr>
          <a:xfrm>
            <a:off x="174672" y="2165243"/>
            <a:ext cx="82368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2400" b="1" dirty="0" err="1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inline</a:t>
            </a:r>
            <a:r>
              <a:rPr lang="ru-RU" sz="24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 элементы не будут принимать значения ширины и высоты. </a:t>
            </a:r>
          </a:p>
          <a:p>
            <a:pPr fontAlgn="base"/>
            <a:r>
              <a:rPr lang="ru-RU" sz="2400" b="1" dirty="0" err="1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block</a:t>
            </a:r>
            <a:r>
              <a:rPr lang="ru-RU" sz="24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 и </a:t>
            </a:r>
            <a:r>
              <a:rPr lang="ru-RU" sz="2400" b="1" dirty="0" err="1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inline-block</a:t>
            </a:r>
            <a:r>
              <a:rPr lang="ru-RU" sz="24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 элементы принимают значения ширины и высоты прописанные в </a:t>
            </a:r>
            <a:r>
              <a:rPr lang="ru-RU" sz="2400" dirty="0" err="1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css</a:t>
            </a:r>
            <a:r>
              <a:rPr lang="ru-RU" sz="24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0348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174672" y="271346"/>
            <a:ext cx="6776687" cy="132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4000" dirty="0">
                <a:solidFill>
                  <a:srgbClr val="5E79CF"/>
                </a:solidFill>
              </a:rPr>
              <a:t>Margin &amp; Padding inline </a:t>
            </a:r>
            <a:r>
              <a:rPr lang="ru-RU" sz="4000" dirty="0">
                <a:solidFill>
                  <a:srgbClr val="5E79CF"/>
                </a:solidFill>
              </a:rPr>
              <a:t>элементов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17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Прямоугольник 2"/>
          <p:cNvSpPr/>
          <p:nvPr/>
        </p:nvSpPr>
        <p:spPr>
          <a:xfrm>
            <a:off x="174672" y="2165243"/>
            <a:ext cx="823682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24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Для </a:t>
            </a:r>
            <a:r>
              <a:rPr lang="ru-RU" sz="2400" b="1" dirty="0" err="1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inline</a:t>
            </a:r>
            <a:r>
              <a:rPr lang="ru-RU" sz="24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ru-RU" sz="2400" dirty="0" err="1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margins</a:t>
            </a:r>
            <a:r>
              <a:rPr lang="ru-RU" sz="24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ru-RU" sz="2400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работает </a:t>
            </a:r>
            <a:r>
              <a:rPr lang="ru-RU" sz="24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только по горизонтали, слева и справа. </a:t>
            </a:r>
            <a:r>
              <a:rPr lang="ru-RU" sz="2400" dirty="0" err="1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Padding</a:t>
            </a:r>
            <a:r>
              <a:rPr lang="ru-RU" sz="24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работает на всех четырех сторонах элементов </a:t>
            </a:r>
            <a:r>
              <a:rPr lang="ru-RU" sz="2400" dirty="0" err="1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инлайн</a:t>
            </a:r>
            <a:r>
              <a:rPr lang="ru-RU" sz="24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-уровня; Однако </a:t>
            </a:r>
            <a:r>
              <a:rPr lang="ru-RU" sz="2400" dirty="0" err="1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padding</a:t>
            </a:r>
            <a:r>
              <a:rPr lang="ru-RU" sz="24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сверху и снизу может </a:t>
            </a:r>
            <a:r>
              <a:rPr lang="ru-RU" sz="2400" dirty="0" err="1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налазить</a:t>
            </a:r>
            <a:r>
              <a:rPr lang="ru-RU" sz="24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на другие строки </a:t>
            </a:r>
          </a:p>
          <a:p>
            <a:pPr fontAlgn="base"/>
            <a:endParaRPr lang="ru-RU" sz="2400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fontAlgn="base"/>
            <a:r>
              <a:rPr lang="ru-RU" sz="2400" b="1" dirty="0" err="1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block</a:t>
            </a:r>
            <a:r>
              <a:rPr lang="ru-RU" sz="24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и </a:t>
            </a:r>
            <a:r>
              <a:rPr lang="ru-RU" sz="2400" b="1" dirty="0" err="1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inline-block</a:t>
            </a:r>
            <a:r>
              <a:rPr lang="ru-RU" sz="24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принимают все значения </a:t>
            </a:r>
            <a:r>
              <a:rPr lang="ru-RU" sz="2400" dirty="0" err="1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margin</a:t>
            </a:r>
            <a:r>
              <a:rPr lang="ru-RU" sz="24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и </a:t>
            </a:r>
            <a:r>
              <a:rPr lang="ru-RU" sz="2400" dirty="0" err="1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padding</a:t>
            </a:r>
            <a:endParaRPr lang="ru-RU" sz="2400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726901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lang="en-US" dirty="0" smtClean="0"/>
              <a:t>18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B600"/>
              </a:solidFill>
              <a:effectLst/>
              <a:uLnTx/>
              <a:uFillTx/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507845" y="404823"/>
            <a:ext cx="7841960" cy="1174595"/>
          </a:xfrm>
        </p:spPr>
        <p:txBody>
          <a:bodyPr/>
          <a:lstStyle/>
          <a:p>
            <a:pPr marL="114300" indent="0" fontAlgn="base">
              <a:buNone/>
            </a:pPr>
            <a:r>
              <a:rPr lang="ru-RU" sz="2000" dirty="0"/>
              <a:t>Говоря о размерах, мы </a:t>
            </a:r>
            <a:r>
              <a:rPr lang="ru-RU" sz="2000" dirty="0" smtClean="0"/>
              <a:t>должны </a:t>
            </a:r>
            <a:r>
              <a:rPr lang="ru-RU" sz="2000" dirty="0"/>
              <a:t>говорить о них с большой оговоркой, учитывая </a:t>
            </a:r>
            <a:r>
              <a:rPr lang="ru-RU" sz="2000" dirty="0" err="1"/>
              <a:t>box</a:t>
            </a:r>
            <a:r>
              <a:rPr lang="ru-RU" sz="2000" dirty="0"/>
              <a:t> </a:t>
            </a:r>
            <a:r>
              <a:rPr lang="ru-RU" sz="2000" dirty="0" err="1"/>
              <a:t>model</a:t>
            </a:r>
            <a:r>
              <a:rPr lang="ru-RU" sz="2000" dirty="0"/>
              <a:t> (модель коробки или боксовую модель).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375" y="1725741"/>
            <a:ext cx="2867025" cy="2743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37" y="1975123"/>
            <a:ext cx="4931856" cy="20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11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lang="en-US" dirty="0" smtClean="0"/>
              <a:t>19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B600"/>
              </a:solidFill>
              <a:effectLst/>
              <a:uLnTx/>
              <a:uFillTx/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424718" y="1054195"/>
            <a:ext cx="7841960" cy="1631372"/>
          </a:xfrm>
        </p:spPr>
        <p:txBody>
          <a:bodyPr/>
          <a:lstStyle/>
          <a:p>
            <a:pPr marL="114300" indent="0" algn="just" fontAlgn="base">
              <a:buNone/>
            </a:pPr>
            <a:r>
              <a:rPr lang="ru-RU" sz="2000" dirty="0"/>
              <a:t>Из поколения в поколение, эту проблему решала математика. Авторы CSS всегда указывали ширину заведомо меньшего размера, чем они хотели, вычитывая поля и границы. К счастью, вам не </a:t>
            </a:r>
            <a:r>
              <a:rPr lang="ru-RU" sz="2000" dirty="0" err="1"/>
              <a:t>придеться</a:t>
            </a:r>
            <a:r>
              <a:rPr lang="ru-RU" sz="2000" dirty="0"/>
              <a:t> заниматься этой рутиной...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19" y="2685567"/>
            <a:ext cx="7946881" cy="72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0025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35037" y="2379518"/>
            <a:ext cx="7772400" cy="183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mtClean="0"/>
              <a:t>Занятие </a:t>
            </a:r>
            <a:r>
              <a:rPr lang="ru-RU" smtClean="0"/>
              <a:t>на тему: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4800" dirty="0">
                <a:solidFill>
                  <a:srgbClr val="434343"/>
                </a:solidFill>
              </a:rPr>
              <a:t>CSS Box Model</a:t>
            </a:r>
            <a:endParaRPr sz="4800" b="0" i="0" u="none" strike="noStrike" cap="none" dirty="0">
              <a:solidFill>
                <a:srgbClr val="FFFFFF"/>
              </a:solidFill>
              <a:sym typeface="Raleway ExtraBold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450" y="348175"/>
            <a:ext cx="709975" cy="7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396163" y="4295273"/>
            <a:ext cx="31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Горбачевский </a:t>
            </a:r>
            <a:r>
              <a:rPr lang="ru-RU" sz="600" dirty="0" smtClean="0"/>
              <a:t> </a:t>
            </a:r>
            <a:r>
              <a:rPr lang="ru-RU" sz="2000" dirty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</a:rPr>
              <a:t>Валерий</a:t>
            </a:r>
            <a:endParaRPr lang="en-US" sz="20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66939" y="256208"/>
            <a:ext cx="6776687" cy="85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4000" dirty="0">
                <a:solidFill>
                  <a:srgbClr val="5E79CF"/>
                </a:solidFill>
              </a:rPr>
              <a:t>Box Sizing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20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Текст 1"/>
          <p:cNvSpPr txBox="1">
            <a:spLocks/>
          </p:cNvSpPr>
          <p:nvPr/>
        </p:nvSpPr>
        <p:spPr>
          <a:xfrm>
            <a:off x="219868" y="1112058"/>
            <a:ext cx="4092359" cy="34782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algn="just" fontAlgn="base"/>
            <a:r>
              <a:rPr lang="ru-RU" sz="20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Когда вы устанавливаете </a:t>
            </a:r>
            <a:r>
              <a:rPr lang="ru-RU" sz="2000" dirty="0" err="1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box-sizing</a:t>
            </a:r>
            <a:r>
              <a:rPr lang="ru-RU" sz="20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</a:t>
            </a:r>
            <a:r>
              <a:rPr lang="ru-RU" sz="2000" dirty="0" err="1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border-box</a:t>
            </a:r>
            <a:r>
              <a:rPr lang="ru-RU" sz="20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; для элемента, поля и границы самого элемента больше не увеличат его ширину. Здесь тот же пример, как и на предыдущей странице, но с использованием </a:t>
            </a:r>
            <a:r>
              <a:rPr lang="ru-RU" sz="2000" dirty="0" err="1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box-sizing</a:t>
            </a:r>
            <a:r>
              <a:rPr lang="ru-RU" sz="20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</a:t>
            </a:r>
            <a:r>
              <a:rPr lang="ru-RU" sz="2000" dirty="0" err="1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border-box</a:t>
            </a:r>
            <a:r>
              <a:rPr lang="ru-RU" sz="20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; для обоих элементов: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175" y="1302187"/>
            <a:ext cx="2817004" cy="309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40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66939" y="256208"/>
            <a:ext cx="6776687" cy="85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4000" dirty="0">
                <a:solidFill>
                  <a:srgbClr val="5E79CF"/>
                </a:solidFill>
              </a:rPr>
              <a:t>Box Sizing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21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39" y="1378722"/>
            <a:ext cx="2817004" cy="309798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2871" y="1781269"/>
            <a:ext cx="51244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86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66939" y="256208"/>
            <a:ext cx="6776687" cy="85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4000" dirty="0">
                <a:solidFill>
                  <a:srgbClr val="5E79CF"/>
                </a:solidFill>
              </a:rPr>
              <a:t>Box Sizing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22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r="11410"/>
          <a:stretch/>
        </p:blipFill>
        <p:spPr>
          <a:xfrm>
            <a:off x="366939" y="1301385"/>
            <a:ext cx="4100974" cy="13335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2733" y="2179613"/>
            <a:ext cx="4105275" cy="13144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939" y="3071380"/>
            <a:ext cx="4100974" cy="133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47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66939" y="256208"/>
            <a:ext cx="6776687" cy="85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4000" dirty="0">
                <a:solidFill>
                  <a:srgbClr val="5E79CF"/>
                </a:solidFill>
              </a:rPr>
              <a:t>Box Sizing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23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Текст 1"/>
          <p:cNvSpPr txBox="1">
            <a:spLocks/>
          </p:cNvSpPr>
          <p:nvPr/>
        </p:nvSpPr>
        <p:spPr>
          <a:xfrm>
            <a:off x="219868" y="1112058"/>
            <a:ext cx="6731491" cy="34782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algn="just" fontAlgn="base"/>
            <a:r>
              <a:rPr lang="ru-RU" sz="20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Поскольку так гораздо лучше, некоторые авторы хотят, чтобы все элементы на всех страницах всегда работали таким образом. Для этого нужно установить следующий CSS для страниц: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39" y="2768052"/>
            <a:ext cx="4041941" cy="1822248"/>
          </a:xfrm>
          <a:prstGeom prst="rect">
            <a:avLst/>
          </a:prstGeom>
        </p:spPr>
      </p:pic>
      <p:sp>
        <p:nvSpPr>
          <p:cNvPr id="14" name="Текст 1"/>
          <p:cNvSpPr txBox="1">
            <a:spLocks/>
          </p:cNvSpPr>
          <p:nvPr/>
        </p:nvSpPr>
        <p:spPr>
          <a:xfrm>
            <a:off x="4555951" y="3140025"/>
            <a:ext cx="4147778" cy="12028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algn="just" fontAlgn="base"/>
            <a:r>
              <a:rPr lang="ru-RU" sz="20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Это гарантирует, что размеры всех элементов могут быть определены более интуитивно.</a:t>
            </a:r>
          </a:p>
        </p:txBody>
      </p:sp>
    </p:spTree>
    <p:extLst>
      <p:ext uri="{BB962C8B-B14F-4D97-AF65-F5344CB8AC3E}">
        <p14:creationId xmlns:p14="http://schemas.microsoft.com/office/powerpoint/2010/main" val="4276493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66939" y="256208"/>
            <a:ext cx="6776687" cy="85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4000" dirty="0">
                <a:solidFill>
                  <a:srgbClr val="5E79CF"/>
                </a:solidFill>
              </a:rPr>
              <a:t>Box Sizing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24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96" y="1378722"/>
            <a:ext cx="77438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35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58214"/>
            <a:ext cx="2962502" cy="89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000" dirty="0">
                <a:solidFill>
                  <a:srgbClr val="5E79CF"/>
                </a:solidFill>
              </a:rPr>
              <a:t>Задание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25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136" y="1378722"/>
            <a:ext cx="5572125" cy="188595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933365" y="3588950"/>
            <a:ext cx="6017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</a:rPr>
              <a:t>цвета: </a:t>
            </a:r>
            <a:r>
              <a:rPr lang="ru-RU" sz="2400" dirty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рамка - #1C4587 фон - #45818E</a:t>
            </a:r>
            <a:endParaRPr lang="en-US" sz="2400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621977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58214"/>
            <a:ext cx="2962502" cy="89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000" dirty="0">
                <a:solidFill>
                  <a:srgbClr val="5E79CF"/>
                </a:solidFill>
              </a:rPr>
              <a:t>Задание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26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Прямоугольник 3"/>
          <p:cNvSpPr/>
          <p:nvPr/>
        </p:nvSpPr>
        <p:spPr>
          <a:xfrm>
            <a:off x="819552" y="4013862"/>
            <a:ext cx="6131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</a:rPr>
              <a:t>цвета: рамка - #E06666 фон - #93C47D</a:t>
            </a:r>
            <a:endParaRPr lang="en-US" sz="2400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57" y="1271726"/>
            <a:ext cx="6364902" cy="252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14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62589" y="3167"/>
            <a:ext cx="2962502" cy="89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000" dirty="0">
                <a:solidFill>
                  <a:srgbClr val="5E79CF"/>
                </a:solidFill>
              </a:rPr>
              <a:t>Задание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27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Прямоугольник 3"/>
          <p:cNvSpPr/>
          <p:nvPr/>
        </p:nvSpPr>
        <p:spPr>
          <a:xfrm>
            <a:off x="832554" y="823611"/>
            <a:ext cx="42114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</a:rPr>
              <a:t>добавить для двух блоков</a:t>
            </a:r>
            <a:endParaRPr lang="en-US" sz="2400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638" y="1301775"/>
            <a:ext cx="4133850" cy="1333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5722" y="2713891"/>
            <a:ext cx="4122765" cy="129435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5723" y="4108988"/>
            <a:ext cx="4122765" cy="82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89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28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2" name="Google Shape;262;p31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ru-RU" sz="6000" b="0" i="0" u="none" strike="noStrike" cap="none" dirty="0" smtClean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Спасибо</a:t>
            </a:r>
            <a:r>
              <a:rPr lang="en" sz="6000" b="0" i="0" u="none" strike="noStrike" cap="none" dirty="0" smtClean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!</a:t>
            </a:r>
            <a:endParaRPr sz="60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3" name="Google Shape;263;p31"/>
          <p:cNvSpPr txBox="1">
            <a:spLocks noGrp="1"/>
          </p:cNvSpPr>
          <p:nvPr>
            <p:ph type="subTitle" idx="4294967295"/>
          </p:nvPr>
        </p:nvSpPr>
        <p:spPr>
          <a:xfrm>
            <a:off x="685800" y="2550694"/>
            <a:ext cx="4644189" cy="2245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lang="ru-RU" sz="3600" b="1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Есть вопросы</a:t>
            </a:r>
            <a:r>
              <a:rPr lang="en" sz="3600" b="1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?</a:t>
            </a:r>
            <a:endParaRPr sz="3600" b="1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Вы можете связаться со мной </a:t>
            </a:r>
            <a:endParaRPr lang="en-US" sz="1800" b="0" i="0" u="none" strike="noStrike" cap="none" dirty="0" smtClean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rPr>
              <a:t>mail</a:t>
            </a: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valeriy.gorbachevskiy@gmail.com</a:t>
            </a:r>
            <a:r>
              <a:rPr lang="en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rPr>
              <a:t>Telegram/Viber</a:t>
            </a: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+380954382408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1"/>
                </a:solidFill>
              </a:rPr>
              <a:t>Skype</a:t>
            </a:r>
            <a:r>
              <a:rPr lang="en-US" dirty="0" smtClean="0"/>
              <a:t>: valerij.gorbachevskij</a:t>
            </a:r>
            <a:endParaRPr sz="3600" b="1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4" name="Google Shape;264;p31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5E79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459268" y="513874"/>
            <a:ext cx="768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600" dirty="0"/>
              <a:t>Что такое CSS </a:t>
            </a:r>
            <a:r>
              <a:rPr lang="ru-RU" sz="3600" dirty="0" err="1"/>
              <a:t>Box</a:t>
            </a:r>
            <a:r>
              <a:rPr lang="ru-RU" sz="3600" dirty="0"/>
              <a:t> </a:t>
            </a:r>
            <a:r>
              <a:rPr lang="ru-RU" sz="3600" dirty="0" err="1"/>
              <a:t>Model</a:t>
            </a:r>
            <a:r>
              <a:rPr lang="ru-RU" sz="3600" dirty="0"/>
              <a:t>?</a:t>
            </a:r>
            <a:endParaRPr sz="36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lang="en-US" dirty="0" smtClean="0"/>
              <a:t>3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B600"/>
              </a:solidFill>
              <a:effectLst/>
              <a:uLnTx/>
              <a:uFillTx/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450712" y="1273186"/>
            <a:ext cx="3736823" cy="2654578"/>
          </a:xfrm>
        </p:spPr>
        <p:txBody>
          <a:bodyPr/>
          <a:lstStyle/>
          <a:p>
            <a:pPr marL="114300" indent="0" fontAlgn="base">
              <a:buNone/>
            </a:pPr>
            <a:r>
              <a:rPr lang="ru-RU" dirty="0"/>
              <a:t>Каждый элемент на странице представляет собой прямоугольный блок и может иметь ширину, высоту, внутренние отступы, границы (рамку) и внешние отступы.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400" y="1247025"/>
            <a:ext cx="41910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0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58214"/>
            <a:ext cx="6776687" cy="1220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000" dirty="0">
                <a:solidFill>
                  <a:srgbClr val="5E79CF"/>
                </a:solidFill>
              </a:rPr>
              <a:t>Встречайте "</a:t>
            </a:r>
            <a:r>
              <a:rPr lang="en-US" sz="4000" dirty="0">
                <a:solidFill>
                  <a:srgbClr val="5E79CF"/>
                </a:solidFill>
              </a:rPr>
              <a:t>display" </a:t>
            </a:r>
            <a:r>
              <a:rPr lang="ru-RU" sz="4000" dirty="0">
                <a:solidFill>
                  <a:srgbClr val="5E79CF"/>
                </a:solidFill>
              </a:rPr>
              <a:t>свойство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4</a:t>
            </a:r>
            <a:endParaRPr dirty="0">
              <a:solidFill>
                <a:srgbClr val="5E79CF"/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80" y="1566862"/>
            <a:ext cx="3228975" cy="15525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2554" y="1566862"/>
            <a:ext cx="3519813" cy="15525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6"/>
          <a:srcRect b="10313"/>
          <a:stretch/>
        </p:blipFill>
        <p:spPr>
          <a:xfrm>
            <a:off x="3944611" y="3342899"/>
            <a:ext cx="3474568" cy="137457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980" y="3342900"/>
            <a:ext cx="3228975" cy="139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6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289853" y="461391"/>
            <a:ext cx="6776687" cy="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4000" dirty="0">
                <a:solidFill>
                  <a:srgbClr val="5E79CF"/>
                </a:solidFill>
              </a:rPr>
              <a:t>display: block;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5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892" y="1474642"/>
            <a:ext cx="2928718" cy="311565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853" y="1956145"/>
            <a:ext cx="36766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2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40304" y="461391"/>
            <a:ext cx="6809363" cy="764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4000" dirty="0">
                <a:solidFill>
                  <a:srgbClr val="5E79CF"/>
                </a:solidFill>
              </a:rPr>
              <a:t>display: inline;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6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04" y="1560255"/>
            <a:ext cx="7007672" cy="81576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0670" y="2581208"/>
            <a:ext cx="45529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5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40304" y="444190"/>
            <a:ext cx="6809363" cy="71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4000" dirty="0">
                <a:solidFill>
                  <a:srgbClr val="5E79CF"/>
                </a:solidFill>
              </a:rPr>
              <a:t>display: inline-block;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7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88" y="1278082"/>
            <a:ext cx="7267575" cy="2438400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8554" y="3632755"/>
            <a:ext cx="4043795" cy="12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40304" y="444190"/>
            <a:ext cx="6809363" cy="71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4000" dirty="0">
                <a:solidFill>
                  <a:srgbClr val="5E79CF"/>
                </a:solidFill>
              </a:rPr>
              <a:t>display: none;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25" y="1922603"/>
            <a:ext cx="74390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40304" y="444190"/>
            <a:ext cx="6809363" cy="71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4000" dirty="0">
                <a:solidFill>
                  <a:srgbClr val="5E79CF"/>
                </a:solidFill>
              </a:rPr>
              <a:t>visibility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>
                <a:solidFill>
                  <a:srgbClr val="5E79CF"/>
                </a:solidFill>
              </a:rPr>
              <a:t>9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04" y="1148228"/>
            <a:ext cx="5800725" cy="8953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04" y="2225790"/>
            <a:ext cx="72104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88247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335</Words>
  <Application>Microsoft Office PowerPoint</Application>
  <PresentationFormat>Экран (16:9)</PresentationFormat>
  <Paragraphs>74</Paragraphs>
  <Slides>28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Raleway ExtraBold</vt:lpstr>
      <vt:lpstr>Montserrat Light</vt:lpstr>
      <vt:lpstr>Montserrat</vt:lpstr>
      <vt:lpstr>Raleway Light</vt:lpstr>
      <vt:lpstr>Arial</vt:lpstr>
      <vt:lpstr>Olivia template</vt:lpstr>
      <vt:lpstr>POWERCODE ACADEMY</vt:lpstr>
      <vt:lpstr>Занятие на тему:  CSS Box Model</vt:lpstr>
      <vt:lpstr>Что такое CSS Box Model?</vt:lpstr>
      <vt:lpstr>Встречайте "display" свойство</vt:lpstr>
      <vt:lpstr>display: block;</vt:lpstr>
      <vt:lpstr>display: inline;</vt:lpstr>
      <vt:lpstr>display: inline-block;</vt:lpstr>
      <vt:lpstr>display: none;</vt:lpstr>
      <vt:lpstr>visibility</vt:lpstr>
      <vt:lpstr>Еще значения  display</vt:lpstr>
      <vt:lpstr>borders</vt:lpstr>
      <vt:lpstr>border-radius</vt:lpstr>
      <vt:lpstr>borders</vt:lpstr>
      <vt:lpstr>Презентация PowerPoint</vt:lpstr>
      <vt:lpstr>Все размеры суммируются</vt:lpstr>
      <vt:lpstr>Размеры inline элементов</vt:lpstr>
      <vt:lpstr>Margin &amp; Padding inline элементов</vt:lpstr>
      <vt:lpstr>Презентация PowerPoint</vt:lpstr>
      <vt:lpstr>Презентация PowerPoint</vt:lpstr>
      <vt:lpstr>Box Sizing</vt:lpstr>
      <vt:lpstr>Box Sizing</vt:lpstr>
      <vt:lpstr>Box Sizing</vt:lpstr>
      <vt:lpstr>Box Sizing</vt:lpstr>
      <vt:lpstr>Box Sizing</vt:lpstr>
      <vt:lpstr>Задание</vt:lpstr>
      <vt:lpstr>Задание</vt:lpstr>
      <vt:lpstr>Задание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POWERCODE ACADEMY</dc:title>
  <cp:lastModifiedBy>Valeriy</cp:lastModifiedBy>
  <cp:revision>48</cp:revision>
  <dcterms:modified xsi:type="dcterms:W3CDTF">2019-06-25T13:55:43Z</dcterms:modified>
</cp:coreProperties>
</file>