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C2A4D81-FA05-4433-A49A-8BDEF03BA40D}" type="slidenum">
              <a:rPr b="0" lang="en" sz="1300" spc="-1" strike="noStrike">
                <a:solidFill>
                  <a:srgbClr val="ffb600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85800" y="3287160"/>
            <a:ext cx="777204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5e79c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921960" y="891720"/>
            <a:ext cx="68659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ru-RU" sz="5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921960" y="1886040"/>
            <a:ext cx="6865920" cy="2365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AB6ACEF-7C4A-4F7F-8A57-8F92153E387A}" type="slidenum">
              <a:rPr b="0" lang="en" sz="1300" spc="-1" strike="noStrike">
                <a:solidFill>
                  <a:srgbClr val="ffb600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5e79c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921960" y="891720"/>
            <a:ext cx="68659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ru-RU" sz="5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921960" y="1887480"/>
            <a:ext cx="3543120" cy="3027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8560" y="1887480"/>
            <a:ext cx="3543120" cy="3027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1D73542-D21F-4F2C-B253-2AD8C45A7B51}" type="slidenum">
              <a:rPr b="0" lang="en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931400" y="2182320"/>
            <a:ext cx="5354280" cy="175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POWERCODE</a:t>
            </a:r>
            <a:br/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ACADEMY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64;p13" descr=""/>
          <p:cNvPicPr/>
          <p:nvPr/>
        </p:nvPicPr>
        <p:blipFill>
          <a:blip r:embed="rId1"/>
          <a:stretch/>
        </p:blipFill>
        <p:spPr>
          <a:xfrm>
            <a:off x="4118760" y="864720"/>
            <a:ext cx="980280" cy="11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27" name="Group 2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28" name="CustomShape 3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4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5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6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7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3" name="Рисунок 2" descr=""/>
          <p:cNvPicPr/>
          <p:nvPr/>
        </p:nvPicPr>
        <p:blipFill>
          <a:blip r:embed="rId1"/>
          <a:stretch/>
        </p:blipFill>
        <p:spPr>
          <a:xfrm>
            <a:off x="1644480" y="871560"/>
            <a:ext cx="5748480" cy="354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39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35" name="Group 2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36" name="CustomShape 3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4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5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6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7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1" name="Рисунок 3" descr=""/>
          <p:cNvPicPr/>
          <p:nvPr/>
        </p:nvPicPr>
        <p:blipFill>
          <a:blip r:embed="rId1"/>
          <a:stretch/>
        </p:blipFill>
        <p:spPr>
          <a:xfrm>
            <a:off x="2588760" y="630000"/>
            <a:ext cx="3671640" cy="36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40</a:t>
            </a:r>
            <a:endParaRPr b="0" lang="ru-RU" sz="1300" spc="-1" strike="noStrike">
              <a:latin typeface="Times New Roman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685800" y="150732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Спасибо</a:t>
            </a:r>
            <a:r>
              <a:rPr b="0" lang="en" sz="6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!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685800" y="2550600"/>
            <a:ext cx="4644000" cy="22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3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Есть вопросы</a:t>
            </a:r>
            <a:r>
              <a:rPr b="1" lang="en" sz="3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?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Вы можете связаться со мной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mail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valeriy.gorbachevskiy@gmail.com</a:t>
            </a:r>
            <a:r>
              <a:rPr b="0" lang="en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Telegram/Viber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+380954382408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Skype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valerij.gorbachevskij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8054280" y="327960"/>
            <a:ext cx="797760" cy="7254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35040" y="305244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8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Занятие</a:t>
            </a:r>
            <a:r>
              <a:rPr b="0" lang="en-US" sz="48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 </a:t>
            </a:r>
            <a:r>
              <a:rPr b="0" lang="uk-UA" sz="48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на тему:</a:t>
            </a:r>
            <a:br/>
            <a:r>
              <a:rPr b="0" lang="ru-RU" sz="40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Таблицы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58;p12" descr=""/>
          <p:cNvPicPr/>
          <p:nvPr/>
        </p:nvPicPr>
        <p:blipFill>
          <a:blip r:embed="rId1"/>
          <a:stretch/>
        </p:blipFill>
        <p:spPr>
          <a:xfrm>
            <a:off x="8052480" y="348120"/>
            <a:ext cx="709560" cy="79848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5345640" y="4295160"/>
            <a:ext cx="3294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Горбачевский </a:t>
            </a:r>
            <a:r>
              <a:rPr b="0" lang="ru-RU" sz="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Валерий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table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31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67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168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3" name="TextShape 9"/>
          <p:cNvSpPr txBox="1"/>
          <p:nvPr/>
        </p:nvSpPr>
        <p:spPr>
          <a:xfrm>
            <a:off x="491400" y="1604520"/>
            <a:ext cx="8112600" cy="287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Для создания таблиц в html используется элемент table. Каждая таблица между тегами &lt;table&gt; и &lt;/table&gt; содержит строки, который представлены элементом tr. А каждая строка между тегами &lt;tr&gt; и &lt;/tr&gt; содержит ячейки в виде элементов td.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table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32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76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177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82" name="Рисунок 1" descr=""/>
          <p:cNvPicPr/>
          <p:nvPr/>
        </p:nvPicPr>
        <p:blipFill>
          <a:blip r:embed="rId1"/>
          <a:stretch/>
        </p:blipFill>
        <p:spPr>
          <a:xfrm>
            <a:off x="1481400" y="1565640"/>
            <a:ext cx="5137200" cy="302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table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33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85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186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1" name="TextShape 9"/>
          <p:cNvSpPr txBox="1"/>
          <p:nvPr/>
        </p:nvSpPr>
        <p:spPr>
          <a:xfrm>
            <a:off x="491400" y="1604520"/>
            <a:ext cx="8112600" cy="287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Здесь у нас в таблице 4 строки, и каждая строка имеет по три столбца.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При этом в данном случае первая строка выполняет роль заголовка, а остальные три строки собственно являются содержимым таблицы. Разделения заголовков, футера и тела таблицы в html предусмотрены соответственно элементы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thead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,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tfoot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и </a:t>
            </a: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tbody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. Для их применения изменим таблицу следующим образом: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34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93" name="Group 2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194" name="CustomShape 3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4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5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6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7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9" name="Рисунок 2" descr=""/>
          <p:cNvPicPr/>
          <p:nvPr/>
        </p:nvPicPr>
        <p:blipFill>
          <a:blip r:embed="rId1"/>
          <a:stretch/>
        </p:blipFill>
        <p:spPr>
          <a:xfrm>
            <a:off x="1689840" y="535320"/>
            <a:ext cx="5115960" cy="413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table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35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02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03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TextShape 9"/>
          <p:cNvSpPr txBox="1"/>
          <p:nvPr/>
        </p:nvSpPr>
        <p:spPr>
          <a:xfrm>
            <a:off x="491400" y="1604520"/>
            <a:ext cx="8112600" cy="298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 элемент thead заключается строка заголовков. Для ячеек заголовок используется не элемент td, а th. Элемент th выделяет заголовок жирным. А все остальные строки заключаются в tbody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 tfoot определяет подвал таблицы или футер. Здесь обычно выводится некоторая вспомогательная информация по отношению к таблице.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Кроме собственно заголовоков столбцов с помощью элемента caption мы можем задать общий заголовок для таблицы.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36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10" name="Group 2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11" name="CustomShape 3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4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5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6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7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16" name="Рисунок 1" descr=""/>
          <p:cNvPicPr/>
          <p:nvPr/>
        </p:nvPicPr>
        <p:blipFill>
          <a:blip r:embed="rId1"/>
          <a:stretch/>
        </p:blipFill>
        <p:spPr>
          <a:xfrm>
            <a:off x="1716840" y="548640"/>
            <a:ext cx="5596560" cy="382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4132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Элемент </a:t>
            </a:r>
            <a:r>
              <a:rPr b="1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table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37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19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20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TextShape 9"/>
          <p:cNvSpPr txBox="1"/>
          <p:nvPr/>
        </p:nvSpPr>
        <p:spPr>
          <a:xfrm>
            <a:off x="491400" y="1604520"/>
            <a:ext cx="8112600" cy="298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Также стоит отметить, что футер таблицы содержит только один столбец, который раздвигается по ширине трех столбцов с помощью атрибута colspan="3".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Атрибут colspan указывает на какое количество столбцов раздвигается данная ячейка. Также с помощью атрибута rowspan мы можем раздвигать ячейку на определенное количество строк. Например: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LibreOffice/6.4.6.2$Linux_X86_64 LibreOffice_project/40$Build-2</Application>
  <Words>634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2020-11-19T16:43:08Z</dcterms:modified>
  <cp:revision>20</cp:revision>
  <dc:subject/>
  <dc:title>POWERCODE ACADEMY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40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