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7" r:id="rId2"/>
    <p:sldId id="256" r:id="rId3"/>
    <p:sldId id="259" r:id="rId4"/>
    <p:sldId id="289" r:id="rId5"/>
    <p:sldId id="277" r:id="rId6"/>
    <p:sldId id="306" r:id="rId7"/>
    <p:sldId id="291" r:id="rId8"/>
    <p:sldId id="301" r:id="rId9"/>
    <p:sldId id="302" r:id="rId10"/>
    <p:sldId id="290" r:id="rId11"/>
    <p:sldId id="279" r:id="rId12"/>
    <p:sldId id="262" r:id="rId13"/>
    <p:sldId id="303" r:id="rId14"/>
    <p:sldId id="280" r:id="rId15"/>
    <p:sldId id="281" r:id="rId16"/>
    <p:sldId id="304" r:id="rId17"/>
    <p:sldId id="305" r:id="rId18"/>
    <p:sldId id="293" r:id="rId19"/>
    <p:sldId id="308" r:id="rId20"/>
    <p:sldId id="307" r:id="rId21"/>
    <p:sldId id="315" r:id="rId22"/>
    <p:sldId id="312" r:id="rId23"/>
    <p:sldId id="313" r:id="rId24"/>
    <p:sldId id="314" r:id="rId25"/>
    <p:sldId id="275" r:id="rId26"/>
  </p:sldIdLst>
  <p:sldSz cx="9144000" cy="5143500" type="screen16x9"/>
  <p:notesSz cx="6858000" cy="9144000"/>
  <p:embeddedFontLst>
    <p:embeddedFont>
      <p:font typeface="Raleway Light" panose="020B0604020202020204" charset="-52"/>
      <p:regular r:id="rId28"/>
      <p:bold r:id="rId29"/>
      <p:italic r:id="rId30"/>
      <p:boldItalic r:id="rId31"/>
    </p:embeddedFont>
    <p:embeddedFont>
      <p:font typeface="Raleway ExtraBold" panose="020B0604020202020204" charset="-52"/>
      <p:bold r:id="rId32"/>
      <p:boldItalic r:id="rId33"/>
    </p:embeddedFont>
    <p:embeddedFont>
      <p:font typeface="Montserrat Light" panose="020B0604020202020204" charset="-52"/>
      <p:regular r:id="rId34"/>
      <p:bold r:id="rId35"/>
      <p:italic r:id="rId36"/>
      <p:boldItalic r:id="rId37"/>
    </p:embeddedFont>
    <p:embeddedFont>
      <p:font typeface="Raleway" panose="020B0604020202020204" charset="-52"/>
      <p:regular r:id="rId38"/>
      <p:bold r:id="rId39"/>
      <p:italic r:id="rId40"/>
      <p:boldItalic r:id="rId41"/>
    </p:embeddedFont>
    <p:embeddedFont>
      <p:font typeface="Montserrat" panose="020B0604020202020204" charset="-52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2744" autoAdjust="0"/>
  </p:normalViewPr>
  <p:slideViewPr>
    <p:cSldViewPr snapToGrid="0">
      <p:cViewPr varScale="1">
        <p:scale>
          <a:sx n="117" d="100"/>
          <a:sy n="117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34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079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958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791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543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730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671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699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411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738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414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623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716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345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137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908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10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87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678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49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dirty="0" err="1"/>
              <a:t>Каскадность</a:t>
            </a:r>
            <a:r>
              <a:rPr lang="en-US" sz="4400" dirty="0" smtClean="0"/>
              <a:t>:</a:t>
            </a:r>
            <a:endParaRPr sz="4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10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046" y="1800735"/>
            <a:ext cx="31242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0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09637" y="74390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b="1" dirty="0"/>
              <a:t>Приоритетность применения стилей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endParaRPr sz="2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594010" y="2119230"/>
            <a:ext cx="7695689" cy="189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"</a:t>
            </a:r>
            <a:r>
              <a:rPr lang="ru-RU" dirty="0"/>
              <a:t>Инлайн" </a:t>
            </a:r>
            <a:r>
              <a:rPr lang="ru-RU" dirty="0" smtClean="0"/>
              <a:t>стили</a:t>
            </a:r>
          </a:p>
          <a:p>
            <a:r>
              <a:rPr lang="ru-RU" dirty="0"/>
              <a:t>Внутренние </a:t>
            </a:r>
            <a:r>
              <a:rPr lang="ru-RU" dirty="0" smtClean="0"/>
              <a:t>стили</a:t>
            </a:r>
          </a:p>
          <a:p>
            <a:r>
              <a:rPr lang="ru-RU" dirty="0"/>
              <a:t>Внешние </a:t>
            </a:r>
            <a:r>
              <a:rPr lang="ru-RU" dirty="0" smtClean="0"/>
              <a:t>стили</a:t>
            </a:r>
          </a:p>
          <a:p>
            <a:r>
              <a:rPr lang="ru-RU" dirty="0" smtClean="0"/>
              <a:t>Стили </a:t>
            </a:r>
            <a:r>
              <a:rPr lang="ru-RU" dirty="0"/>
              <a:t>браузера по умолчанию</a:t>
            </a:r>
          </a:p>
          <a:p>
            <a:endParaRPr lang="ru-RU" sz="1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59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24423"/>
            <a:ext cx="677668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800" dirty="0">
                <a:solidFill>
                  <a:srgbClr val="5E79CF"/>
                </a:solidFill>
              </a:rPr>
              <a:t>Например</a:t>
            </a:r>
            <a:endParaRPr lang="en-US" sz="48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378470" y="1183396"/>
            <a:ext cx="6079775" cy="97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Во </a:t>
            </a:r>
            <a:r>
              <a:rPr lang="ru-RU" u="sng" dirty="0"/>
              <a:t>внешних стилях </a:t>
            </a:r>
            <a:r>
              <a:rPr lang="ru-RU" dirty="0"/>
              <a:t>прописаны следующие стили для заголовка 3-го уровня</a:t>
            </a:r>
            <a:endParaRPr lang="pt-BR" sz="11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151" y="2311560"/>
            <a:ext cx="320992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24423"/>
            <a:ext cx="677668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800" dirty="0">
                <a:solidFill>
                  <a:srgbClr val="5E79CF"/>
                </a:solidFill>
              </a:rPr>
              <a:t>Например</a:t>
            </a:r>
            <a:endParaRPr lang="en-US" sz="4800" dirty="0">
              <a:solidFill>
                <a:srgbClr val="5E79CF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294967295"/>
          </p:nvPr>
        </p:nvSpPr>
        <p:spPr>
          <a:xfrm>
            <a:off x="372980" y="1183396"/>
            <a:ext cx="6079775" cy="97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Во </a:t>
            </a:r>
            <a:r>
              <a:rPr lang="ru-RU" u="sng" dirty="0"/>
              <a:t>внутренних стилях </a:t>
            </a:r>
            <a:r>
              <a:rPr lang="ru-RU" dirty="0"/>
              <a:t>прописаны следующие свойства</a:t>
            </a:r>
            <a:endParaRPr lang="pt-BR" sz="11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30" y="1939105"/>
            <a:ext cx="41243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6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24422"/>
            <a:ext cx="7773493" cy="127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600" dirty="0">
                <a:solidFill>
                  <a:srgbClr val="5E79CF"/>
                </a:solidFill>
              </a:rPr>
              <a:t>Объединяем учитывая </a:t>
            </a:r>
            <a:r>
              <a:rPr lang="ru-RU" sz="3600" dirty="0" err="1">
                <a:solidFill>
                  <a:srgbClr val="5E79CF"/>
                </a:solidFill>
              </a:rPr>
              <a:t>каскадность</a:t>
            </a:r>
            <a:endParaRPr lang="en-US" sz="36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243" y="2902960"/>
            <a:ext cx="2400300" cy="1000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130" y="1427060"/>
            <a:ext cx="2647950" cy="1447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855" y="4031829"/>
            <a:ext cx="2192828" cy="810393"/>
          </a:xfrm>
          <a:prstGeom prst="rect">
            <a:avLst/>
          </a:prstGeom>
        </p:spPr>
      </p:pic>
      <p:sp>
        <p:nvSpPr>
          <p:cNvPr id="16" name="Google Shape;105;p18"/>
          <p:cNvSpPr txBox="1">
            <a:spLocks/>
          </p:cNvSpPr>
          <p:nvPr/>
        </p:nvSpPr>
        <p:spPr>
          <a:xfrm>
            <a:off x="1803315" y="4031829"/>
            <a:ext cx="4486156" cy="97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None/>
            </a:pPr>
            <a:r>
              <a:rPr lang="ru-RU" dirty="0"/>
              <a:t>В результате к заголовку будут применены следующие стили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23737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Специфичность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968" y="1183396"/>
            <a:ext cx="31527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8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Специфичность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05;p18"/>
          <p:cNvSpPr txBox="1">
            <a:spLocks/>
          </p:cNvSpPr>
          <p:nvPr/>
        </p:nvSpPr>
        <p:spPr>
          <a:xfrm>
            <a:off x="623226" y="1183396"/>
            <a:ext cx="6661197" cy="237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dirty="0" err="1" smtClean="0"/>
              <a:t>инлайновый</a:t>
            </a:r>
            <a:r>
              <a:rPr lang="ru-RU" dirty="0" smtClean="0"/>
              <a:t> стиль имеет приоритет 1000</a:t>
            </a:r>
          </a:p>
          <a:p>
            <a:pPr marL="285750" indent="-285750"/>
            <a:r>
              <a:rPr lang="ru-RU" dirty="0" err="1" smtClean="0"/>
              <a:t>id</a:t>
            </a:r>
            <a:r>
              <a:rPr lang="ru-RU" dirty="0" smtClean="0"/>
              <a:t> имеет специфичность 0100</a:t>
            </a:r>
          </a:p>
          <a:p>
            <a:pPr marL="285750" indent="-285750"/>
            <a:r>
              <a:rPr lang="ru-RU" dirty="0" smtClean="0"/>
              <a:t>класс, а также </a:t>
            </a:r>
            <a:r>
              <a:rPr lang="ru-RU" dirty="0" err="1" smtClean="0"/>
              <a:t>псевдокласс</a:t>
            </a:r>
            <a:r>
              <a:rPr lang="ru-RU" dirty="0" smtClean="0"/>
              <a:t> и </a:t>
            </a:r>
            <a:r>
              <a:rPr lang="ru-RU" dirty="0" err="1" smtClean="0"/>
              <a:t>псевдоэлемент</a:t>
            </a:r>
            <a:r>
              <a:rPr lang="ru-RU" dirty="0" smtClean="0"/>
              <a:t> имеют специфичность 0010</a:t>
            </a:r>
          </a:p>
          <a:p>
            <a:pPr marL="285750" indent="-285750"/>
            <a:r>
              <a:rPr lang="ru-RU" dirty="0" smtClean="0"/>
              <a:t>тег имеет специфичность 0001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4003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Специфичность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05;p18"/>
          <p:cNvSpPr txBox="1">
            <a:spLocks/>
          </p:cNvSpPr>
          <p:nvPr/>
        </p:nvSpPr>
        <p:spPr>
          <a:xfrm>
            <a:off x="757982" y="3595255"/>
            <a:ext cx="6661197" cy="123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ru-RU" dirty="0" smtClean="0"/>
              <a:t>сразу </a:t>
            </a:r>
            <a:r>
              <a:rPr lang="ru-RU" dirty="0"/>
              <a:t>видно, что в нашем примере самым приоритетным является селектор #</a:t>
            </a:r>
            <a:r>
              <a:rPr lang="ru-RU" dirty="0" err="1"/>
              <a:t>floor</a:t>
            </a:r>
            <a:r>
              <a:rPr lang="ru-RU" dirty="0"/>
              <a:t> .</a:t>
            </a:r>
            <a:r>
              <a:rPr lang="ru-RU" dirty="0" err="1"/>
              <a:t>cat-in-box</a:t>
            </a:r>
            <a:r>
              <a:rPr lang="ru-RU" dirty="0"/>
              <a:t>.</a:t>
            </a: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93756"/>
              </p:ext>
            </p:extLst>
          </p:nvPr>
        </p:nvGraphicFramePr>
        <p:xfrm>
          <a:off x="655611" y="1258049"/>
          <a:ext cx="6865938" cy="21336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88646">
                  <a:extLst>
                    <a:ext uri="{9D8B030D-6E8A-4147-A177-3AD203B41FA5}">
                      <a16:colId xmlns:a16="http://schemas.microsoft.com/office/drawing/2014/main" val="907028033"/>
                    </a:ext>
                  </a:extLst>
                </a:gridCol>
                <a:gridCol w="2288646">
                  <a:extLst>
                    <a:ext uri="{9D8B030D-6E8A-4147-A177-3AD203B41FA5}">
                      <a16:colId xmlns:a16="http://schemas.microsoft.com/office/drawing/2014/main" val="1206993973"/>
                    </a:ext>
                  </a:extLst>
                </a:gridCol>
                <a:gridCol w="2288646">
                  <a:extLst>
                    <a:ext uri="{9D8B030D-6E8A-4147-A177-3AD203B41FA5}">
                      <a16:colId xmlns:a16="http://schemas.microsoft.com/office/drawing/2014/main" val="171778332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Селектор</a:t>
                      </a:r>
                      <a:endParaRPr lang="ru-RU" sz="1400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a, b, c, d</a:t>
                      </a:r>
                      <a:endParaRPr lang="en-US" sz="1400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Число</a:t>
                      </a:r>
                      <a:endParaRPr lang="ru-RU" sz="1400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996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span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0, 0, 0, 1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0114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div .cat-in-box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0, 0, 1, 1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5656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#floor .cat-in-box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0, 1, 1, 0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 dirty="0">
                          <a:effectLst/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2204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div span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0, 0, 0, 2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98197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.cat-in-box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0, 0, 1, 0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557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#floor span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0, 1, 0, 1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 dirty="0">
                          <a:effectLst/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8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16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>
                <a:solidFill>
                  <a:srgbClr val="5E79CF"/>
                </a:solidFill>
              </a:rPr>
              <a:t>!important;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346" y="1291935"/>
            <a:ext cx="4037017" cy="20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7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 smtClean="0">
                <a:solidFill>
                  <a:srgbClr val="5E79CF"/>
                </a:solidFill>
              </a:rPr>
              <a:t>Стилизация текста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528" y="1968135"/>
            <a:ext cx="4200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2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305259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Занятие </a:t>
            </a:r>
            <a:r>
              <a:rPr lang="ru-RU" dirty="0" smtClean="0"/>
              <a:t>на тему </a:t>
            </a:r>
            <a:r>
              <a:rPr lang="ru-RU" dirty="0"/>
              <a:t/>
            </a:r>
            <a:br>
              <a:rPr lang="ru-RU" dirty="0"/>
            </a:br>
            <a:r>
              <a:rPr lang="ru-RU" sz="4800" dirty="0" smtClean="0">
                <a:solidFill>
                  <a:srgbClr val="434343"/>
                </a:solidFill>
              </a:rPr>
              <a:t>Введение в </a:t>
            </a:r>
            <a:r>
              <a:rPr lang="en-US" sz="4800" dirty="0" smtClean="0">
                <a:solidFill>
                  <a:srgbClr val="434343"/>
                </a:solidFill>
              </a:rPr>
              <a:t>CSS</a:t>
            </a:r>
            <a:endParaRPr sz="48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 smtClean="0">
                <a:solidFill>
                  <a:srgbClr val="5E79CF"/>
                </a:solidFill>
              </a:rPr>
              <a:t>Text-align 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0" y="1378722"/>
            <a:ext cx="5124450" cy="2943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707" y="2208579"/>
            <a:ext cx="3485355" cy="13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6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 smtClean="0">
                <a:solidFill>
                  <a:srgbClr val="5E79CF"/>
                </a:solidFill>
              </a:rPr>
              <a:t>Text-indent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660" y="2595589"/>
            <a:ext cx="5610225" cy="19431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799" y="1220179"/>
            <a:ext cx="40290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2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 smtClean="0">
                <a:solidFill>
                  <a:srgbClr val="5E79CF"/>
                </a:solidFill>
              </a:rPr>
              <a:t>Text-transform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82" y="1378722"/>
            <a:ext cx="3667125" cy="25812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382" y="2286000"/>
            <a:ext cx="4490714" cy="11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50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 smtClean="0">
                <a:solidFill>
                  <a:srgbClr val="5E79CF"/>
                </a:solidFill>
              </a:rPr>
              <a:t>Letter-spacing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388" y="2470150"/>
            <a:ext cx="5286375" cy="2495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80" y="1219372"/>
            <a:ext cx="47815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4000" dirty="0" smtClean="0">
                <a:solidFill>
                  <a:srgbClr val="5E79CF"/>
                </a:solidFill>
              </a:rPr>
              <a:t>Text-decoration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753" y="2382091"/>
            <a:ext cx="4988729" cy="24046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80" y="1114049"/>
            <a:ext cx="5175547" cy="11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6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91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CSS ( Cascading Style Sheets )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/>
              <a:t>3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3065125" y="1727949"/>
            <a:ext cx="5397237" cy="2708969"/>
          </a:xfrm>
        </p:spPr>
        <p:txBody>
          <a:bodyPr/>
          <a:lstStyle/>
          <a:p>
            <a:r>
              <a:rPr lang="ru-RU" sz="1400" dirty="0"/>
              <a:t>CSS расшифровывается как «каскадные таблицы стилей».</a:t>
            </a:r>
          </a:p>
          <a:p>
            <a:r>
              <a:rPr lang="ru-RU" sz="1400" dirty="0"/>
              <a:t>Этот язык отвечает за внешний вид HTML-страницы.</a:t>
            </a:r>
            <a:endParaRPr lang="en-US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491" y="3184381"/>
            <a:ext cx="3200400" cy="1019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20" y="2043978"/>
            <a:ext cx="2280805" cy="2280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648915" y="910515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434343"/>
              </a:buClr>
              <a:buNone/>
            </a:pPr>
            <a:r>
              <a:rPr lang="ru-RU" dirty="0"/>
              <a:t>Синтаксис </a:t>
            </a:r>
            <a:r>
              <a:rPr lang="en-US" dirty="0"/>
              <a:t>CSS</a:t>
            </a:r>
            <a:endParaRPr sz="3000" b="0" i="1" u="none" cap="none" dirty="0">
              <a:sym typeface="Raleway Light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FFFFFF"/>
                </a:solidFill>
              </a:rPr>
              <a:t>4</a:t>
            </a:r>
            <a:endParaRPr sz="1300" b="0" i="0" u="none" strike="noStrike" cap="none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23" y="1981633"/>
            <a:ext cx="55340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Основные селекторы</a:t>
            </a:r>
            <a:r>
              <a:rPr lang="en-US" sz="3600" dirty="0" smtClean="0"/>
              <a:t>: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uk-UA" dirty="0"/>
              <a:t>5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62440" y="1807597"/>
            <a:ext cx="7172588" cy="2635527"/>
          </a:xfrm>
        </p:spPr>
        <p:txBody>
          <a:bodyPr/>
          <a:lstStyle/>
          <a:p>
            <a:pPr fontAlgn="base"/>
            <a:r>
              <a:rPr lang="ru-RU" dirty="0" smtClean="0"/>
              <a:t>* </a:t>
            </a:r>
            <a:r>
              <a:rPr lang="ru-RU" dirty="0"/>
              <a:t>- все элементы</a:t>
            </a:r>
          </a:p>
          <a:p>
            <a:pPr fontAlgn="base"/>
            <a:r>
              <a:rPr lang="ru-RU" dirty="0" err="1"/>
              <a:t>div</a:t>
            </a:r>
            <a:r>
              <a:rPr lang="ru-RU" dirty="0"/>
              <a:t> - тег</a:t>
            </a:r>
          </a:p>
          <a:p>
            <a:pPr fontAlgn="base"/>
            <a:r>
              <a:rPr lang="ru-RU" dirty="0"/>
              <a:t>.</a:t>
            </a:r>
            <a:r>
              <a:rPr lang="ru-RU" dirty="0" err="1"/>
              <a:t>class</a:t>
            </a:r>
            <a:r>
              <a:rPr lang="ru-RU" dirty="0"/>
              <a:t> - класс</a:t>
            </a:r>
          </a:p>
          <a:p>
            <a:pPr fontAlgn="base"/>
            <a:r>
              <a:rPr lang="ru-RU" dirty="0"/>
              <a:t>#</a:t>
            </a:r>
            <a:r>
              <a:rPr lang="ru-RU" dirty="0" err="1"/>
              <a:t>id</a:t>
            </a:r>
            <a:r>
              <a:rPr lang="ru-RU" dirty="0"/>
              <a:t> - идентификатор</a:t>
            </a:r>
          </a:p>
        </p:txBody>
      </p:sp>
    </p:spTree>
    <p:extLst>
      <p:ext uri="{BB962C8B-B14F-4D97-AF65-F5344CB8AC3E}">
        <p14:creationId xmlns:p14="http://schemas.microsoft.com/office/powerpoint/2010/main" val="210070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Способы подключения стилей</a:t>
            </a:r>
            <a:r>
              <a:rPr lang="en-US" sz="3600" dirty="0" smtClean="0"/>
              <a:t>: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6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62440" y="1807597"/>
            <a:ext cx="7172588" cy="2635527"/>
          </a:xfrm>
        </p:spPr>
        <p:txBody>
          <a:bodyPr/>
          <a:lstStyle/>
          <a:p>
            <a:pPr marL="114300" indent="0">
              <a:buNone/>
            </a:pP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Есть три способа подключения CSS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/>
              <a:t>Внешние </a:t>
            </a:r>
            <a:r>
              <a:rPr lang="ru-RU" dirty="0" smtClean="0"/>
              <a:t>стили</a:t>
            </a:r>
            <a:endParaRPr lang="ru-RU" dirty="0"/>
          </a:p>
          <a:p>
            <a:r>
              <a:rPr lang="ru-RU" dirty="0"/>
              <a:t>Внутренние </a:t>
            </a:r>
            <a:r>
              <a:rPr lang="ru-RU" dirty="0" smtClean="0"/>
              <a:t>стили</a:t>
            </a:r>
            <a:endParaRPr lang="ru-RU" dirty="0"/>
          </a:p>
          <a:p>
            <a:r>
              <a:rPr lang="ru-RU" dirty="0"/>
              <a:t>"Инлайн" стили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6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dirty="0"/>
              <a:t>Внешние стили</a:t>
            </a:r>
            <a:endParaRPr sz="4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7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769" y="1972973"/>
            <a:ext cx="51244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5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dirty="0"/>
              <a:t>Внутренние стили</a:t>
            </a:r>
            <a:endParaRPr sz="4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8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490" y="1911685"/>
            <a:ext cx="4375007" cy="24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4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dirty="0"/>
              <a:t>"Инлайн" стили</a:t>
            </a:r>
            <a:endParaRPr sz="44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9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2143125"/>
            <a:ext cx="51054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14932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265</Words>
  <Application>Microsoft Office PowerPoint</Application>
  <PresentationFormat>Экран (16:9)</PresentationFormat>
  <Paragraphs>98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Raleway Light</vt:lpstr>
      <vt:lpstr>Raleway ExtraBold</vt:lpstr>
      <vt:lpstr>Arial</vt:lpstr>
      <vt:lpstr>inherit</vt:lpstr>
      <vt:lpstr>Montserrat Light</vt:lpstr>
      <vt:lpstr>Raleway</vt:lpstr>
      <vt:lpstr>Montserrat</vt:lpstr>
      <vt:lpstr>Olivia template</vt:lpstr>
      <vt:lpstr>POWERCODE ACADEMY</vt:lpstr>
      <vt:lpstr>Занятие на тему  Введение в CSS</vt:lpstr>
      <vt:lpstr>CSS ( Cascading Style Sheets )</vt:lpstr>
      <vt:lpstr>Презентация PowerPoint</vt:lpstr>
      <vt:lpstr>Основные селекторы:</vt:lpstr>
      <vt:lpstr>Способы подключения стилей:</vt:lpstr>
      <vt:lpstr>Внешние стили</vt:lpstr>
      <vt:lpstr>Внутренние стили</vt:lpstr>
      <vt:lpstr>"Инлайн" стили</vt:lpstr>
      <vt:lpstr>Каскадность:</vt:lpstr>
      <vt:lpstr>Приоритетность применения стилей </vt:lpstr>
      <vt:lpstr>Например</vt:lpstr>
      <vt:lpstr>Например</vt:lpstr>
      <vt:lpstr>Объединяем учитывая каскадность</vt:lpstr>
      <vt:lpstr>Специфичность</vt:lpstr>
      <vt:lpstr>Специфичность</vt:lpstr>
      <vt:lpstr>Специфичность</vt:lpstr>
      <vt:lpstr>!important;</vt:lpstr>
      <vt:lpstr>Стилизация текста</vt:lpstr>
      <vt:lpstr>Text-align </vt:lpstr>
      <vt:lpstr>Text-indent</vt:lpstr>
      <vt:lpstr>Text-transform</vt:lpstr>
      <vt:lpstr>Letter-spacing</vt:lpstr>
      <vt:lpstr>Text-decoration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Valeriy</cp:lastModifiedBy>
  <cp:revision>30</cp:revision>
  <dcterms:modified xsi:type="dcterms:W3CDTF">2019-06-12T14:19:09Z</dcterms:modified>
</cp:coreProperties>
</file>