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5"/>
  </p:notesMasterIdLst>
  <p:sldIdLst>
    <p:sldId id="257" r:id="rId2"/>
    <p:sldId id="256" r:id="rId3"/>
    <p:sldId id="259" r:id="rId4"/>
    <p:sldId id="277" r:id="rId5"/>
    <p:sldId id="314" r:id="rId6"/>
    <p:sldId id="315" r:id="rId7"/>
    <p:sldId id="316" r:id="rId8"/>
    <p:sldId id="318" r:id="rId9"/>
    <p:sldId id="319" r:id="rId10"/>
    <p:sldId id="317" r:id="rId11"/>
    <p:sldId id="320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275" r:id="rId34"/>
  </p:sldIdLst>
  <p:sldSz cx="9144000" cy="5143500" type="screen16x9"/>
  <p:notesSz cx="6858000" cy="9144000"/>
  <p:embeddedFontLst>
    <p:embeddedFont>
      <p:font typeface="Raleway ExtraBold" panose="020B0604020202020204" charset="-52"/>
      <p:bold r:id="rId36"/>
      <p:boldItalic r:id="rId37"/>
    </p:embeddedFont>
    <p:embeddedFont>
      <p:font typeface="Montserrat Light" panose="020B0604020202020204" charset="-52"/>
      <p:regular r:id="rId38"/>
      <p:bold r:id="rId39"/>
      <p:italic r:id="rId40"/>
      <p:boldItalic r:id="rId41"/>
    </p:embeddedFont>
    <p:embeddedFont>
      <p:font typeface="Montserrat" panose="020B0604020202020204" charset="-52"/>
      <p:regular r:id="rId42"/>
      <p:bold r:id="rId43"/>
      <p:italic r:id="rId44"/>
      <p:boldItalic r:id="rId45"/>
    </p:embeddedFont>
    <p:embeddedFont>
      <p:font typeface="Raleway Light" panose="020B0604020202020204" charset="-52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9AECE6-5047-4B5C-9F49-3F89628FD38C}">
  <a:tblStyle styleId="{E49AECE6-5047-4B5C-9F49-3F89628FD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744" autoAdjust="0"/>
  </p:normalViewPr>
  <p:slideViewPr>
    <p:cSldViewPr snapToGrid="0">
      <p:cViewPr varScale="1">
        <p:scale>
          <a:sx n="159" d="100"/>
          <a:sy n="159" d="100"/>
        </p:scale>
        <p:origin x="15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202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69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234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76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474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61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3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57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16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61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876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808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143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621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25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9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50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396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99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0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285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7717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800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08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34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59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08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138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62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14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5E79C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None/>
              <a:defRPr sz="14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codepen.io/alexcss/pen/QNVyEK" TargetMode="Externa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1931575" y="2182400"/>
            <a:ext cx="53547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4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POWERCODE</a:t>
            </a:r>
            <a:endParaRPr sz="46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ACADEMY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39" y="864575"/>
            <a:ext cx="980575" cy="11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Селектор потомков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79" y="971542"/>
            <a:ext cx="4226118" cy="192752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9" y="2994187"/>
            <a:ext cx="4226118" cy="20705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104" y="2037600"/>
            <a:ext cx="3181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7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Селектор детей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1307834"/>
            <a:ext cx="4341858" cy="21939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39" y="3572181"/>
            <a:ext cx="4337637" cy="11141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375" y="1790700"/>
            <a:ext cx="3105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4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Селектор соседей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 smtClean="0"/>
              <a:t>12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841960" cy="2635527"/>
          </a:xfrm>
        </p:spPr>
        <p:txBody>
          <a:bodyPr/>
          <a:lstStyle/>
          <a:p>
            <a:pPr fontAlgn="base"/>
            <a:r>
              <a:rPr lang="ru-RU" sz="2800" dirty="0"/>
              <a:t>div + p - первый непосредственный </a:t>
            </a:r>
            <a:r>
              <a:rPr lang="ru-RU" sz="2800" dirty="0" smtClean="0"/>
              <a:t>сосед</a:t>
            </a:r>
            <a:endParaRPr lang="ru-RU" sz="2800" dirty="0"/>
          </a:p>
          <a:p>
            <a:pPr fontAlgn="base"/>
            <a:r>
              <a:rPr lang="ru-RU" sz="2800" dirty="0"/>
              <a:t>div ~ p - все последующие соседи</a:t>
            </a:r>
          </a:p>
        </p:txBody>
      </p:sp>
    </p:spTree>
    <p:extLst>
      <p:ext uri="{BB962C8B-B14F-4D97-AF65-F5344CB8AC3E}">
        <p14:creationId xmlns:p14="http://schemas.microsoft.com/office/powerpoint/2010/main" val="290981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144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Селектор первого соседа </a:t>
            </a:r>
            <a:br>
              <a:rPr lang="ru-RU" sz="4000" dirty="0">
                <a:solidFill>
                  <a:srgbClr val="5E79CF"/>
                </a:solidFill>
              </a:rPr>
            </a:br>
            <a:r>
              <a:rPr lang="ru-RU" sz="4000" dirty="0">
                <a:solidFill>
                  <a:srgbClr val="5E79CF"/>
                </a:solidFill>
              </a:rPr>
              <a:t>div + p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1600200"/>
            <a:ext cx="4161640" cy="22565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39" y="3914775"/>
            <a:ext cx="4161640" cy="11274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500" y="1968135"/>
            <a:ext cx="3390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4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900656" cy="144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Селектор следующих </a:t>
            </a:r>
            <a:r>
              <a:rPr lang="ru-RU" sz="4000" dirty="0" smtClean="0">
                <a:solidFill>
                  <a:srgbClr val="5E79CF"/>
                </a:solidFill>
              </a:rPr>
              <a:t>соседей</a:t>
            </a:r>
            <a:r>
              <a:rPr lang="en-US" sz="4000" dirty="0" smtClean="0">
                <a:solidFill>
                  <a:srgbClr val="5E79CF"/>
                </a:solidFill>
              </a:rPr>
              <a:t>      </a:t>
            </a:r>
            <a:r>
              <a:rPr lang="ru-RU" sz="4000" dirty="0" smtClean="0">
                <a:solidFill>
                  <a:srgbClr val="5E79CF"/>
                </a:solidFill>
              </a:rPr>
              <a:t>div </a:t>
            </a:r>
            <a:r>
              <a:rPr lang="ru-RU" sz="4000" dirty="0">
                <a:solidFill>
                  <a:srgbClr val="5E79CF"/>
                </a:solidFill>
              </a:rPr>
              <a:t>~ p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8" y="1600200"/>
            <a:ext cx="4155755" cy="2140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38" y="3818659"/>
            <a:ext cx="4149510" cy="11274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163" y="1600200"/>
            <a:ext cx="2829653" cy="3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676587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Селекторы по атрибут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 smtClean="0"/>
              <a:t>15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381991"/>
            <a:ext cx="7841960" cy="3208309"/>
          </a:xfrm>
        </p:spPr>
        <p:txBody>
          <a:bodyPr/>
          <a:lstStyle/>
          <a:p>
            <a:pPr fontAlgn="base"/>
            <a:r>
              <a:rPr lang="ru-RU" dirty="0"/>
              <a:t>[</a:t>
            </a:r>
            <a:r>
              <a:rPr lang="ru-RU" dirty="0" err="1"/>
              <a:t>class</a:t>
            </a:r>
            <a:r>
              <a:rPr lang="ru-RU" dirty="0"/>
              <a:t>] - тег содержит данный атрибут</a:t>
            </a:r>
          </a:p>
          <a:p>
            <a:pPr fontAlgn="base"/>
            <a:r>
              <a:rPr lang="ru-RU" dirty="0"/>
              <a:t>[</a:t>
            </a:r>
            <a:r>
              <a:rPr lang="ru-RU" dirty="0" err="1"/>
              <a:t>class</a:t>
            </a:r>
            <a:r>
              <a:rPr lang="ru-RU" dirty="0"/>
              <a:t>="</a:t>
            </a:r>
            <a:r>
              <a:rPr lang="ru-RU" dirty="0" err="1"/>
              <a:t>box</a:t>
            </a:r>
            <a:r>
              <a:rPr lang="ru-RU" dirty="0"/>
              <a:t>"] - конкретное значение атрибута</a:t>
            </a:r>
          </a:p>
          <a:p>
            <a:pPr fontAlgn="base"/>
            <a:r>
              <a:rPr lang="ru-RU" dirty="0"/>
              <a:t>[</a:t>
            </a:r>
            <a:r>
              <a:rPr lang="ru-RU" dirty="0" err="1"/>
              <a:t>class</a:t>
            </a:r>
            <a:r>
              <a:rPr lang="ru-RU" dirty="0"/>
              <a:t>~="</a:t>
            </a:r>
            <a:r>
              <a:rPr lang="ru-RU" dirty="0" err="1"/>
              <a:t>box</a:t>
            </a:r>
            <a:r>
              <a:rPr lang="ru-RU" dirty="0"/>
              <a:t>"] - атрибут содержит данное слово</a:t>
            </a:r>
          </a:p>
          <a:p>
            <a:pPr fontAlgn="base"/>
            <a:r>
              <a:rPr lang="ru-RU" dirty="0"/>
              <a:t>[</a:t>
            </a:r>
            <a:r>
              <a:rPr lang="ru-RU" dirty="0" err="1"/>
              <a:t>class</a:t>
            </a:r>
            <a:r>
              <a:rPr lang="ru-RU" dirty="0"/>
              <a:t>^="</a:t>
            </a:r>
            <a:r>
              <a:rPr lang="ru-RU" dirty="0" err="1"/>
              <a:t>box</a:t>
            </a:r>
            <a:r>
              <a:rPr lang="ru-RU" dirty="0"/>
              <a:t>"] - значение атрибута начинается с данной последовательности символов</a:t>
            </a:r>
          </a:p>
          <a:p>
            <a:pPr fontAlgn="base"/>
            <a:r>
              <a:rPr lang="ru-RU" dirty="0"/>
              <a:t>[</a:t>
            </a:r>
            <a:r>
              <a:rPr lang="ru-RU" dirty="0" err="1"/>
              <a:t>href</a:t>
            </a:r>
            <a:r>
              <a:rPr lang="ru-RU" dirty="0"/>
              <a:t>$=".</a:t>
            </a:r>
            <a:r>
              <a:rPr lang="ru-RU" dirty="0" err="1"/>
              <a:t>pdf</a:t>
            </a:r>
            <a:r>
              <a:rPr lang="ru-RU" dirty="0"/>
              <a:t>"] - значение атрибута заканчивается на данную последовательность символов</a:t>
            </a:r>
          </a:p>
          <a:p>
            <a:pPr fontAlgn="base"/>
            <a:r>
              <a:rPr lang="ru-RU" dirty="0"/>
              <a:t>[</a:t>
            </a:r>
            <a:r>
              <a:rPr lang="ru-RU" dirty="0" err="1"/>
              <a:t>class</a:t>
            </a:r>
            <a:r>
              <a:rPr lang="ru-RU" dirty="0"/>
              <a:t>*="</a:t>
            </a:r>
            <a:r>
              <a:rPr lang="ru-RU" dirty="0" err="1"/>
              <a:t>box</a:t>
            </a:r>
            <a:r>
              <a:rPr lang="ru-RU" dirty="0"/>
              <a:t>"] - значение атрибута содержит данную последовательность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84521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1441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Селектор атрибута</a:t>
            </a:r>
            <a:br>
              <a:rPr lang="ru-RU" sz="4000" dirty="0">
                <a:solidFill>
                  <a:srgbClr val="5E79CF"/>
                </a:solidFill>
              </a:rPr>
            </a:br>
            <a:r>
              <a:rPr lang="ru-RU" sz="4000" dirty="0">
                <a:solidFill>
                  <a:srgbClr val="5E79CF"/>
                </a:solidFill>
              </a:rPr>
              <a:t>[</a:t>
            </a:r>
            <a:r>
              <a:rPr lang="en-US" sz="4000" dirty="0">
                <a:solidFill>
                  <a:srgbClr val="5E79CF"/>
                </a:solidFill>
              </a:rPr>
              <a:t>attribute-name]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0" y="1660924"/>
            <a:ext cx="5181983" cy="21423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416" y="3863984"/>
            <a:ext cx="2875025" cy="10029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929" y="1738271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387993"/>
            <a:ext cx="6776687" cy="9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Селектор с конкретным значением атрибута [</a:t>
            </a:r>
            <a:r>
              <a:rPr lang="ru-RU" sz="2800" dirty="0" err="1">
                <a:solidFill>
                  <a:srgbClr val="5E79CF"/>
                </a:solidFill>
              </a:rPr>
              <a:t>class</a:t>
            </a:r>
            <a:r>
              <a:rPr lang="ru-RU" sz="2800" dirty="0">
                <a:solidFill>
                  <a:srgbClr val="5E79CF"/>
                </a:solidFill>
              </a:rPr>
              <a:t>="</a:t>
            </a:r>
            <a:r>
              <a:rPr lang="ru-RU" sz="2800" dirty="0" err="1">
                <a:solidFill>
                  <a:srgbClr val="5E79CF"/>
                </a:solidFill>
              </a:rPr>
              <a:t>paragraph</a:t>
            </a:r>
            <a:r>
              <a:rPr lang="ru-RU" sz="2800" dirty="0">
                <a:solidFill>
                  <a:srgbClr val="5E79CF"/>
                </a:solidFill>
              </a:rPr>
              <a:t>"]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9" y="1432776"/>
            <a:ext cx="4589896" cy="22165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38" y="3727737"/>
            <a:ext cx="3471863" cy="1114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737" y="1781269"/>
            <a:ext cx="27432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387993"/>
            <a:ext cx="6776687" cy="9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Атрибут содержит определенное </a:t>
            </a:r>
            <a:r>
              <a:rPr lang="ru-RU" sz="2800" dirty="0" smtClean="0">
                <a:solidFill>
                  <a:srgbClr val="5E79CF"/>
                </a:solidFill>
              </a:rPr>
              <a:t>слово</a:t>
            </a:r>
            <a:r>
              <a:rPr lang="en-US" sz="2800" dirty="0" smtClean="0">
                <a:solidFill>
                  <a:srgbClr val="5E79CF"/>
                </a:solidFill>
              </a:rPr>
              <a:t> </a:t>
            </a:r>
            <a:r>
              <a:rPr lang="ru-RU" sz="2800" dirty="0" smtClean="0">
                <a:solidFill>
                  <a:srgbClr val="5E79CF"/>
                </a:solidFill>
              </a:rPr>
              <a:t>[</a:t>
            </a:r>
            <a:r>
              <a:rPr lang="ru-RU" sz="2800" dirty="0" err="1">
                <a:solidFill>
                  <a:srgbClr val="5E79CF"/>
                </a:solidFill>
              </a:rPr>
              <a:t>class</a:t>
            </a:r>
            <a:r>
              <a:rPr lang="ru-RU" sz="2800" dirty="0">
                <a:solidFill>
                  <a:srgbClr val="5E79CF"/>
                </a:solidFill>
              </a:rPr>
              <a:t>~="</a:t>
            </a:r>
            <a:r>
              <a:rPr lang="ru-RU" sz="2800" dirty="0" err="1">
                <a:solidFill>
                  <a:srgbClr val="5E79CF"/>
                </a:solidFill>
              </a:rPr>
              <a:t>first</a:t>
            </a:r>
            <a:r>
              <a:rPr lang="ru-RU" sz="2800" dirty="0">
                <a:solidFill>
                  <a:srgbClr val="5E79CF"/>
                </a:solidFill>
              </a:rPr>
              <a:t>"]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548665"/>
            <a:ext cx="4714487" cy="20814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3824433"/>
            <a:ext cx="3274229" cy="10424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544" y="1954426"/>
            <a:ext cx="2933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0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387993"/>
            <a:ext cx="6776687" cy="9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Первые символы атрибута </a:t>
            </a:r>
            <a:br>
              <a:rPr lang="ru-RU" sz="2800" dirty="0">
                <a:solidFill>
                  <a:srgbClr val="5E79CF"/>
                </a:solidFill>
              </a:rPr>
            </a:br>
            <a:r>
              <a:rPr lang="ru-RU" sz="2800" dirty="0">
                <a:solidFill>
                  <a:srgbClr val="5E79CF"/>
                </a:solidFill>
              </a:rPr>
              <a:t>[</a:t>
            </a:r>
            <a:r>
              <a:rPr lang="ru-RU" sz="2800" dirty="0" err="1">
                <a:solidFill>
                  <a:srgbClr val="5E79CF"/>
                </a:solidFill>
              </a:rPr>
              <a:t>class</a:t>
            </a:r>
            <a:r>
              <a:rPr lang="ru-RU" sz="2800" dirty="0">
                <a:solidFill>
                  <a:srgbClr val="5E79CF"/>
                </a:solidFill>
              </a:rPr>
              <a:t>^="</a:t>
            </a:r>
            <a:r>
              <a:rPr lang="ru-RU" sz="2800" dirty="0" err="1">
                <a:solidFill>
                  <a:srgbClr val="5E79CF"/>
                </a:solidFill>
              </a:rPr>
              <a:t>box</a:t>
            </a:r>
            <a:r>
              <a:rPr lang="ru-RU" sz="2800" dirty="0">
                <a:solidFill>
                  <a:srgbClr val="5E79CF"/>
                </a:solidFill>
              </a:rPr>
              <a:t>"]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19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0" y="1378722"/>
            <a:ext cx="4963238" cy="24763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80" y="3961101"/>
            <a:ext cx="3648302" cy="9926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446" y="1846109"/>
            <a:ext cx="2809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79CF"/>
            </a:gs>
            <a:gs pos="100000">
              <a:srgbClr val="54B5C3"/>
            </a:gs>
          </a:gsLst>
          <a:lin ang="10800025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35037" y="3052597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 smtClean="0"/>
              <a:t>Занятие </a:t>
            </a:r>
            <a:r>
              <a:rPr lang="ru-RU" dirty="0" smtClean="0"/>
              <a:t>на тему: </a:t>
            </a:r>
            <a:r>
              <a:rPr lang="ru-RU" dirty="0"/>
              <a:t/>
            </a:r>
            <a:br>
              <a:rPr lang="ru-RU" dirty="0"/>
            </a:br>
            <a:r>
              <a:rPr lang="en-US" sz="4800" dirty="0" smtClean="0">
                <a:solidFill>
                  <a:srgbClr val="434343"/>
                </a:solidFill>
              </a:rPr>
              <a:t>CSS selectors</a:t>
            </a:r>
            <a:endParaRPr sz="4800" b="0" i="0" u="none" strike="noStrike" cap="none" dirty="0">
              <a:solidFill>
                <a:srgbClr val="FFFFFF"/>
              </a:solidFill>
              <a:sym typeface="Raleway ExtraBold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450" y="348175"/>
            <a:ext cx="709975" cy="7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96163" y="4295273"/>
            <a:ext cx="31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Горбачевский </a:t>
            </a:r>
            <a:r>
              <a:rPr lang="ru-RU" sz="600" dirty="0" smtClean="0"/>
              <a:t> </a:t>
            </a:r>
            <a:r>
              <a:rPr lang="ru-RU" sz="2000" dirty="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</a:rPr>
              <a:t>Валерий</a:t>
            </a:r>
            <a:endParaRPr lang="en-US" sz="2000" dirty="0">
              <a:solidFill>
                <a:srgbClr val="FFFFFF"/>
              </a:solidFill>
              <a:latin typeface="Raleway ExtraBold"/>
              <a:ea typeface="Raleway ExtraBold"/>
              <a:cs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44657" y="117561"/>
            <a:ext cx="6776687" cy="9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Последние символы атрибута </a:t>
            </a:r>
            <a:br>
              <a:rPr lang="ru-RU" sz="2800" dirty="0">
                <a:solidFill>
                  <a:srgbClr val="5E79CF"/>
                </a:solidFill>
              </a:rPr>
            </a:br>
            <a:r>
              <a:rPr lang="ru-RU" sz="2800" dirty="0">
                <a:solidFill>
                  <a:srgbClr val="5E79CF"/>
                </a:solidFill>
              </a:rPr>
              <a:t>[</a:t>
            </a:r>
            <a:r>
              <a:rPr lang="ru-RU" sz="2800" dirty="0" err="1">
                <a:solidFill>
                  <a:srgbClr val="5E79CF"/>
                </a:solidFill>
              </a:rPr>
              <a:t>href</a:t>
            </a:r>
            <a:r>
              <a:rPr lang="ru-RU" sz="2800" dirty="0">
                <a:solidFill>
                  <a:srgbClr val="5E79CF"/>
                </a:solidFill>
              </a:rPr>
              <a:t>$="</a:t>
            </a:r>
            <a:r>
              <a:rPr lang="ru-RU" sz="2800" dirty="0" err="1">
                <a:solidFill>
                  <a:srgbClr val="5E79CF"/>
                </a:solidFill>
              </a:rPr>
              <a:t>pdf</a:t>
            </a:r>
            <a:r>
              <a:rPr lang="ru-RU" sz="2800" dirty="0">
                <a:solidFill>
                  <a:srgbClr val="5E79CF"/>
                </a:solidFill>
              </a:rPr>
              <a:t>"]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2" y="1825017"/>
            <a:ext cx="4503988" cy="30549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629" y="618755"/>
            <a:ext cx="3785847" cy="15199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662" y="2298726"/>
            <a:ext cx="2409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9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387993"/>
            <a:ext cx="6776687" cy="96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2800" dirty="0">
                <a:solidFill>
                  <a:srgbClr val="5E79CF"/>
                </a:solidFill>
              </a:rPr>
              <a:t>Последовательность символов в атрибуте </a:t>
            </a:r>
            <a:r>
              <a:rPr lang="ru-RU" sz="2800" dirty="0" smtClean="0">
                <a:solidFill>
                  <a:srgbClr val="5E79CF"/>
                </a:solidFill>
              </a:rPr>
              <a:t>[</a:t>
            </a:r>
            <a:r>
              <a:rPr lang="ru-RU" sz="2800" dirty="0" err="1">
                <a:solidFill>
                  <a:srgbClr val="5E79CF"/>
                </a:solidFill>
              </a:rPr>
              <a:t>class</a:t>
            </a:r>
            <a:r>
              <a:rPr lang="ru-RU" sz="2800" dirty="0">
                <a:solidFill>
                  <a:srgbClr val="5E79CF"/>
                </a:solidFill>
              </a:rPr>
              <a:t>*="</a:t>
            </a:r>
            <a:r>
              <a:rPr lang="ru-RU" sz="2800" dirty="0" err="1">
                <a:solidFill>
                  <a:srgbClr val="5E79CF"/>
                </a:solidFill>
              </a:rPr>
              <a:t>box</a:t>
            </a:r>
            <a:r>
              <a:rPr lang="ru-RU" sz="2800" dirty="0">
                <a:solidFill>
                  <a:srgbClr val="5E79CF"/>
                </a:solidFill>
              </a:rPr>
              <a:t>"]</a:t>
            </a:r>
            <a:endParaRPr lang="en-US" sz="28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23" y="1378722"/>
            <a:ext cx="4495800" cy="2124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23" y="3648508"/>
            <a:ext cx="3657548" cy="10274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450" y="1681899"/>
            <a:ext cx="29718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676587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 err="1"/>
              <a:t>Псевдоклассы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noProof="0" dirty="0" smtClean="0"/>
              <a:t>22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381991"/>
            <a:ext cx="1544342" cy="1548245"/>
          </a:xfrm>
        </p:spPr>
        <p:txBody>
          <a:bodyPr/>
          <a:lstStyle/>
          <a:p>
            <a:pPr fontAlgn="base"/>
            <a:r>
              <a:rPr lang="en-US" dirty="0"/>
              <a:t>:link</a:t>
            </a:r>
          </a:p>
          <a:p>
            <a:pPr fontAlgn="base"/>
            <a:r>
              <a:rPr lang="en-US" dirty="0"/>
              <a:t>:hover</a:t>
            </a:r>
          </a:p>
          <a:p>
            <a:pPr fontAlgn="base"/>
            <a:r>
              <a:rPr lang="en-US" dirty="0"/>
              <a:t>:active</a:t>
            </a:r>
          </a:p>
          <a:p>
            <a:pPr fontAlgn="base"/>
            <a:r>
              <a:rPr lang="en-US" dirty="0"/>
              <a:t>:visited</a:t>
            </a:r>
            <a:endParaRPr lang="ru-RU" dirty="0"/>
          </a:p>
        </p:txBody>
      </p:sp>
      <p:sp>
        <p:nvSpPr>
          <p:cNvPr id="7" name="Текст 1"/>
          <p:cNvSpPr>
            <a:spLocks noGrp="1"/>
          </p:cNvSpPr>
          <p:nvPr>
            <p:ph type="body" idx="1"/>
          </p:nvPr>
        </p:nvSpPr>
        <p:spPr>
          <a:xfrm>
            <a:off x="2863861" y="1381989"/>
            <a:ext cx="1992722" cy="1548245"/>
          </a:xfrm>
        </p:spPr>
        <p:txBody>
          <a:bodyPr/>
          <a:lstStyle/>
          <a:p>
            <a:pPr fontAlgn="base"/>
            <a:r>
              <a:rPr lang="en-US" dirty="0"/>
              <a:t>:first-child</a:t>
            </a:r>
          </a:p>
          <a:p>
            <a:pPr fontAlgn="base"/>
            <a:r>
              <a:rPr lang="en-US" dirty="0"/>
              <a:t>:last-child</a:t>
            </a:r>
          </a:p>
          <a:p>
            <a:pPr fontAlgn="base"/>
            <a:r>
              <a:rPr lang="en-US" dirty="0"/>
              <a:t>:only-child</a:t>
            </a:r>
            <a:endParaRPr lang="ru-RU" dirty="0"/>
          </a:p>
        </p:txBody>
      </p:sp>
      <p:sp>
        <p:nvSpPr>
          <p:cNvPr id="9" name="Текст 1"/>
          <p:cNvSpPr>
            <a:spLocks noGrp="1"/>
          </p:cNvSpPr>
          <p:nvPr>
            <p:ph type="body" idx="1"/>
          </p:nvPr>
        </p:nvSpPr>
        <p:spPr>
          <a:xfrm>
            <a:off x="5413663" y="1381990"/>
            <a:ext cx="2857500" cy="1548245"/>
          </a:xfrm>
        </p:spPr>
        <p:txBody>
          <a:bodyPr/>
          <a:lstStyle/>
          <a:p>
            <a:pPr fontAlgn="base"/>
            <a:r>
              <a:rPr lang="en-US" dirty="0"/>
              <a:t>:nth-child(n)</a:t>
            </a:r>
          </a:p>
          <a:p>
            <a:pPr fontAlgn="base"/>
            <a:r>
              <a:rPr lang="en-US" dirty="0"/>
              <a:t>:nth-last-child(n)</a:t>
            </a:r>
          </a:p>
          <a:p>
            <a:pPr fontAlgn="base"/>
            <a:r>
              <a:rPr lang="en-US" dirty="0"/>
              <a:t>:nth-of-type(n)</a:t>
            </a:r>
          </a:p>
          <a:p>
            <a:pPr fontAlgn="base"/>
            <a:r>
              <a:rPr lang="en-US" dirty="0"/>
              <a:t>:nth-last-of-type(n)</a:t>
            </a:r>
            <a:endParaRPr lang="ru-RU" dirty="0"/>
          </a:p>
        </p:txBody>
      </p:sp>
      <p:sp>
        <p:nvSpPr>
          <p:cNvPr id="10" name="Текст 1"/>
          <p:cNvSpPr>
            <a:spLocks noGrp="1"/>
          </p:cNvSpPr>
          <p:nvPr>
            <p:ph type="body" idx="1"/>
          </p:nvPr>
        </p:nvSpPr>
        <p:spPr>
          <a:xfrm>
            <a:off x="762440" y="3042055"/>
            <a:ext cx="1980760" cy="1548245"/>
          </a:xfrm>
        </p:spPr>
        <p:txBody>
          <a:bodyPr/>
          <a:lstStyle/>
          <a:p>
            <a:pPr fontAlgn="base"/>
            <a:r>
              <a:rPr lang="en-US" dirty="0"/>
              <a:t>:focus</a:t>
            </a:r>
          </a:p>
          <a:p>
            <a:pPr fontAlgn="base"/>
            <a:r>
              <a:rPr lang="en-US" dirty="0"/>
              <a:t>:enabled</a:t>
            </a:r>
          </a:p>
          <a:p>
            <a:pPr fontAlgn="base"/>
            <a:r>
              <a:rPr lang="en-US" dirty="0"/>
              <a:t>:disabled</a:t>
            </a:r>
          </a:p>
          <a:p>
            <a:pPr fontAlgn="base"/>
            <a:r>
              <a:rPr lang="en-US" dirty="0"/>
              <a:t>:checked</a:t>
            </a:r>
            <a:endParaRPr lang="ru-RU" dirty="0"/>
          </a:p>
        </p:txBody>
      </p:sp>
      <p:sp>
        <p:nvSpPr>
          <p:cNvPr id="12" name="Текст 1"/>
          <p:cNvSpPr>
            <a:spLocks noGrp="1"/>
          </p:cNvSpPr>
          <p:nvPr>
            <p:ph type="body" idx="1"/>
          </p:nvPr>
        </p:nvSpPr>
        <p:spPr>
          <a:xfrm>
            <a:off x="2863861" y="3039574"/>
            <a:ext cx="2410277" cy="1548245"/>
          </a:xfrm>
        </p:spPr>
        <p:txBody>
          <a:bodyPr/>
          <a:lstStyle/>
          <a:p>
            <a:pPr fontAlgn="base"/>
            <a:r>
              <a:rPr lang="en-US" dirty="0"/>
              <a:t>:first-of-type</a:t>
            </a:r>
          </a:p>
          <a:p>
            <a:pPr fontAlgn="base"/>
            <a:r>
              <a:rPr lang="en-US" dirty="0"/>
              <a:t>:last-of-type</a:t>
            </a:r>
          </a:p>
          <a:p>
            <a:pPr fontAlgn="base"/>
            <a:r>
              <a:rPr lang="en-US" dirty="0"/>
              <a:t>:only-of-type</a:t>
            </a:r>
            <a:endParaRPr lang="ru-RU" dirty="0"/>
          </a:p>
        </p:txBody>
      </p:sp>
      <p:sp>
        <p:nvSpPr>
          <p:cNvPr id="13" name="Текст 1"/>
          <p:cNvSpPr>
            <a:spLocks noGrp="1"/>
          </p:cNvSpPr>
          <p:nvPr>
            <p:ph type="body" idx="1"/>
          </p:nvPr>
        </p:nvSpPr>
        <p:spPr>
          <a:xfrm>
            <a:off x="5413663" y="3055393"/>
            <a:ext cx="2450337" cy="1548245"/>
          </a:xfrm>
        </p:spPr>
        <p:txBody>
          <a:bodyPr/>
          <a:lstStyle/>
          <a:p>
            <a:pPr fontAlgn="base"/>
            <a:r>
              <a:rPr lang="en-US" dirty="0"/>
              <a:t>:target</a:t>
            </a:r>
          </a:p>
          <a:p>
            <a:pPr fontAlgn="base"/>
            <a:r>
              <a:rPr lang="en-US" dirty="0"/>
              <a:t>:empty</a:t>
            </a:r>
          </a:p>
          <a:p>
            <a:pPr fontAlgn="base"/>
            <a:r>
              <a:rPr lang="en-US" dirty="0"/>
              <a:t>:not(.awesome)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369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358121"/>
            <a:ext cx="6776687" cy="77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:link, :hover, :active, :visited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015" y="2144854"/>
            <a:ext cx="5226729" cy="75731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256" y="3078890"/>
            <a:ext cx="4600575" cy="133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85" y="1681899"/>
            <a:ext cx="3064421" cy="27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387993"/>
            <a:ext cx="6776687" cy="11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:focus, :enabled, :disabled, :checked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24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701" y="1590615"/>
            <a:ext cx="2247196" cy="327628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6783" y="4559123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Open on CODEPEN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90" y="2095695"/>
            <a:ext cx="31337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387993"/>
            <a:ext cx="6776687" cy="11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:first-child, :last-child, :only-child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25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38" y="1681899"/>
            <a:ext cx="2743200" cy="2257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6" y="1653923"/>
            <a:ext cx="2608936" cy="2370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513" y="2029747"/>
            <a:ext cx="2828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8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387993"/>
            <a:ext cx="6776687" cy="1154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:first-of-type, :last-of-type, :only-of-type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r="19261"/>
          <a:stretch/>
        </p:blipFill>
        <p:spPr>
          <a:xfrm>
            <a:off x="174671" y="1542931"/>
            <a:ext cx="2923527" cy="25406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493" y="1542932"/>
            <a:ext cx="2485452" cy="2419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151" y="2094750"/>
            <a:ext cx="3295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6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74672" y="101767"/>
            <a:ext cx="7244507" cy="110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200" dirty="0">
                <a:solidFill>
                  <a:srgbClr val="5E79CF"/>
                </a:solidFill>
              </a:rPr>
              <a:t>:nth-child(n), :nth-last-child(n),</a:t>
            </a:r>
            <a:br>
              <a:rPr lang="en-US" sz="3200" dirty="0">
                <a:solidFill>
                  <a:srgbClr val="5E79CF"/>
                </a:solidFill>
              </a:rPr>
            </a:br>
            <a:r>
              <a:rPr lang="en-US" sz="3200" dirty="0">
                <a:solidFill>
                  <a:srgbClr val="5E79CF"/>
                </a:solidFill>
              </a:rPr>
              <a:t>:nth-of-type(n), :nth-last-of-type(n)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19179" y="159659"/>
            <a:ext cx="1580575" cy="1523668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71" y="1562748"/>
            <a:ext cx="2288657" cy="3389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706" y="1683327"/>
            <a:ext cx="2660974" cy="32740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058" y="1492771"/>
            <a:ext cx="2397307" cy="3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47673" y="213684"/>
            <a:ext cx="7523040" cy="7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:target, :empty, :not(selector)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28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19179" y="159659"/>
            <a:ext cx="1580575" cy="1523668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3" y="1183208"/>
            <a:ext cx="3457575" cy="19335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319" y="2233502"/>
            <a:ext cx="2795154" cy="27108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03" y="1830662"/>
            <a:ext cx="2705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676587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 err="1"/>
              <a:t>Псевдоэлементы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 smtClean="0"/>
              <a:t>29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1593712" y="1533987"/>
            <a:ext cx="4807087" cy="2680854"/>
          </a:xfrm>
        </p:spPr>
        <p:txBody>
          <a:bodyPr/>
          <a:lstStyle/>
          <a:p>
            <a:pPr fontAlgn="base"/>
            <a:r>
              <a:rPr lang="en-US" dirty="0"/>
              <a:t>:</a:t>
            </a:r>
            <a:r>
              <a:rPr lang="en-US" dirty="0" smtClean="0"/>
              <a:t>first-letter</a:t>
            </a:r>
            <a:endParaRPr lang="en-US" dirty="0"/>
          </a:p>
          <a:p>
            <a:pPr fontAlgn="base"/>
            <a:r>
              <a:rPr lang="en-US" dirty="0"/>
              <a:t>:</a:t>
            </a:r>
            <a:r>
              <a:rPr lang="en-US" dirty="0" smtClean="0"/>
              <a:t>first-line</a:t>
            </a:r>
            <a:endParaRPr lang="en-US" dirty="0"/>
          </a:p>
          <a:p>
            <a:pPr fontAlgn="base"/>
            <a:r>
              <a:rPr lang="en-US" dirty="0"/>
              <a:t>:</a:t>
            </a:r>
            <a:r>
              <a:rPr lang="en-US" dirty="0" smtClean="0"/>
              <a:t>before</a:t>
            </a:r>
            <a:endParaRPr lang="en-US" dirty="0"/>
          </a:p>
          <a:p>
            <a:pPr fontAlgn="base"/>
            <a:r>
              <a:rPr lang="en-US" dirty="0"/>
              <a:t>:</a:t>
            </a:r>
            <a:r>
              <a:rPr lang="en-US" dirty="0" smtClean="0"/>
              <a:t>after</a:t>
            </a:r>
            <a:endParaRPr lang="en-US" dirty="0"/>
          </a:p>
          <a:p>
            <a:pPr fontAlgn="base"/>
            <a:r>
              <a:rPr lang="en-US" dirty="0"/>
              <a:t>::selection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5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/>
              <a:t>3</a:t>
            </a:r>
            <a:endParaRPr sz="1300" b="0" i="0" u="none" strike="noStrike" cap="none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914401" y="886285"/>
            <a:ext cx="6519262" cy="3704015"/>
          </a:xfrm>
        </p:spPr>
        <p:txBody>
          <a:bodyPr/>
          <a:lstStyle/>
          <a:p>
            <a:r>
              <a:rPr lang="ru-RU" sz="2800" dirty="0">
                <a:solidFill>
                  <a:schemeClr val="accent5"/>
                </a:solidFill>
              </a:rPr>
              <a:t>Основные селекторы</a:t>
            </a:r>
          </a:p>
          <a:p>
            <a:r>
              <a:rPr lang="ru-RU" sz="2800" dirty="0">
                <a:solidFill>
                  <a:schemeClr val="accent5"/>
                </a:solidFill>
              </a:rPr>
              <a:t>Селекторы потомков/детей</a:t>
            </a:r>
          </a:p>
          <a:p>
            <a:r>
              <a:rPr lang="ru-RU" sz="2800" dirty="0">
                <a:solidFill>
                  <a:schemeClr val="accent5"/>
                </a:solidFill>
              </a:rPr>
              <a:t>Селекторы соседей</a:t>
            </a:r>
          </a:p>
          <a:p>
            <a:r>
              <a:rPr lang="ru-RU" sz="2800" dirty="0">
                <a:solidFill>
                  <a:schemeClr val="accent5"/>
                </a:solidFill>
              </a:rPr>
              <a:t>Селекторы атрибутов</a:t>
            </a:r>
          </a:p>
          <a:p>
            <a:r>
              <a:rPr lang="ru-RU" sz="2800" dirty="0" err="1">
                <a:solidFill>
                  <a:schemeClr val="accent5"/>
                </a:solidFill>
              </a:rPr>
              <a:t>Псевдоклассы</a:t>
            </a:r>
            <a:endParaRPr lang="ru-RU" sz="2800" dirty="0">
              <a:solidFill>
                <a:schemeClr val="accent5"/>
              </a:solidFill>
            </a:endParaRPr>
          </a:p>
          <a:p>
            <a:r>
              <a:rPr lang="ru-RU" sz="2800" dirty="0" err="1">
                <a:solidFill>
                  <a:schemeClr val="accent5"/>
                </a:solidFill>
              </a:rPr>
              <a:t>Псевдоэлементы</a:t>
            </a:r>
            <a:r>
              <a:rPr lang="ru-RU" sz="2800" dirty="0">
                <a:solidFill>
                  <a:schemeClr val="accent5"/>
                </a:solidFill>
              </a:rPr>
              <a:t>.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47673" y="213684"/>
            <a:ext cx="7523040" cy="7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:first-letter, :first-line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30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19179" y="159659"/>
            <a:ext cx="1580575" cy="1523668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9" y="1053160"/>
            <a:ext cx="5380713" cy="12328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39" y="2538845"/>
            <a:ext cx="3574532" cy="17422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182" y="2415504"/>
            <a:ext cx="4514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4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47673" y="213684"/>
            <a:ext cx="7523040" cy="7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:before, :after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31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19179" y="159659"/>
            <a:ext cx="1580575" cy="1523668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1" y="1081205"/>
            <a:ext cx="3033409" cy="16482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5" y="2837282"/>
            <a:ext cx="2520239" cy="15618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785" y="1722726"/>
            <a:ext cx="2771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10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147673" y="213684"/>
            <a:ext cx="7523040" cy="7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sz="3600" dirty="0">
                <a:solidFill>
                  <a:srgbClr val="5E79CF"/>
                </a:solidFill>
              </a:rPr>
              <a:t>::selection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32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419179" y="159659"/>
            <a:ext cx="1580575" cy="1523668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57" y="1326139"/>
            <a:ext cx="6459288" cy="10741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57" y="2641456"/>
            <a:ext cx="3374470" cy="12863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524" y="2641456"/>
            <a:ext cx="4706491" cy="12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dirty="0" smtClean="0">
                <a:solidFill>
                  <a:srgbClr val="5E79CF"/>
                </a:solidFill>
              </a:rPr>
              <a:t>33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ru-RU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Спасибо</a:t>
            </a:r>
            <a:r>
              <a:rPr lang="en" sz="6000" b="0" i="0" u="none" strike="noStrike" cap="none" dirty="0" smtClean="0">
                <a:solidFill>
                  <a:srgbClr val="5E79C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!</a:t>
            </a:r>
            <a:endParaRPr sz="60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4294967295"/>
          </p:nvPr>
        </p:nvSpPr>
        <p:spPr>
          <a:xfrm>
            <a:off x="685800" y="2550694"/>
            <a:ext cx="4644189" cy="224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ru-RU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Есть вопросы</a:t>
            </a:r>
            <a:r>
              <a:rPr lang="en" sz="3600" b="1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?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Вы можете связаться со мной </a:t>
            </a:r>
            <a:endParaRPr lang="en-US" sz="1800" b="0" i="0" u="none" strike="noStrike" cap="none" dirty="0" smtClean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mail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valeriy.gorbachevskiy@gmail.com</a:t>
            </a:r>
            <a:r>
              <a:rPr lang="en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rPr>
              <a:t>Telegram/Viber</a:t>
            </a:r>
            <a:r>
              <a:rPr lang="en-US" sz="1800" b="0" i="0" u="none" strike="noStrike" cap="none" dirty="0" smtClean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: +380954382408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accent1"/>
                </a:solidFill>
              </a:rPr>
              <a:t>Skype</a:t>
            </a:r>
            <a:r>
              <a:rPr lang="en-US" dirty="0" smtClean="0"/>
              <a:t>: valerij.gorbachevskij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5E79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Основные селекторы</a:t>
            </a:r>
            <a:r>
              <a:rPr lang="en-US" sz="3600" dirty="0" smtClean="0"/>
              <a:t>: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 smtClean="0"/>
              <a:t>4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fontAlgn="base"/>
            <a:r>
              <a:rPr lang="ru-RU" dirty="0" smtClean="0"/>
              <a:t>* </a:t>
            </a:r>
            <a:r>
              <a:rPr lang="ru-RU" dirty="0"/>
              <a:t>- все элементы</a:t>
            </a:r>
          </a:p>
          <a:p>
            <a:pPr fontAlgn="base"/>
            <a:r>
              <a:rPr lang="ru-RU" dirty="0"/>
              <a:t>div - тег</a:t>
            </a:r>
          </a:p>
          <a:p>
            <a:pPr fontAlgn="base"/>
            <a:r>
              <a:rPr lang="ru-RU" dirty="0"/>
              <a:t>.</a:t>
            </a:r>
            <a:r>
              <a:rPr lang="ru-RU" dirty="0" err="1"/>
              <a:t>class</a:t>
            </a:r>
            <a:r>
              <a:rPr lang="ru-RU" dirty="0"/>
              <a:t> - класс</a:t>
            </a:r>
          </a:p>
          <a:p>
            <a:pPr fontAlgn="base"/>
            <a:r>
              <a:rPr lang="ru-RU" dirty="0"/>
              <a:t>#</a:t>
            </a:r>
            <a:r>
              <a:rPr lang="ru-RU" dirty="0" err="1"/>
              <a:t>id</a:t>
            </a:r>
            <a:r>
              <a:rPr lang="ru-RU" dirty="0"/>
              <a:t> - идентификатор</a:t>
            </a:r>
          </a:p>
        </p:txBody>
      </p:sp>
    </p:spTree>
    <p:extLst>
      <p:ext uri="{BB962C8B-B14F-4D97-AF65-F5344CB8AC3E}">
        <p14:creationId xmlns:p14="http://schemas.microsoft.com/office/powerpoint/2010/main" val="210070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72980" y="158214"/>
            <a:ext cx="6776687" cy="89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Как работает *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5</a:t>
            </a:r>
            <a:endParaRPr dirty="0">
              <a:solidFill>
                <a:srgbClr val="5E79CF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04" y="1529589"/>
            <a:ext cx="7532946" cy="32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6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289853" y="461391"/>
            <a:ext cx="6776687" cy="12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Как работает селектор по тегам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6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123" y="2172737"/>
            <a:ext cx="3451665" cy="24175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88" y="2172737"/>
            <a:ext cx="2556626" cy="24175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9" y="2172737"/>
            <a:ext cx="2765186" cy="24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2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61391"/>
            <a:ext cx="6809363" cy="12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 smtClean="0">
                <a:solidFill>
                  <a:srgbClr val="5E79CF"/>
                </a:solidFill>
              </a:rPr>
              <a:t>Как работает селектор по классам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7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79" y="2171700"/>
            <a:ext cx="2888622" cy="211238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403" y="2163467"/>
            <a:ext cx="1744951" cy="21406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01" y="2171700"/>
            <a:ext cx="4053954" cy="21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5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340304" y="444190"/>
            <a:ext cx="6809363" cy="122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ru-RU" sz="4000" dirty="0">
                <a:solidFill>
                  <a:srgbClr val="5E79CF"/>
                </a:solidFill>
              </a:rPr>
              <a:t>Как работает селектор по идентификатору</a:t>
            </a:r>
            <a:endParaRPr lang="en-US" sz="4000" dirty="0">
              <a:solidFill>
                <a:srgbClr val="5E79CF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uk-UA" dirty="0" smtClean="0">
                <a:solidFill>
                  <a:srgbClr val="5E79CF"/>
                </a:solidFill>
              </a:rPr>
              <a:t>8</a:t>
            </a:r>
            <a:endParaRPr sz="1300" b="0" i="0" u="none" strike="noStrike" cap="none" dirty="0">
              <a:solidFill>
                <a:srgbClr val="5E79C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6999805" y="159659"/>
            <a:ext cx="1999949" cy="1808476"/>
            <a:chOff x="6429073" y="395502"/>
            <a:chExt cx="1999949" cy="1808476"/>
          </a:xfrm>
        </p:grpSpPr>
        <p:sp>
          <p:nvSpPr>
            <p:cNvPr id="106" name="Google Shape;106;p18"/>
            <p:cNvSpPr/>
            <p:nvPr/>
          </p:nvSpPr>
          <p:spPr>
            <a:xfrm>
              <a:off x="7756589" y="1917742"/>
              <a:ext cx="299775" cy="286236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rot="-1609245">
              <a:off x="6429073" y="1276138"/>
              <a:ext cx="299725" cy="286203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2926063">
              <a:off x="8209612" y="1028070"/>
              <a:ext cx="224479" cy="21434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1609158">
              <a:off x="6946716" y="395502"/>
              <a:ext cx="202232" cy="193098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5E79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8447" y="459626"/>
              <a:ext cx="1284550" cy="14581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23" y="2158199"/>
            <a:ext cx="3636379" cy="21258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030" y="2158198"/>
            <a:ext cx="2821140" cy="21258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398" y="2158200"/>
            <a:ext cx="1696714" cy="21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68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3600" dirty="0"/>
              <a:t>Селекторы потомков/детей</a:t>
            </a:r>
            <a:endParaRPr sz="3600" b="0" i="0" u="none" strike="noStrike" cap="none" dirty="0">
              <a:solidFill>
                <a:srgbClr val="434343"/>
              </a:solidFill>
              <a:sym typeface="Raleway ExtraBold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lang="uk-UA" dirty="0" smtClean="0"/>
              <a:t>9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rgbClr val="FFB600"/>
              </a:solidFill>
              <a:effectLst/>
              <a:uLnTx/>
              <a:uFillTx/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999" y="258500"/>
            <a:ext cx="736649" cy="8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62440" y="1807597"/>
            <a:ext cx="7172588" cy="2635527"/>
          </a:xfrm>
        </p:spPr>
        <p:txBody>
          <a:bodyPr/>
          <a:lstStyle/>
          <a:p>
            <a:pPr fontAlgn="base"/>
            <a:r>
              <a:rPr lang="ru-RU" sz="2800" dirty="0"/>
              <a:t>div p - все потомки</a:t>
            </a:r>
          </a:p>
          <a:p>
            <a:pPr fontAlgn="base"/>
            <a:r>
              <a:rPr lang="ru-RU" sz="2800" dirty="0"/>
              <a:t>div &gt; p - все дети</a:t>
            </a:r>
          </a:p>
        </p:txBody>
      </p:sp>
    </p:spTree>
    <p:extLst>
      <p:ext uri="{BB962C8B-B14F-4D97-AF65-F5344CB8AC3E}">
        <p14:creationId xmlns:p14="http://schemas.microsoft.com/office/powerpoint/2010/main" val="3465751486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381</Words>
  <Application>Microsoft Office PowerPoint</Application>
  <PresentationFormat>Экран (16:9)</PresentationFormat>
  <Paragraphs>117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Raleway ExtraBold</vt:lpstr>
      <vt:lpstr>Montserrat Light</vt:lpstr>
      <vt:lpstr>Montserrat</vt:lpstr>
      <vt:lpstr>Arial</vt:lpstr>
      <vt:lpstr>Raleway Light</vt:lpstr>
      <vt:lpstr>Olivia template</vt:lpstr>
      <vt:lpstr>POWERCODE ACADEMY</vt:lpstr>
      <vt:lpstr>Занятие на тему:  CSS selectors</vt:lpstr>
      <vt:lpstr>Презентация PowerPoint</vt:lpstr>
      <vt:lpstr>Основные селекторы:</vt:lpstr>
      <vt:lpstr>Как работает *</vt:lpstr>
      <vt:lpstr>Как работает селектор по тегам</vt:lpstr>
      <vt:lpstr>Как работает селектор по классам</vt:lpstr>
      <vt:lpstr>Как работает селектор по идентификатору</vt:lpstr>
      <vt:lpstr>Селекторы потомков/детей</vt:lpstr>
      <vt:lpstr>Селектор потомков</vt:lpstr>
      <vt:lpstr>Селектор детей</vt:lpstr>
      <vt:lpstr>Селектор соседей</vt:lpstr>
      <vt:lpstr>Селектор первого соседа  div + p</vt:lpstr>
      <vt:lpstr>Селектор следующих соседей      div ~ p</vt:lpstr>
      <vt:lpstr>Селекторы по атрибут</vt:lpstr>
      <vt:lpstr>Селектор атрибута [attribute-name]</vt:lpstr>
      <vt:lpstr>Селектор с конкретным значением атрибута [class="paragraph"]</vt:lpstr>
      <vt:lpstr>Атрибут содержит определенное слово [class~="first"]</vt:lpstr>
      <vt:lpstr>Первые символы атрибута  [class^="box"]</vt:lpstr>
      <vt:lpstr>Последние символы атрибута  [href$="pdf"]</vt:lpstr>
      <vt:lpstr>Последовательность символов в атрибуте [class*="box"]</vt:lpstr>
      <vt:lpstr>Псевдоклассы</vt:lpstr>
      <vt:lpstr>:link, :hover, :active, :visited</vt:lpstr>
      <vt:lpstr>:focus, :enabled, :disabled, :checked</vt:lpstr>
      <vt:lpstr>:first-child, :last-child, :only-child</vt:lpstr>
      <vt:lpstr>:first-of-type, :last-of-type, :only-of-type</vt:lpstr>
      <vt:lpstr>:nth-child(n), :nth-last-child(n), :nth-of-type(n), :nth-last-of-type(n)</vt:lpstr>
      <vt:lpstr>:target, :empty, :not(selector)</vt:lpstr>
      <vt:lpstr>Псевдоэлементы</vt:lpstr>
      <vt:lpstr>:first-letter, :first-line</vt:lpstr>
      <vt:lpstr>:before, :after</vt:lpstr>
      <vt:lpstr>::selection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POWERCODE ACADEMY</dc:title>
  <cp:lastModifiedBy>Valeriy</cp:lastModifiedBy>
  <cp:revision>39</cp:revision>
  <dcterms:modified xsi:type="dcterms:W3CDTF">2019-06-20T08:55:29Z</dcterms:modified>
</cp:coreProperties>
</file>