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9.png" ContentType="image/png"/>
  <Override PartName="/ppt/media/image6.gif" ContentType="image/gif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5.gif" ContentType="image/gif"/>
  <Override PartName="/ppt/media/image7.gif" ContentType="image/gif"/>
  <Override PartName="/ppt/media/image11.gif" ContentType="image/gif"/>
  <Override PartName="/ppt/media/image12.gif" ContentType="image/gif"/>
  <Override PartName="/ppt/media/image16.png" ContentType="image/png"/>
  <Override PartName="/ppt/media/image13.gif" ContentType="image/gif"/>
  <Override PartName="/ppt/media/image8.gif" ContentType="image/gif"/>
  <Override PartName="/ppt/media/image36.png" ContentType="image/png"/>
  <Override PartName="/ppt/media/image9.gif" ContentType="image/gif"/>
  <Override PartName="/ppt/media/image37.png" ContentType="image/png"/>
  <Override PartName="/ppt/media/image30.png" ContentType="image/png"/>
  <Override PartName="/ppt/media/image35.png" ContentType="image/png"/>
  <Override PartName="/ppt/media/image5.png" ContentType="image/png"/>
  <Override PartName="/ppt/media/image28.png" ContentType="image/png"/>
  <Override PartName="/ppt/media/image10.gif" ContentType="image/gif"/>
  <Override PartName="/ppt/media/image38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gif" ContentType="image/gif"/>
  <Override PartName="/ppt/media/image17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8604360" y="4590360"/>
            <a:ext cx="539280" cy="5529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24A231C7-E04A-4EB0-AD0D-B7F6171D5F0C}" type="slidenum">
              <a:rPr b="0" lang="en" sz="1300" spc="-1" strike="noStrike">
                <a:solidFill>
                  <a:srgbClr val="ffb600"/>
                </a:solidFill>
                <a:latin typeface="Raleway ExtraBold"/>
                <a:ea typeface="Raleway ExtraBold"/>
              </a:rPr>
              <a:t>&lt;номер&gt;</a:t>
            </a:fld>
            <a:endParaRPr b="0" lang="ru-RU" sz="1300" spc="-1" strike="noStrike">
              <a:latin typeface="Times New Roman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390600" y="379800"/>
            <a:ext cx="8362080" cy="4383360"/>
          </a:xfrm>
          <a:custGeom>
            <a:avLst/>
            <a:gdLst/>
            <a:ahLst/>
            <a:rect l="l" t="t" r="r" b="b"/>
            <a:pathLst>
              <a:path w="285508" h="149667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80">
            <a:solidFill>
              <a:srgbClr val="ffffff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e79cf"/>
            </a:gs>
            <a:gs pos="100000">
              <a:srgbClr val="54b5c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90600" y="379800"/>
            <a:ext cx="8362080" cy="4383360"/>
          </a:xfrm>
          <a:custGeom>
            <a:avLst/>
            <a:gdLst/>
            <a:ahLst/>
            <a:rect l="l" t="t" r="r" b="b"/>
            <a:pathLst>
              <a:path w="285508" h="149667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80">
            <a:solidFill>
              <a:srgbClr val="ffffff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85800" y="3287160"/>
            <a:ext cx="7772040" cy="115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90600" y="379800"/>
            <a:ext cx="8362080" cy="4383360"/>
          </a:xfrm>
          <a:custGeom>
            <a:avLst/>
            <a:gdLst/>
            <a:ahLst/>
            <a:rect l="l" t="t" r="r" b="b"/>
            <a:pathLst>
              <a:path w="285508" h="149667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80">
            <a:solidFill>
              <a:srgbClr val="5e79cf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921960" y="891720"/>
            <a:ext cx="6865920" cy="85716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ru-RU" sz="5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921960" y="1930680"/>
            <a:ext cx="2331720" cy="29185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373920" y="1930680"/>
            <a:ext cx="2331720" cy="29185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825520" y="1930680"/>
            <a:ext cx="2331720" cy="29185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8604360" y="4590360"/>
            <a:ext cx="539280" cy="5529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503ACFD7-7291-49A4-820C-D3F9B1819CA5}" type="slidenum">
              <a:rPr b="0" lang="en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&lt;номер&gt;</a:t>
            </a:fld>
            <a:endParaRPr b="0" lang="ru-RU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90600" y="379800"/>
            <a:ext cx="8362080" cy="4383360"/>
          </a:xfrm>
          <a:custGeom>
            <a:avLst/>
            <a:gdLst/>
            <a:ahLst/>
            <a:rect l="l" t="t" r="r" b="b"/>
            <a:pathLst>
              <a:path w="285508" h="149667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80">
            <a:solidFill>
              <a:srgbClr val="5e79cf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921960" y="891720"/>
            <a:ext cx="6865920" cy="85716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ru-RU" sz="5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921960" y="1887480"/>
            <a:ext cx="3543120" cy="30272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8560" y="1887480"/>
            <a:ext cx="3543120" cy="30272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8604360" y="4590360"/>
            <a:ext cx="539280" cy="5529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661BE850-9E40-46FE-A644-2E9AAB1228CC}" type="slidenum">
              <a:rPr b="0" lang="en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&lt;номер&gt;</a:t>
            </a:fld>
            <a:endParaRPr b="0" lang="ru-RU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90600" y="379800"/>
            <a:ext cx="8362080" cy="4383360"/>
          </a:xfrm>
          <a:custGeom>
            <a:avLst/>
            <a:gdLst/>
            <a:ahLst/>
            <a:rect l="l" t="t" r="r" b="b"/>
            <a:pathLst>
              <a:path w="285508" h="149667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80">
            <a:solidFill>
              <a:srgbClr val="5e79cf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PlaceHolder 2"/>
          <p:cNvSpPr>
            <a:spLocks noGrp="1"/>
          </p:cNvSpPr>
          <p:nvPr>
            <p:ph type="title"/>
          </p:nvPr>
        </p:nvSpPr>
        <p:spPr>
          <a:xfrm>
            <a:off x="921960" y="891720"/>
            <a:ext cx="6865920" cy="85716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ru-RU" sz="5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921960" y="1886040"/>
            <a:ext cx="6865920" cy="2365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sldNum"/>
          </p:nvPr>
        </p:nvSpPr>
        <p:spPr>
          <a:xfrm>
            <a:off x="8604360" y="4590360"/>
            <a:ext cx="539280" cy="5529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915A27B2-C5AC-45D3-9056-F148DC52EDDE}" type="slidenum">
              <a:rPr b="0" lang="en" sz="1300" spc="-1" strike="noStrike">
                <a:solidFill>
                  <a:srgbClr val="ffb600"/>
                </a:solidFill>
                <a:latin typeface="Raleway ExtraBold"/>
                <a:ea typeface="Raleway ExtraBold"/>
              </a:rPr>
              <a:t>&lt;номер&gt;</a:t>
            </a:fld>
            <a:endParaRPr b="0" lang="ru-RU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gif"/><Relationship Id="rId2" Type="http://schemas.openxmlformats.org/officeDocument/2006/relationships/slideLayout" Target="../slideLayouts/slideLayout5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gif"/><Relationship Id="rId2" Type="http://schemas.openxmlformats.org/officeDocument/2006/relationships/slideLayout" Target="../slideLayouts/slideLayout5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slideLayout" Target="../slideLayouts/slideLayout5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gif"/><Relationship Id="rId2" Type="http://schemas.openxmlformats.org/officeDocument/2006/relationships/slideLayout" Target="../slideLayouts/slideLayout5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5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5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5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5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5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5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5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://code.google.com/p/html5shiv/" TargetMode="External"/><Relationship Id="rId2" Type="http://schemas.openxmlformats.org/officeDocument/2006/relationships/slideLayout" Target="../slideLayouts/slideLayout5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5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5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5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gif"/><Relationship Id="rId3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5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5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slideLayout" Target="../slideLayouts/slideLayout5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gif"/><Relationship Id="rId2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e79cf"/>
            </a:gs>
            <a:gs pos="100000">
              <a:srgbClr val="54b5c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931400" y="2182320"/>
            <a:ext cx="5354280" cy="1755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600" spc="-1" strike="noStrike">
                <a:solidFill>
                  <a:srgbClr val="ffffff"/>
                </a:solidFill>
                <a:latin typeface="Montserrat Light"/>
                <a:ea typeface="Montserrat Light"/>
              </a:rPr>
              <a:t>POWERCODE</a:t>
            </a:r>
            <a:br/>
            <a:r>
              <a:rPr b="1" lang="en" sz="6000" spc="-1" strike="noStrike">
                <a:solidFill>
                  <a:srgbClr val="ffffff"/>
                </a:solidFill>
                <a:latin typeface="Montserrat"/>
                <a:ea typeface="Montserrat"/>
              </a:rPr>
              <a:t>ACADEMY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Google Shape;64;p13" descr=""/>
          <p:cNvPicPr/>
          <p:nvPr/>
        </p:nvPicPr>
        <p:blipFill>
          <a:blip r:embed="rId1"/>
          <a:stretch/>
        </p:blipFill>
        <p:spPr>
          <a:xfrm>
            <a:off x="4118760" y="864720"/>
            <a:ext cx="980280" cy="110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568800" y="541800"/>
            <a:ext cx="7270560" cy="67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Вложенные объекты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10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67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268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3" name="TextShape 9"/>
          <p:cNvSpPr txBox="1"/>
          <p:nvPr/>
        </p:nvSpPr>
        <p:spPr>
          <a:xfrm>
            <a:off x="471600" y="3460320"/>
            <a:ext cx="8132400" cy="1129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11448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Если у вас будет много элементов, зависящих от расположения других элементов, то их будет тяжело контролировать. Намного проще и правильнее обернуть эти элементы в один контейнер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Рисунок 2" descr=""/>
          <p:cNvPicPr/>
          <p:nvPr/>
        </p:nvPicPr>
        <p:blipFill>
          <a:blip r:embed="rId1"/>
          <a:stretch/>
        </p:blipFill>
        <p:spPr>
          <a:xfrm>
            <a:off x="1585080" y="1225440"/>
            <a:ext cx="5905080" cy="214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568800" y="541800"/>
            <a:ext cx="7270560" cy="67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Desktop </a:t>
            </a:r>
            <a:r>
              <a:rPr b="1" lang="ru-RU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или </a:t>
            </a:r>
            <a:r>
              <a:rPr b="1" lang="en-US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mobile first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11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77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278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3" name="TextShape 9"/>
          <p:cNvSpPr txBox="1"/>
          <p:nvPr/>
        </p:nvSpPr>
        <p:spPr>
          <a:xfrm>
            <a:off x="471600" y="3636720"/>
            <a:ext cx="8132400" cy="953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11448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С технической стороны нет никаких отличий: вы можете писать базовую разметку для мобильных, и расставлять ключевые точки для десктопов (mobile first) и наоборот.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Рисунок 1" descr=""/>
          <p:cNvPicPr/>
          <p:nvPr/>
        </p:nvPicPr>
        <p:blipFill>
          <a:blip r:embed="rId1"/>
          <a:stretch/>
        </p:blipFill>
        <p:spPr>
          <a:xfrm>
            <a:off x="1585080" y="1357560"/>
            <a:ext cx="5905080" cy="214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568800" y="541800"/>
            <a:ext cx="7713000" cy="67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Веб-шрифты </a:t>
            </a:r>
            <a:r>
              <a:rPr b="1" lang="en-US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vs </a:t>
            </a:r>
            <a:r>
              <a:rPr b="1" lang="ru-RU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системные шрифты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12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87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288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3" name="TextShape 9"/>
          <p:cNvSpPr txBox="1"/>
          <p:nvPr/>
        </p:nvSpPr>
        <p:spPr>
          <a:xfrm>
            <a:off x="471600" y="3636720"/>
            <a:ext cx="8132400" cy="953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11448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Используйте веб-шрифты! Хоть они и выглядят красиво, не стоит забывать, что каждый подключённый шрифт будет загружен. Соответственно, чем больше шрифтов, тем медленнее загружается страница.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" name="Рисунок 2" descr=""/>
          <p:cNvPicPr/>
          <p:nvPr/>
        </p:nvPicPr>
        <p:blipFill>
          <a:blip r:embed="rId1"/>
          <a:stretch/>
        </p:blipFill>
        <p:spPr>
          <a:xfrm>
            <a:off x="1472760" y="1357560"/>
            <a:ext cx="5905080" cy="214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568800" y="541800"/>
            <a:ext cx="7713000" cy="67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Растровые </a:t>
            </a:r>
            <a:r>
              <a:rPr b="1" lang="en-US" sz="2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vs </a:t>
            </a:r>
            <a:r>
              <a:rPr b="1" lang="ru-RU" sz="2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векторные изображения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13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97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298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3" name="TextShape 9"/>
          <p:cNvSpPr txBox="1"/>
          <p:nvPr/>
        </p:nvSpPr>
        <p:spPr>
          <a:xfrm>
            <a:off x="471600" y="3730320"/>
            <a:ext cx="8132400" cy="859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11448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Для растровых изображений используйте форматы jpg, png или gif, для векторных лучшим выбором будет SVG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4" name="Рисунок 1" descr=""/>
          <p:cNvPicPr/>
          <p:nvPr/>
        </p:nvPicPr>
        <p:blipFill>
          <a:blip r:embed="rId1"/>
          <a:stretch/>
        </p:blipFill>
        <p:spPr>
          <a:xfrm>
            <a:off x="1359360" y="1346400"/>
            <a:ext cx="5905080" cy="214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372960" y="124560"/>
            <a:ext cx="6776280" cy="1557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Основные практические методы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14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307" name="Group 3"/>
          <p:cNvGrpSpPr/>
          <p:nvPr/>
        </p:nvGrpSpPr>
        <p:grpSpPr>
          <a:xfrm>
            <a:off x="6951240" y="124560"/>
            <a:ext cx="2095920" cy="1843200"/>
            <a:chOff x="6951240" y="124560"/>
            <a:chExt cx="2095920" cy="1843200"/>
          </a:xfrm>
        </p:grpSpPr>
        <p:sp>
          <p:nvSpPr>
            <p:cNvPr id="308" name="CustomShape 4"/>
            <p:cNvSpPr/>
            <p:nvPr/>
          </p:nvSpPr>
          <p:spPr>
            <a:xfrm>
              <a:off x="8327160" y="1681920"/>
              <a:ext cx="299520" cy="28584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5"/>
            <p:cNvSpPr/>
            <p:nvPr/>
          </p:nvSpPr>
          <p:spPr>
            <a:xfrm rot="19990800">
              <a:off x="6999480" y="1040040"/>
              <a:ext cx="299520" cy="28584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6"/>
            <p:cNvSpPr/>
            <p:nvPr/>
          </p:nvSpPr>
          <p:spPr>
            <a:xfrm rot="2926200">
              <a:off x="8780400" y="792360"/>
              <a:ext cx="224280" cy="21384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7"/>
            <p:cNvSpPr/>
            <p:nvPr/>
          </p:nvSpPr>
          <p:spPr>
            <a:xfrm rot="19990800">
              <a:off x="7517160" y="159480"/>
              <a:ext cx="201960" cy="19260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12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7419240" y="223920"/>
              <a:ext cx="1284120" cy="1457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13" name="CustomShape 8"/>
          <p:cNvSpPr/>
          <p:nvPr/>
        </p:nvSpPr>
        <p:spPr>
          <a:xfrm>
            <a:off x="43920" y="2125440"/>
            <a:ext cx="7707960" cy="20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480"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3a81ba"/>
                </a:solidFill>
                <a:latin typeface="Raleway Light"/>
                <a:ea typeface="Raleway Light"/>
              </a:rPr>
              <a:t>Fluid Grid</a:t>
            </a:r>
            <a:endParaRPr b="0" lang="ru-RU" sz="2800" spc="-1" strike="noStrike">
              <a:latin typeface="Arial"/>
            </a:endParaRPr>
          </a:p>
          <a:p>
            <a:pPr marL="114480" algn="ctr"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 marL="114480"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3a81ba"/>
                </a:solidFill>
                <a:latin typeface="Raleway Light"/>
                <a:ea typeface="Raleway Light"/>
              </a:rPr>
              <a:t>Flexible Media</a:t>
            </a:r>
            <a:endParaRPr b="0" lang="ru-RU" sz="2800" spc="-1" strike="noStrike">
              <a:latin typeface="Arial"/>
            </a:endParaRPr>
          </a:p>
          <a:p>
            <a:pPr marL="114480" algn="ctr"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 marL="114480" algn="ctr">
              <a:lnSpc>
                <a:spcPct val="100000"/>
              </a:lnSpc>
            </a:pPr>
            <a:r>
              <a:rPr b="0" lang="es-ES" sz="2800" spc="-1" strike="noStrike">
                <a:solidFill>
                  <a:srgbClr val="3a81ba"/>
                </a:solidFill>
                <a:latin typeface="Raleway Light"/>
                <a:ea typeface="Raleway Light"/>
              </a:rPr>
              <a:t>Media queries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568800" y="541800"/>
            <a:ext cx="7713000" cy="67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Fluid Grid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15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316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317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22" name="Рисунок 2" descr=""/>
          <p:cNvPicPr/>
          <p:nvPr/>
        </p:nvPicPr>
        <p:blipFill>
          <a:blip r:embed="rId1"/>
          <a:stretch/>
        </p:blipFill>
        <p:spPr>
          <a:xfrm>
            <a:off x="2476080" y="1536840"/>
            <a:ext cx="3683880" cy="271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568800" y="541800"/>
            <a:ext cx="7713000" cy="67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Flexible Media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16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325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326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31" name="Рисунок 1" descr=""/>
          <p:cNvPicPr/>
          <p:nvPr/>
        </p:nvPicPr>
        <p:blipFill>
          <a:blip r:embed="rId1"/>
          <a:stretch/>
        </p:blipFill>
        <p:spPr>
          <a:xfrm>
            <a:off x="864000" y="1536840"/>
            <a:ext cx="4286160" cy="152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568800" y="541800"/>
            <a:ext cx="7713000" cy="1307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Media queries</a:t>
            </a:r>
            <a:br/>
            <a:r>
              <a:rPr b="1" lang="en-US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(</a:t>
            </a:r>
            <a:r>
              <a:rPr b="1" lang="ru-RU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медиазапросы)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17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334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335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40" name="Рисунок 2" descr=""/>
          <p:cNvPicPr/>
          <p:nvPr/>
        </p:nvPicPr>
        <p:blipFill>
          <a:blip r:embed="rId1"/>
          <a:stretch/>
        </p:blipFill>
        <p:spPr>
          <a:xfrm>
            <a:off x="708840" y="1926720"/>
            <a:ext cx="4192200" cy="1533240"/>
          </a:xfrm>
          <a:prstGeom prst="rect">
            <a:avLst/>
          </a:prstGeom>
          <a:ln>
            <a:noFill/>
          </a:ln>
        </p:spPr>
      </p:pic>
      <p:pic>
        <p:nvPicPr>
          <p:cNvPr id="341" name="Рисунок 3" descr=""/>
          <p:cNvPicPr/>
          <p:nvPr/>
        </p:nvPicPr>
        <p:blipFill>
          <a:blip r:embed="rId2"/>
          <a:stretch/>
        </p:blipFill>
        <p:spPr>
          <a:xfrm>
            <a:off x="708840" y="3612600"/>
            <a:ext cx="7616880" cy="46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568800" y="541800"/>
            <a:ext cx="7713000" cy="76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Media types #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18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344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345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50" name="Рисунок 1" descr=""/>
          <p:cNvPicPr/>
          <p:nvPr/>
        </p:nvPicPr>
        <p:blipFill>
          <a:blip r:embed="rId1"/>
          <a:stretch/>
        </p:blipFill>
        <p:spPr>
          <a:xfrm>
            <a:off x="1626480" y="1410480"/>
            <a:ext cx="5750640" cy="326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568800" y="541800"/>
            <a:ext cx="7713000" cy="76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Может выглядеть так: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19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353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354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59" name="Рисунок 2" descr=""/>
          <p:cNvPicPr/>
          <p:nvPr/>
        </p:nvPicPr>
        <p:blipFill>
          <a:blip r:embed="rId1"/>
          <a:stretch/>
        </p:blipFill>
        <p:spPr>
          <a:xfrm>
            <a:off x="2167920" y="1343160"/>
            <a:ext cx="4514400" cy="856800"/>
          </a:xfrm>
          <a:prstGeom prst="rect">
            <a:avLst/>
          </a:prstGeom>
          <a:ln>
            <a:noFill/>
          </a:ln>
        </p:spPr>
      </p:pic>
      <p:pic>
        <p:nvPicPr>
          <p:cNvPr id="360" name="Рисунок 3" descr=""/>
          <p:cNvPicPr/>
          <p:nvPr/>
        </p:nvPicPr>
        <p:blipFill>
          <a:blip r:embed="rId2"/>
          <a:stretch/>
        </p:blipFill>
        <p:spPr>
          <a:xfrm>
            <a:off x="2903040" y="2379240"/>
            <a:ext cx="3043800" cy="221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e79cf"/>
            </a:gs>
            <a:gs pos="100000">
              <a:srgbClr val="54b5c3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35040" y="305244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Занятие </a:t>
            </a:r>
            <a:r>
              <a:rPr b="0" lang="en-US" sz="44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на тему</a:t>
            </a:r>
            <a:r>
              <a:rPr b="0" lang="ru-RU" sz="60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 </a:t>
            </a:r>
            <a:br/>
            <a:r>
              <a:rPr b="0" lang="en-US" sz="4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Responsive web design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Google Shape;58;p12" descr=""/>
          <p:cNvPicPr/>
          <p:nvPr/>
        </p:nvPicPr>
        <p:blipFill>
          <a:blip r:embed="rId1"/>
          <a:stretch/>
        </p:blipFill>
        <p:spPr>
          <a:xfrm>
            <a:off x="8052480" y="348120"/>
            <a:ext cx="709560" cy="79848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5345640" y="4295160"/>
            <a:ext cx="3294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Горбачевский </a:t>
            </a:r>
            <a:r>
              <a:rPr b="0" lang="ru-RU" sz="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ru-RU" sz="2000" spc="-1" strike="noStrike">
                <a:solidFill>
                  <a:srgbClr val="ffffff"/>
                </a:solidFill>
                <a:latin typeface="Raleway ExtraBold"/>
                <a:ea typeface="Raleway ExtraBold"/>
              </a:rPr>
              <a:t>Валерий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568800" y="541800"/>
            <a:ext cx="7713000" cy="76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@media Query #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20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363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364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69" name="Рисунок 1" descr=""/>
          <p:cNvPicPr/>
          <p:nvPr/>
        </p:nvPicPr>
        <p:blipFill>
          <a:blip r:embed="rId1"/>
          <a:stretch/>
        </p:blipFill>
        <p:spPr>
          <a:xfrm>
            <a:off x="1596600" y="1820880"/>
            <a:ext cx="5747040" cy="170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568800" y="337320"/>
            <a:ext cx="7713000" cy="1068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Применение медиазапросов на основе размера области просмотра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21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372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373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8" name="TextShape 9"/>
          <p:cNvSpPr txBox="1"/>
          <p:nvPr/>
        </p:nvSpPr>
        <p:spPr>
          <a:xfrm>
            <a:off x="471600" y="3990240"/>
            <a:ext cx="8132400" cy="810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11448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В отзывчивом веб-дизайне наиболее часто используются функции min-width, max-width, min-height и max-height (хотя возможны и другие запросы).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9" name="Рисунок 2" descr=""/>
          <p:cNvPicPr/>
          <p:nvPr/>
        </p:nvPicPr>
        <p:blipFill>
          <a:blip r:embed="rId1"/>
          <a:stretch/>
        </p:blipFill>
        <p:spPr>
          <a:xfrm>
            <a:off x="1698480" y="1376280"/>
            <a:ext cx="5881680" cy="264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651960" y="535320"/>
            <a:ext cx="7713000" cy="1068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Logical Operators in Media Queries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22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382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383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8" name="TextShape 9"/>
          <p:cNvSpPr txBox="1"/>
          <p:nvPr/>
        </p:nvSpPr>
        <p:spPr>
          <a:xfrm>
            <a:off x="651960" y="3114000"/>
            <a:ext cx="8132400" cy="810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11448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В списке нет логического оператора ИЛИ, его роль выполняет запятая.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9" name="Рисунок 1" descr=""/>
          <p:cNvPicPr/>
          <p:nvPr/>
        </p:nvPicPr>
        <p:blipFill>
          <a:blip r:embed="rId1"/>
          <a:stretch/>
        </p:blipFill>
        <p:spPr>
          <a:xfrm>
            <a:off x="1466280" y="1303920"/>
            <a:ext cx="6132240" cy="1730880"/>
          </a:xfrm>
          <a:prstGeom prst="rect">
            <a:avLst/>
          </a:prstGeom>
          <a:ln>
            <a:noFill/>
          </a:ln>
        </p:spPr>
      </p:pic>
      <p:pic>
        <p:nvPicPr>
          <p:cNvPr id="390" name="Рисунок 3" descr=""/>
          <p:cNvPicPr/>
          <p:nvPr/>
        </p:nvPicPr>
        <p:blipFill>
          <a:blip r:embed="rId2"/>
          <a:stretch/>
        </p:blipFill>
        <p:spPr>
          <a:xfrm>
            <a:off x="1466280" y="3837240"/>
            <a:ext cx="6058080" cy="38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651960" y="535320"/>
            <a:ext cx="7713000" cy="1068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Примечание к </a:t>
            </a:r>
            <a:r>
              <a:rPr b="1" lang="en-US" sz="2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min-device-width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23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393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394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9" name="TextShape 9"/>
          <p:cNvSpPr txBox="1"/>
          <p:nvPr/>
        </p:nvSpPr>
        <p:spPr>
          <a:xfrm>
            <a:off x="651960" y="1224360"/>
            <a:ext cx="8132400" cy="810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Также возможно создание запросов на основании *-device-width, хотя делать это настоятельно не рекомендуется.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Разница небольшая, но очень важная: min-width исходит из размера окна браузера, а min-device-width - из размера экрана устройства. К сожалению, некоторые браузеры (включая устаревшую версию браузера для Android) не всегда правильно определяют ширину области просмотра и вместо нее могут сообщить размер экрана в пикселях устройства.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676080" y="625680"/>
            <a:ext cx="7713000" cy="688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Чаще всего используются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24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402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403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08" name="Рисунок 3" descr=""/>
          <p:cNvPicPr/>
          <p:nvPr/>
        </p:nvPicPr>
        <p:blipFill>
          <a:blip r:embed="rId1"/>
          <a:stretch/>
        </p:blipFill>
        <p:spPr>
          <a:xfrm>
            <a:off x="1626120" y="1347120"/>
            <a:ext cx="5896440" cy="324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676080" y="625680"/>
            <a:ext cx="7713000" cy="688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Поддержка браузерами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25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411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412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7" name="TextShape 9"/>
          <p:cNvSpPr txBox="1"/>
          <p:nvPr/>
        </p:nvSpPr>
        <p:spPr>
          <a:xfrm>
            <a:off x="921960" y="1600200"/>
            <a:ext cx="6865920" cy="1137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Internet Explorer 8 и более ранних версий не поддерживает CSS3 media queries. Вы можете включить ее, добавив Javascript файл respond.js.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CustomShape 10"/>
          <p:cNvSpPr/>
          <p:nvPr/>
        </p:nvSpPr>
        <p:spPr>
          <a:xfrm>
            <a:off x="921960" y="3023640"/>
            <a:ext cx="686592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Internet Explorer ниже 9-й версии не поддерживает новые элементы содержащиеся в HTML5. Поэтому подключаем Javascript файл </a:t>
            </a:r>
            <a:r>
              <a:rPr b="0" lang="ru-RU" sz="1800" spc="-1" strike="noStrike" u="sng">
                <a:solidFill>
                  <a:srgbClr val="1155cc"/>
                </a:solidFill>
                <a:uFillTx/>
                <a:latin typeface="Raleway Light"/>
                <a:ea typeface="Raleway Light"/>
                <a:hlinkClick r:id="rId1"/>
              </a:rPr>
              <a:t>html5.js</a:t>
            </a: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 в HTML документ, который позволит IE понимать новые элементы.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676080" y="625680"/>
            <a:ext cx="7713000" cy="688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Responsive meta tag #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26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421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422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27" name="Рисунок 3" descr=""/>
          <p:cNvPicPr/>
          <p:nvPr/>
        </p:nvPicPr>
        <p:blipFill>
          <a:blip r:embed="rId1"/>
          <a:stretch/>
        </p:blipFill>
        <p:spPr>
          <a:xfrm>
            <a:off x="572040" y="1786680"/>
            <a:ext cx="8065080" cy="41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27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429" name="Group 2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430" name="CustomShape 3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4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5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6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7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5" name="CustomShape 8"/>
          <p:cNvSpPr/>
          <p:nvPr/>
        </p:nvSpPr>
        <p:spPr>
          <a:xfrm>
            <a:off x="633960" y="636840"/>
            <a:ext cx="7862760" cy="39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1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width</a:t>
            </a:r>
            <a:endParaRPr b="0" lang="ru-RU" sz="14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Целое число (от 200px — 10,000px) или “device-width”.</a:t>
            </a:r>
            <a:endParaRPr b="0" lang="ru-RU" sz="14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Задает ширину viewport.</a:t>
            </a:r>
            <a:endParaRPr b="0" lang="ru-RU" sz="14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  <a:tabLst>
                <a:tab algn="l" pos="0"/>
              </a:tabLst>
            </a:pPr>
            <a:r>
              <a:rPr b="1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initial-scale</a:t>
            </a:r>
            <a:endParaRPr b="0" lang="ru-RU" sz="14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Доступные значения (от 0.1 до 10).</a:t>
            </a:r>
            <a:endParaRPr b="0" lang="ru-RU" sz="14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1.0 — не масштабировать. Задает масштаб страницы. Увеличиваем значение – увеличиваем масштаб.</a:t>
            </a:r>
            <a:endParaRPr b="0" lang="ru-RU" sz="14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  <a:tabLst>
                <a:tab algn="l" pos="0"/>
              </a:tabLst>
            </a:pPr>
            <a:r>
              <a:rPr b="1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user-scalable</a:t>
            </a:r>
            <a:endParaRPr b="0" lang="ru-RU" sz="14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Доступные значения no или yes</a:t>
            </a:r>
            <a:endParaRPr b="0" lang="ru-RU" sz="14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Задает возможнось изменения масштаба страницы.</a:t>
            </a:r>
            <a:endParaRPr b="0" lang="ru-RU" sz="14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  <a:tabLst>
                <a:tab algn="l" pos="0"/>
              </a:tabLst>
            </a:pPr>
            <a:r>
              <a:rPr b="1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minimum-scale и maximum-scale</a:t>
            </a:r>
            <a:endParaRPr b="0" lang="ru-RU" sz="14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Доступные значения (от 0.1 до 10).</a:t>
            </a:r>
            <a:endParaRPr b="0" lang="ru-RU" sz="1400" spc="-1" strike="noStrike"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1.0 — не масштабировать. Определяет минимальный и максимальный масштаб viewport соответственно.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436" name="Рисунок 13" descr=""/>
          <p:cNvPicPr/>
          <p:nvPr/>
        </p:nvPicPr>
        <p:blipFill>
          <a:blip r:embed="rId1"/>
          <a:stretch/>
        </p:blipFill>
        <p:spPr>
          <a:xfrm>
            <a:off x="593640" y="195120"/>
            <a:ext cx="8065080" cy="41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1096560" y="487440"/>
            <a:ext cx="6776280" cy="331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ru-RU" sz="40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Мы можем превратить любой обычный сайт в responsive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28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439" name="Group 3"/>
          <p:cNvGrpSpPr/>
          <p:nvPr/>
        </p:nvGrpSpPr>
        <p:grpSpPr>
          <a:xfrm>
            <a:off x="6951240" y="124560"/>
            <a:ext cx="2095920" cy="1843200"/>
            <a:chOff x="6951240" y="124560"/>
            <a:chExt cx="2095920" cy="1843200"/>
          </a:xfrm>
        </p:grpSpPr>
        <p:sp>
          <p:nvSpPr>
            <p:cNvPr id="440" name="CustomShape 4"/>
            <p:cNvSpPr/>
            <p:nvPr/>
          </p:nvSpPr>
          <p:spPr>
            <a:xfrm>
              <a:off x="8327160" y="1681920"/>
              <a:ext cx="299520" cy="28584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5"/>
            <p:cNvSpPr/>
            <p:nvPr/>
          </p:nvSpPr>
          <p:spPr>
            <a:xfrm rot="19990800">
              <a:off x="6999480" y="1040040"/>
              <a:ext cx="299520" cy="28584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6"/>
            <p:cNvSpPr/>
            <p:nvPr/>
          </p:nvSpPr>
          <p:spPr>
            <a:xfrm rot="2926200">
              <a:off x="8780400" y="792360"/>
              <a:ext cx="224280" cy="21384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7"/>
            <p:cNvSpPr/>
            <p:nvPr/>
          </p:nvSpPr>
          <p:spPr>
            <a:xfrm rot="19990800">
              <a:off x="7517160" y="159480"/>
              <a:ext cx="201960" cy="19260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44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7419240" y="223920"/>
              <a:ext cx="1284120" cy="14576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1096560" y="487440"/>
            <a:ext cx="6776280" cy="3751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Frameworks</a:t>
            </a:r>
            <a:br/>
            <a:r>
              <a:rPr b="0" lang="en-US" sz="40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(save time)</a:t>
            </a:r>
            <a:br/>
            <a:r>
              <a:rPr b="0" lang="en-US" sz="40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or</a:t>
            </a:r>
            <a:br/>
            <a:r>
              <a:rPr b="0" lang="en-US" sz="40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Roll Your Own</a:t>
            </a:r>
            <a:br/>
            <a:r>
              <a:rPr b="0" lang="en-US" sz="40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(more control)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29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447" name="Group 3"/>
          <p:cNvGrpSpPr/>
          <p:nvPr/>
        </p:nvGrpSpPr>
        <p:grpSpPr>
          <a:xfrm>
            <a:off x="6951240" y="124560"/>
            <a:ext cx="2095920" cy="1843200"/>
            <a:chOff x="6951240" y="124560"/>
            <a:chExt cx="2095920" cy="1843200"/>
          </a:xfrm>
        </p:grpSpPr>
        <p:sp>
          <p:nvSpPr>
            <p:cNvPr id="448" name="CustomShape 4"/>
            <p:cNvSpPr/>
            <p:nvPr/>
          </p:nvSpPr>
          <p:spPr>
            <a:xfrm>
              <a:off x="8327160" y="1681920"/>
              <a:ext cx="299520" cy="28584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5"/>
            <p:cNvSpPr/>
            <p:nvPr/>
          </p:nvSpPr>
          <p:spPr>
            <a:xfrm rot="19990800">
              <a:off x="6999480" y="1040040"/>
              <a:ext cx="299520" cy="28584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6"/>
            <p:cNvSpPr/>
            <p:nvPr/>
          </p:nvSpPr>
          <p:spPr>
            <a:xfrm rot="2926200">
              <a:off x="8780400" y="792360"/>
              <a:ext cx="224280" cy="21384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CustomShape 7"/>
            <p:cNvSpPr/>
            <p:nvPr/>
          </p:nvSpPr>
          <p:spPr>
            <a:xfrm rot="19990800">
              <a:off x="7517160" y="159480"/>
              <a:ext cx="201960" cy="19260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52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7419240" y="223920"/>
              <a:ext cx="1284120" cy="14576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964800" y="354240"/>
            <a:ext cx="686592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2b618b"/>
                </a:solidFill>
                <a:latin typeface="Raleway ExtraBold"/>
                <a:ea typeface="Raleway ExtraBold"/>
              </a:rPr>
              <a:t>Responsive web design</a:t>
            </a:r>
            <a:br/>
            <a:r>
              <a:rPr b="0" lang="en-US" sz="3600" spc="-1" strike="noStrike">
                <a:solidFill>
                  <a:srgbClr val="2b618b"/>
                </a:solidFill>
                <a:latin typeface="Raleway ExtraBold"/>
                <a:ea typeface="Raleway ExtraBold"/>
              </a:rPr>
              <a:t>(</a:t>
            </a:r>
            <a:r>
              <a:rPr b="0" lang="ru-RU" sz="3600" spc="-1" strike="noStrike">
                <a:solidFill>
                  <a:srgbClr val="2b618b"/>
                </a:solidFill>
                <a:latin typeface="Raleway ExtraBold"/>
                <a:ea typeface="Raleway ExtraBold"/>
              </a:rPr>
              <a:t>Отзывчивый дизайн )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3</a:t>
            </a:r>
            <a:endParaRPr b="0" lang="ru-RU" sz="1300" spc="-1" strike="noStrike">
              <a:latin typeface="Times New Roman"/>
            </a:endParaRPr>
          </a:p>
        </p:txBody>
      </p:sp>
      <p:pic>
        <p:nvPicPr>
          <p:cNvPr id="209" name="Google Shape;128;p20" descr=""/>
          <p:cNvPicPr/>
          <p:nvPr/>
        </p:nvPicPr>
        <p:blipFill>
          <a:blip r:embed="rId1"/>
          <a:stretch/>
        </p:blipFill>
        <p:spPr>
          <a:xfrm>
            <a:off x="8075160" y="258480"/>
            <a:ext cx="736200" cy="835920"/>
          </a:xfrm>
          <a:prstGeom prst="rect">
            <a:avLst/>
          </a:prstGeom>
          <a:ln>
            <a:noFill/>
          </a:ln>
        </p:spPr>
      </p:pic>
      <p:sp>
        <p:nvSpPr>
          <p:cNvPr id="210" name="TextShape 3"/>
          <p:cNvSpPr txBox="1"/>
          <p:nvPr/>
        </p:nvSpPr>
        <p:spPr>
          <a:xfrm>
            <a:off x="1008000" y="4037040"/>
            <a:ext cx="6779880" cy="706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13968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One site for every screen!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Рисунок 2" descr=""/>
          <p:cNvPicPr/>
          <p:nvPr/>
        </p:nvPicPr>
        <p:blipFill>
          <a:blip r:embed="rId2"/>
          <a:stretch/>
        </p:blipFill>
        <p:spPr>
          <a:xfrm>
            <a:off x="2062440" y="1724760"/>
            <a:ext cx="4670640" cy="231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157680" y="124560"/>
            <a:ext cx="6776280" cy="891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Grids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30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455" name="Group 3"/>
          <p:cNvGrpSpPr/>
          <p:nvPr/>
        </p:nvGrpSpPr>
        <p:grpSpPr>
          <a:xfrm>
            <a:off x="6951240" y="124560"/>
            <a:ext cx="2095920" cy="1843200"/>
            <a:chOff x="6951240" y="124560"/>
            <a:chExt cx="2095920" cy="1843200"/>
          </a:xfrm>
        </p:grpSpPr>
        <p:sp>
          <p:nvSpPr>
            <p:cNvPr id="456" name="CustomShape 4"/>
            <p:cNvSpPr/>
            <p:nvPr/>
          </p:nvSpPr>
          <p:spPr>
            <a:xfrm>
              <a:off x="8327160" y="1681920"/>
              <a:ext cx="299520" cy="28584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5"/>
            <p:cNvSpPr/>
            <p:nvPr/>
          </p:nvSpPr>
          <p:spPr>
            <a:xfrm rot="19990800">
              <a:off x="6999480" y="1040040"/>
              <a:ext cx="299520" cy="28584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6"/>
            <p:cNvSpPr/>
            <p:nvPr/>
          </p:nvSpPr>
          <p:spPr>
            <a:xfrm rot="2926200">
              <a:off x="8780400" y="792360"/>
              <a:ext cx="224280" cy="21384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7"/>
            <p:cNvSpPr/>
            <p:nvPr/>
          </p:nvSpPr>
          <p:spPr>
            <a:xfrm rot="19990800">
              <a:off x="7517160" y="159480"/>
              <a:ext cx="201960" cy="19260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60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7419240" y="223920"/>
              <a:ext cx="1284120" cy="14576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61" name="Рисунок 2" descr=""/>
          <p:cNvPicPr/>
          <p:nvPr/>
        </p:nvPicPr>
        <p:blipFill>
          <a:blip r:embed="rId2"/>
          <a:stretch/>
        </p:blipFill>
        <p:spPr>
          <a:xfrm>
            <a:off x="528480" y="1091880"/>
            <a:ext cx="6034320" cy="377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676080" y="625680"/>
            <a:ext cx="7713000" cy="688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Что такое </a:t>
            </a:r>
            <a:r>
              <a:rPr b="1" lang="en-US" sz="2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grid layout?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31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464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465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0" name="TextShape 9"/>
          <p:cNvSpPr txBox="1"/>
          <p:nvPr/>
        </p:nvSpPr>
        <p:spPr>
          <a:xfrm>
            <a:off x="870120" y="1713960"/>
            <a:ext cx="2880360" cy="2207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en-US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a container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en-US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rows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en-US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columns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5e79cf"/>
              </a:buClr>
              <a:buFont typeface="Raleway Light"/>
              <a:buChar char="●"/>
            </a:pPr>
            <a:r>
              <a:rPr b="0" lang="en-US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gutters (the space between columns)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1" name="Рисунок 3" descr=""/>
          <p:cNvPicPr/>
          <p:nvPr/>
        </p:nvPicPr>
        <p:blipFill>
          <a:blip r:embed="rId1"/>
          <a:stretch/>
        </p:blipFill>
        <p:spPr>
          <a:xfrm>
            <a:off x="4061880" y="1665360"/>
            <a:ext cx="4057200" cy="230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32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473" name="Group 2"/>
          <p:cNvGrpSpPr/>
          <p:nvPr/>
        </p:nvGrpSpPr>
        <p:grpSpPr>
          <a:xfrm>
            <a:off x="6951240" y="124560"/>
            <a:ext cx="2095920" cy="1843200"/>
            <a:chOff x="6951240" y="124560"/>
            <a:chExt cx="2095920" cy="1843200"/>
          </a:xfrm>
        </p:grpSpPr>
        <p:sp>
          <p:nvSpPr>
            <p:cNvPr id="474" name="CustomShape 3"/>
            <p:cNvSpPr/>
            <p:nvPr/>
          </p:nvSpPr>
          <p:spPr>
            <a:xfrm>
              <a:off x="8327160" y="1681920"/>
              <a:ext cx="299520" cy="28584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4"/>
            <p:cNvSpPr/>
            <p:nvPr/>
          </p:nvSpPr>
          <p:spPr>
            <a:xfrm rot="19990800">
              <a:off x="6999480" y="1040040"/>
              <a:ext cx="299520" cy="28584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5"/>
            <p:cNvSpPr/>
            <p:nvPr/>
          </p:nvSpPr>
          <p:spPr>
            <a:xfrm rot="2926200">
              <a:off x="8780400" y="792360"/>
              <a:ext cx="224280" cy="21384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6"/>
            <p:cNvSpPr/>
            <p:nvPr/>
          </p:nvSpPr>
          <p:spPr>
            <a:xfrm rot="19990800">
              <a:off x="7517160" y="159480"/>
              <a:ext cx="201960" cy="192600"/>
            </a:xfrm>
            <a:custGeom>
              <a:avLst/>
              <a:gdLst/>
              <a:ahLst/>
              <a:rect l="l" t="t" r="r" b="b"/>
              <a:pathLst>
                <a:path w="15144" h="1446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78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7419240" y="223920"/>
              <a:ext cx="1284120" cy="14576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79" name="Рисунок 10" descr=""/>
          <p:cNvPicPr/>
          <p:nvPr/>
        </p:nvPicPr>
        <p:blipFill>
          <a:blip r:embed="rId2"/>
          <a:stretch/>
        </p:blipFill>
        <p:spPr>
          <a:xfrm>
            <a:off x="965520" y="124560"/>
            <a:ext cx="4811400" cy="474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33</a:t>
            </a:r>
            <a:endParaRPr b="0" lang="ru-RU" sz="1300" spc="-1" strike="noStrike">
              <a:latin typeface="Times New Roman"/>
            </a:endParaRPr>
          </a:p>
        </p:txBody>
      </p:sp>
      <p:pic>
        <p:nvPicPr>
          <p:cNvPr id="481" name="Рисунок 2" descr=""/>
          <p:cNvPicPr/>
          <p:nvPr/>
        </p:nvPicPr>
        <p:blipFill>
          <a:blip r:embed="rId1"/>
          <a:stretch/>
        </p:blipFill>
        <p:spPr>
          <a:xfrm>
            <a:off x="18000" y="132480"/>
            <a:ext cx="9126000" cy="445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34</a:t>
            </a:r>
            <a:endParaRPr b="0" lang="ru-RU" sz="1300" spc="-1" strike="noStrike">
              <a:latin typeface="Times New Roman"/>
            </a:endParaRPr>
          </a:p>
        </p:txBody>
      </p:sp>
      <p:sp>
        <p:nvSpPr>
          <p:cNvPr id="483" name="TextShape 2"/>
          <p:cNvSpPr txBox="1"/>
          <p:nvPr/>
        </p:nvSpPr>
        <p:spPr>
          <a:xfrm>
            <a:off x="685800" y="1507320"/>
            <a:ext cx="6593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60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Спасибо</a:t>
            </a:r>
            <a:r>
              <a:rPr b="0" lang="en" sz="60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!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TextShape 3"/>
          <p:cNvSpPr txBox="1"/>
          <p:nvPr/>
        </p:nvSpPr>
        <p:spPr>
          <a:xfrm>
            <a:off x="685800" y="2550600"/>
            <a:ext cx="4644000" cy="2245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3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Есть вопросы</a:t>
            </a:r>
            <a:r>
              <a:rPr b="1" lang="en" sz="3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?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Вы можете связаться со мной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a81ba"/>
                </a:solidFill>
                <a:latin typeface="Raleway Light"/>
                <a:ea typeface="Raleway Light"/>
              </a:rPr>
              <a:t>mail</a:t>
            </a:r>
            <a:r>
              <a:rPr b="0" lang="en-US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: valeriy.gorbachevskiy@gmail.com</a:t>
            </a:r>
            <a:r>
              <a:rPr b="0" lang="en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a81ba"/>
                </a:solidFill>
                <a:latin typeface="Raleway Light"/>
                <a:ea typeface="Raleway Light"/>
              </a:rPr>
              <a:t>Telegram/Viber</a:t>
            </a:r>
            <a:r>
              <a:rPr b="0" lang="en-US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: +380954382408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a81ba"/>
                </a:solidFill>
                <a:latin typeface="Raleway Light"/>
                <a:ea typeface="Raleway Light"/>
              </a:rPr>
              <a:t>Skype</a:t>
            </a:r>
            <a:r>
              <a:rPr b="0" lang="en-US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: valerij.gorbachevskij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8054280" y="327960"/>
            <a:ext cx="797760" cy="7254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e79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71760" y="484560"/>
            <a:ext cx="7647480" cy="1220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Основные принципы отзывчивого веб-дизайна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4</a:t>
            </a:r>
            <a:endParaRPr b="0" lang="ru-RU" sz="1300" spc="-1" strike="noStrike">
              <a:latin typeface="Times New Roman"/>
            </a:endParaRPr>
          </a:p>
        </p:txBody>
      </p:sp>
      <p:pic>
        <p:nvPicPr>
          <p:cNvPr id="214" name="Google Shape;80;p15" descr=""/>
          <p:cNvPicPr/>
          <p:nvPr/>
        </p:nvPicPr>
        <p:blipFill>
          <a:blip r:embed="rId1"/>
          <a:stretch/>
        </p:blipFill>
        <p:spPr>
          <a:xfrm>
            <a:off x="8075160" y="258480"/>
            <a:ext cx="736200" cy="835920"/>
          </a:xfrm>
          <a:prstGeom prst="rect">
            <a:avLst/>
          </a:prstGeom>
          <a:ln>
            <a:noFill/>
          </a:ln>
        </p:spPr>
      </p:pic>
      <p:pic>
        <p:nvPicPr>
          <p:cNvPr id="215" name="Picture 2" descr="Ð ÐµÐ·ÑÐ»ÑÑÐ°Ñ Ð¿Ð¾ÑÑÐºÑ Ð·Ð¾Ð±ÑÐ°Ð¶ÐµÐ½Ñ Ð·Ð° Ð·Ð°Ð¿Ð¸ÑÐ¾Ð¼ &quot;ÐÑÐ½Ð¾Ð²Ð½ÑÐµ Ð¿ÑÐ¸Ð½ÑÐ¸Ð¿Ñ Ð¾ÑÐ·ÑÐ²ÑÐ¸Ð²Ð¾Ð³Ð¾ Ð²ÐµÐ±-Ð´Ð¸Ð·Ð°Ð¹Ð½Ð°&quot;"/>
          <p:cNvPicPr/>
          <p:nvPr/>
        </p:nvPicPr>
        <p:blipFill>
          <a:blip r:embed="rId2"/>
          <a:stretch/>
        </p:blipFill>
        <p:spPr>
          <a:xfrm>
            <a:off x="1548000" y="1823400"/>
            <a:ext cx="5424120" cy="261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599760" y="548640"/>
            <a:ext cx="727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Отзывчивый </a:t>
            </a:r>
            <a:r>
              <a:rPr b="1" lang="en-US" sz="40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vs </a:t>
            </a:r>
            <a:r>
              <a:rPr b="1" lang="ru-RU" sz="40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Адаптивный веб-дизайн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5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18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219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24" name="Рисунок 4" descr=""/>
          <p:cNvPicPr/>
          <p:nvPr/>
        </p:nvPicPr>
        <p:blipFill>
          <a:blip r:embed="rId1"/>
          <a:stretch/>
        </p:blipFill>
        <p:spPr>
          <a:xfrm>
            <a:off x="1377000" y="2185920"/>
            <a:ext cx="5915880" cy="214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568800" y="645480"/>
            <a:ext cx="72705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Поток</a:t>
            </a:r>
            <a:br/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6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27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228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3" name="TextShape 9"/>
          <p:cNvSpPr txBox="1"/>
          <p:nvPr/>
        </p:nvSpPr>
        <p:spPr>
          <a:xfrm>
            <a:off x="471600" y="3844800"/>
            <a:ext cx="8132400" cy="818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11448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Когда размер экрана уменьшается, содержимое страницы начинает занимать больше высоты, и элементы начинают смещаться вниз.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1870200" y="1503000"/>
            <a:ext cx="5662800" cy="205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568800" y="645480"/>
            <a:ext cx="7270560" cy="67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Относительные единицы измерения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7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37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238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3" name="TextShape 9"/>
          <p:cNvSpPr txBox="1"/>
          <p:nvPr/>
        </p:nvSpPr>
        <p:spPr>
          <a:xfrm>
            <a:off x="452520" y="3727800"/>
            <a:ext cx="8132400" cy="818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11448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Область просмотра страницы может быть монитором, экраном мобильного или чем угодно ещё. Плотность пикселей на разных экранах также разная, поэтому нам нужны гибкие единицы измерения, работающие везде.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Рисунок 3" descr=""/>
          <p:cNvPicPr/>
          <p:nvPr/>
        </p:nvPicPr>
        <p:blipFill>
          <a:blip r:embed="rId1"/>
          <a:stretch/>
        </p:blipFill>
        <p:spPr>
          <a:xfrm>
            <a:off x="1566360" y="1454760"/>
            <a:ext cx="5905080" cy="214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568800" y="645480"/>
            <a:ext cx="7270560" cy="67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Контрольные точки (</a:t>
            </a:r>
            <a:r>
              <a:rPr b="1" lang="en-US" sz="28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Breakpoints)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uk-UA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8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47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248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3" name="TextShape 9"/>
          <p:cNvSpPr txBox="1"/>
          <p:nvPr/>
        </p:nvSpPr>
        <p:spPr>
          <a:xfrm>
            <a:off x="452520" y="3727800"/>
            <a:ext cx="8132400" cy="818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11448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Контрольные точки позволяют менять расположение блоков на странице только в случае использования экрана с определёнными размерами.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Рисунок 5" descr=""/>
          <p:cNvPicPr/>
          <p:nvPr/>
        </p:nvPicPr>
        <p:blipFill>
          <a:blip r:embed="rId1"/>
          <a:stretch/>
        </p:blipFill>
        <p:spPr>
          <a:xfrm>
            <a:off x="1566360" y="1454760"/>
            <a:ext cx="5905080" cy="214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568800" y="541800"/>
            <a:ext cx="7270560" cy="67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Max- </a:t>
            </a:r>
            <a:r>
              <a:rPr b="1" lang="ru-RU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и </a:t>
            </a:r>
            <a:r>
              <a:rPr b="1" lang="en-US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min-</a:t>
            </a:r>
            <a:r>
              <a:rPr b="1" lang="ru-RU" sz="3200" spc="-1" strike="noStrike">
                <a:solidFill>
                  <a:srgbClr val="434343"/>
                </a:solidFill>
                <a:latin typeface="Raleway ExtraBold"/>
                <a:ea typeface="Raleway ExtraBold"/>
              </a:rPr>
              <a:t>значения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8604360" y="4590360"/>
            <a:ext cx="539280" cy="552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5e79cf"/>
                </a:solidFill>
                <a:latin typeface="Raleway ExtraBold"/>
                <a:ea typeface="Raleway ExtraBold"/>
              </a:rPr>
              <a:t>9</a:t>
            </a:r>
            <a:endParaRPr b="0" lang="ru-RU" sz="1300" spc="-1" strike="noStrike">
              <a:latin typeface="Times New Roman"/>
            </a:endParaRPr>
          </a:p>
        </p:txBody>
      </p:sp>
      <p:grpSp>
        <p:nvGrpSpPr>
          <p:cNvPr id="257" name="Group 3"/>
          <p:cNvGrpSpPr/>
          <p:nvPr/>
        </p:nvGrpSpPr>
        <p:grpSpPr>
          <a:xfrm>
            <a:off x="8119800" y="226080"/>
            <a:ext cx="539280" cy="879120"/>
            <a:chOff x="8119800" y="226080"/>
            <a:chExt cx="539280" cy="879120"/>
          </a:xfrm>
        </p:grpSpPr>
        <p:sp>
          <p:nvSpPr>
            <p:cNvPr id="258" name="CustomShape 4"/>
            <p:cNvSpPr/>
            <p:nvPr/>
          </p:nvSpPr>
          <p:spPr>
            <a:xfrm>
              <a:off x="8282160" y="96984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5"/>
            <p:cNvSpPr/>
            <p:nvPr/>
          </p:nvSpPr>
          <p:spPr>
            <a:xfrm>
              <a:off x="8282160" y="897120"/>
              <a:ext cx="214560" cy="471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6"/>
            <p:cNvSpPr/>
            <p:nvPr/>
          </p:nvSpPr>
          <p:spPr>
            <a:xfrm>
              <a:off x="8282160" y="1042920"/>
              <a:ext cx="214560" cy="6228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7"/>
            <p:cNvSpPr/>
            <p:nvPr/>
          </p:nvSpPr>
          <p:spPr>
            <a:xfrm>
              <a:off x="8289720" y="535320"/>
              <a:ext cx="199080" cy="33588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8"/>
            <p:cNvSpPr/>
            <p:nvPr/>
          </p:nvSpPr>
          <p:spPr>
            <a:xfrm>
              <a:off x="8119800" y="226080"/>
              <a:ext cx="539280" cy="645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3" name="TextShape 9"/>
          <p:cNvSpPr txBox="1"/>
          <p:nvPr/>
        </p:nvSpPr>
        <p:spPr>
          <a:xfrm>
            <a:off x="471600" y="3368520"/>
            <a:ext cx="8132400" cy="1221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11448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Raleway Light"/>
                <a:ea typeface="Raleway Light"/>
              </a:rPr>
              <a:t>Контент, занимающий всю ширину экрана — это здорово, если он отображается на мобильном. А если вы откроете страницу через ваш телевизор? Вряд ли увиденная картина обрадует вас. Поэтому здравым решением будет использование минимальных и максимальных значений.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Рисунок 1" descr=""/>
          <p:cNvPicPr/>
          <p:nvPr/>
        </p:nvPicPr>
        <p:blipFill>
          <a:blip r:embed="rId1"/>
          <a:stretch/>
        </p:blipFill>
        <p:spPr>
          <a:xfrm>
            <a:off x="1328400" y="1188360"/>
            <a:ext cx="6007320" cy="217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Application>LibreOffice/6.4.6.2$Linux_X86_64 LibreOffice_project/40$Build-2</Application>
  <Words>605</Words>
  <Paragraphs>107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2020-11-19T18:51:52Z</dcterms:modified>
  <cp:revision>27</cp:revision>
  <dc:subject/>
  <dc:title>POWERCODE ACADEMY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34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