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7" r:id="rId2"/>
    <p:sldId id="256" r:id="rId3"/>
    <p:sldId id="259" r:id="rId4"/>
    <p:sldId id="261" r:id="rId5"/>
    <p:sldId id="289" r:id="rId6"/>
    <p:sldId id="277" r:id="rId7"/>
    <p:sldId id="291" r:id="rId8"/>
    <p:sldId id="290" r:id="rId9"/>
    <p:sldId id="278" r:id="rId10"/>
    <p:sldId id="292" r:id="rId11"/>
    <p:sldId id="279" r:id="rId12"/>
    <p:sldId id="262" r:id="rId13"/>
    <p:sldId id="280" r:id="rId14"/>
    <p:sldId id="281" r:id="rId15"/>
    <p:sldId id="293" r:id="rId16"/>
    <p:sldId id="294" r:id="rId17"/>
    <p:sldId id="296" r:id="rId18"/>
    <p:sldId id="295" r:id="rId19"/>
    <p:sldId id="298" r:id="rId20"/>
    <p:sldId id="299" r:id="rId21"/>
    <p:sldId id="297" r:id="rId22"/>
    <p:sldId id="282" r:id="rId23"/>
    <p:sldId id="300" r:id="rId24"/>
    <p:sldId id="275" r:id="rId25"/>
  </p:sldIdLst>
  <p:sldSz cx="9144000" cy="5143500" type="screen16x9"/>
  <p:notesSz cx="6858000" cy="9144000"/>
  <p:embeddedFontLst>
    <p:embeddedFont>
      <p:font typeface="Raleway ExtraBold" panose="020B0604020202020204" charset="-52"/>
      <p:bold r:id="rId27"/>
      <p:boldItalic r:id="rId28"/>
    </p:embeddedFont>
    <p:embeddedFont>
      <p:font typeface="Montserrat" panose="020B0604020202020204" charset="-52"/>
      <p:regular r:id="rId29"/>
      <p:bold r:id="rId30"/>
      <p:italic r:id="rId31"/>
      <p:boldItalic r:id="rId32"/>
    </p:embeddedFont>
    <p:embeddedFont>
      <p:font typeface="Raleway Light" panose="020B0604020202020204" charset="-52"/>
      <p:regular r:id="rId33"/>
      <p:bold r:id="rId34"/>
      <p:italic r:id="rId35"/>
      <p:boldItalic r:id="rId36"/>
    </p:embeddedFont>
    <p:embeddedFont>
      <p:font typeface="Raleway" panose="020B0604020202020204" charset="-52"/>
      <p:regular r:id="rId37"/>
      <p:bold r:id="rId38"/>
      <p:italic r:id="rId39"/>
      <p:boldItalic r:id="rId40"/>
    </p:embeddedFont>
    <p:embeddedFont>
      <p:font typeface="Montserrat Light" panose="020B0604020202020204" charset="-52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07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79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4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69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117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80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200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05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557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387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671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43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137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87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34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75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Подготовка и </a:t>
            </a:r>
            <a:r>
              <a:rPr lang="ru-RU" sz="4000" b="1" dirty="0" err="1"/>
              <a:t>Коммит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2800" b="1" dirty="0"/>
              <a:t/>
            </a:r>
            <a:br>
              <a:rPr lang="ru-RU" sz="2800" b="1" dirty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97089" y="1885950"/>
            <a:ext cx="4469765" cy="116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Чтобы подготовить изменения (добавить их в Индекс) </a:t>
            </a:r>
            <a:r>
              <a:rPr lang="ru-RU" dirty="0" smtClean="0"/>
              <a:t>используйте</a:t>
            </a:r>
          </a:p>
          <a:p>
            <a:r>
              <a:rPr lang="ru-RU" dirty="0"/>
              <a:t>Это первый шаг в основном рабочем процессе. </a:t>
            </a:r>
            <a:endParaRPr lang="ru-RU" sz="1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930" y="2672096"/>
            <a:ext cx="4220887" cy="14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3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Подготовка и </a:t>
            </a:r>
            <a:r>
              <a:rPr lang="ru-RU" sz="4000" b="1" dirty="0" err="1"/>
              <a:t>Коммит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2800" b="1" dirty="0"/>
              <a:t/>
            </a:r>
            <a:br>
              <a:rPr lang="ru-RU" sz="2800" b="1" dirty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97089" y="1885950"/>
            <a:ext cx="7695689" cy="116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Сделать </a:t>
            </a:r>
            <a:r>
              <a:rPr lang="ru-RU" dirty="0" err="1"/>
              <a:t>коммит</a:t>
            </a:r>
            <a:r>
              <a:rPr lang="ru-RU" dirty="0"/>
              <a:t> подготовленных изменений можно </a:t>
            </a:r>
            <a:r>
              <a:rPr lang="ru-RU" dirty="0" smtClean="0"/>
              <a:t>командой</a:t>
            </a:r>
          </a:p>
          <a:p>
            <a:r>
              <a:rPr lang="ru-RU" dirty="0"/>
              <a:t>Теперь изменения закреплены в локальном </a:t>
            </a:r>
            <a:r>
              <a:rPr lang="ru-RU" dirty="0" err="1"/>
              <a:t>репозитории</a:t>
            </a:r>
            <a:r>
              <a:rPr lang="ru-RU" dirty="0"/>
              <a:t>.</a:t>
            </a:r>
            <a:endParaRPr lang="ru-RU" sz="1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76" y="3285220"/>
            <a:ext cx="7295502" cy="7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>
                <a:solidFill>
                  <a:srgbClr val="5E79CF"/>
                </a:solidFill>
              </a:rPr>
              <a:t>Рабочий процесс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372980" y="3120932"/>
            <a:ext cx="8231420" cy="17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Ваш локальный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репозиторий</a:t>
            </a:r>
            <a:r>
              <a:rPr lang="ru-RU" dirty="0"/>
              <a:t> состоит из трех "сущностей". Рабочий каталог (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) содержит файлы. Индекс (</a:t>
            </a:r>
            <a:r>
              <a:rPr lang="ru-RU" dirty="0" err="1"/>
              <a:t>Index</a:t>
            </a:r>
            <a:r>
              <a:rPr lang="ru-RU" dirty="0"/>
              <a:t>) или область подготовленных файлов (</a:t>
            </a:r>
            <a:r>
              <a:rPr lang="ru-RU" dirty="0" err="1"/>
              <a:t>Staging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), содержит информацию о том, что должно войти в следующий </a:t>
            </a:r>
            <a:r>
              <a:rPr lang="ru-RU" dirty="0" err="1"/>
              <a:t>коммит</a:t>
            </a:r>
            <a:r>
              <a:rPr lang="ru-RU" dirty="0"/>
              <a:t> и HEAD указывает на последний </a:t>
            </a:r>
            <a:r>
              <a:rPr lang="ru-RU" dirty="0" err="1"/>
              <a:t>коммит</a:t>
            </a:r>
            <a:r>
              <a:rPr lang="ru-RU" dirty="0"/>
              <a:t> что вы сделали.</a:t>
            </a:r>
            <a:endParaRPr lang="pt-BR" sz="11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86" y="1288476"/>
            <a:ext cx="4830474" cy="16965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>
                <a:solidFill>
                  <a:srgbClr val="5E79CF"/>
                </a:solidFill>
              </a:rPr>
              <a:t>История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372980" y="1339943"/>
            <a:ext cx="5892738" cy="68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Получение списка произведенных изменений — функция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endParaRPr lang="ru-RU"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44377"/>
          <a:stretch/>
        </p:blipFill>
        <p:spPr>
          <a:xfrm>
            <a:off x="591190" y="3034824"/>
            <a:ext cx="1933802" cy="590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437" y="2242371"/>
            <a:ext cx="5394418" cy="23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Отправка изменений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823565" y="1284223"/>
            <a:ext cx="6661197" cy="169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Если вы еще не клонировали существующий </a:t>
            </a:r>
            <a:r>
              <a:rPr lang="ru-RU" dirty="0" err="1"/>
              <a:t>репозиторий</a:t>
            </a:r>
            <a:r>
              <a:rPr lang="ru-RU" dirty="0"/>
              <a:t> и хотите подключить ваш к удаленному, вам нужно на </a:t>
            </a:r>
            <a:r>
              <a:rPr lang="ru-RU" dirty="0" err="1"/>
              <a:t>GitHub</a:t>
            </a:r>
            <a:r>
              <a:rPr lang="ru-RU" dirty="0"/>
              <a:t> создать новый </a:t>
            </a:r>
            <a:r>
              <a:rPr lang="ru-RU" dirty="0" err="1"/>
              <a:t>репозиторий</a:t>
            </a:r>
            <a:r>
              <a:rPr lang="ru-RU" dirty="0"/>
              <a:t>, для этого переходим по ссылке https://github.com/new и потом добавляем его, выполнив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5" y="3278343"/>
            <a:ext cx="7686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8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Отправка изменений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823565" y="1284223"/>
            <a:ext cx="6661197" cy="100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Чтобы отправить эти изменения в ваш удаленный </a:t>
            </a:r>
            <a:r>
              <a:rPr lang="ru-RU" dirty="0" err="1"/>
              <a:t>репозиторий</a:t>
            </a:r>
            <a:r>
              <a:rPr lang="ru-RU" dirty="0"/>
              <a:t>, выполните.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91" y="2303969"/>
            <a:ext cx="7248525" cy="619125"/>
          </a:xfrm>
          <a:prstGeom prst="rect">
            <a:avLst/>
          </a:prstGeom>
        </p:spPr>
      </p:pic>
      <p:sp>
        <p:nvSpPr>
          <p:cNvPr id="13" name="Google Shape;105;p18"/>
          <p:cNvSpPr txBox="1">
            <a:spLocks/>
          </p:cNvSpPr>
          <p:nvPr/>
        </p:nvSpPr>
        <p:spPr>
          <a:xfrm>
            <a:off x="823565" y="2965635"/>
            <a:ext cx="6661197" cy="179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Можно изменить </a:t>
            </a:r>
            <a:r>
              <a:rPr lang="ru-RU" dirty="0" err="1"/>
              <a:t>master</a:t>
            </a:r>
            <a:r>
              <a:rPr lang="ru-RU" dirty="0"/>
              <a:t> на любую другую ветвь чтобы отправить изменения на неё</a:t>
            </a:r>
            <a:r>
              <a:rPr lang="ru-RU" dirty="0" smtClean="0"/>
              <a:t>.</a:t>
            </a:r>
          </a:p>
          <a:p>
            <a:pPr marL="285750" indent="-285750"/>
            <a:r>
              <a:rPr lang="ru-RU" dirty="0"/>
              <a:t>Теперь вы можете отправлять изменения на удаленный </a:t>
            </a:r>
            <a:r>
              <a:rPr lang="ru-RU" dirty="0" err="1"/>
              <a:t>репозиторий</a:t>
            </a:r>
            <a:r>
              <a:rPr lang="ru-RU" dirty="0"/>
              <a:t>. Для этого нужно будет ввести логин и пароль от вашего </a:t>
            </a:r>
            <a:r>
              <a:rPr lang="ru-RU" dirty="0" err="1"/>
              <a:t>GitHub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6077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3"/>
            <a:ext cx="6776687" cy="133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Работа с удаленным </a:t>
            </a:r>
            <a:r>
              <a:rPr lang="ru-RU" sz="4000" dirty="0" err="1">
                <a:solidFill>
                  <a:srgbClr val="5E79CF"/>
                </a:solidFill>
              </a:rPr>
              <a:t>репозиторием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823566" y="1608965"/>
            <a:ext cx="6661197" cy="70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Добавление удаленного </a:t>
            </a:r>
            <a:r>
              <a:rPr lang="ru-RU" dirty="0" err="1"/>
              <a:t>репозитория</a:t>
            </a:r>
            <a:r>
              <a:rPr lang="ru-RU" dirty="0"/>
              <a:t>.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6" y="2216492"/>
            <a:ext cx="6705600" cy="590550"/>
          </a:xfrm>
          <a:prstGeom prst="rect">
            <a:avLst/>
          </a:prstGeom>
        </p:spPr>
      </p:pic>
      <p:sp>
        <p:nvSpPr>
          <p:cNvPr id="13" name="Google Shape;105;p18"/>
          <p:cNvSpPr txBox="1">
            <a:spLocks/>
          </p:cNvSpPr>
          <p:nvPr/>
        </p:nvSpPr>
        <p:spPr>
          <a:xfrm>
            <a:off x="826219" y="2918839"/>
            <a:ext cx="6661197" cy="70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Получить список удаленных </a:t>
            </a:r>
            <a:r>
              <a:rPr lang="ru-RU" dirty="0" err="1"/>
              <a:t>репозиториев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66" y="3696494"/>
            <a:ext cx="6524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3"/>
            <a:ext cx="6776687" cy="133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Работа с удаленным </a:t>
            </a:r>
            <a:r>
              <a:rPr lang="ru-RU" sz="4000" dirty="0" err="1">
                <a:solidFill>
                  <a:srgbClr val="5E79CF"/>
                </a:solidFill>
              </a:rPr>
              <a:t>репозиторием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823566" y="1608965"/>
            <a:ext cx="6661197" cy="90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Заливка файлов в удаленный </a:t>
            </a:r>
            <a:r>
              <a:rPr lang="ru-RU" dirty="0" err="1"/>
              <a:t>репозиторий</a:t>
            </a:r>
            <a:r>
              <a:rPr lang="ru-RU" dirty="0"/>
              <a:t>. (Попросит ввести логин и пароль)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05;p18"/>
          <p:cNvSpPr txBox="1">
            <a:spLocks/>
          </p:cNvSpPr>
          <p:nvPr/>
        </p:nvSpPr>
        <p:spPr>
          <a:xfrm>
            <a:off x="823566" y="3067091"/>
            <a:ext cx="6661197" cy="70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/>
              <a:t>Переименование и удаление удаленного </a:t>
            </a:r>
            <a:r>
              <a:rPr lang="ru-RU" dirty="0" err="1"/>
              <a:t>репозитория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6" y="2482648"/>
            <a:ext cx="3701329" cy="486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626" y="2486284"/>
            <a:ext cx="3637696" cy="4867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774" y="3732739"/>
            <a:ext cx="5246405" cy="4592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422" y="4322280"/>
            <a:ext cx="2772945" cy="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3"/>
            <a:ext cx="6776687" cy="112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5400" dirty="0">
                <a:solidFill>
                  <a:srgbClr val="5E79CF"/>
                </a:solidFill>
              </a:rPr>
              <a:t>Ветвление</a:t>
            </a:r>
            <a:endParaRPr lang="en-US" sz="54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372980" y="1284223"/>
            <a:ext cx="7472155" cy="169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Ветки используются для разработки функционала изолированного от остального. Ветка </a:t>
            </a:r>
            <a:r>
              <a:rPr lang="ru-RU" dirty="0" err="1"/>
              <a:t>master</a:t>
            </a:r>
            <a:r>
              <a:rPr lang="ru-RU" dirty="0"/>
              <a:t> используется по умолчанию когда вы создаете </a:t>
            </a:r>
            <a:r>
              <a:rPr lang="ru-RU" dirty="0" err="1"/>
              <a:t>репозиторий</a:t>
            </a:r>
            <a:r>
              <a:rPr lang="ru-RU" dirty="0"/>
              <a:t>. Используйте другие ветки для разработки и слияние в </a:t>
            </a:r>
            <a:r>
              <a:rPr lang="ru-RU" dirty="0" err="1"/>
              <a:t>master</a:t>
            </a:r>
            <a:r>
              <a:rPr lang="ru-RU" dirty="0"/>
              <a:t> когда разработка завершена.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089" y="2852873"/>
            <a:ext cx="5785139" cy="20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3"/>
            <a:ext cx="6776687" cy="112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5400" dirty="0">
                <a:solidFill>
                  <a:srgbClr val="5E79CF"/>
                </a:solidFill>
              </a:rPr>
              <a:t>Ветвление</a:t>
            </a:r>
            <a:endParaRPr lang="en-US" sz="54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372980" y="1284223"/>
            <a:ext cx="7472155" cy="67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Создать новую ветку с названием “</a:t>
            </a:r>
            <a:r>
              <a:rPr lang="ru-RU" dirty="0" err="1"/>
              <a:t>feature_x</a:t>
            </a:r>
            <a:r>
              <a:rPr lang="ru-RU" dirty="0"/>
              <a:t>”  можно командой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894702"/>
            <a:ext cx="4657725" cy="571500"/>
          </a:xfrm>
          <a:prstGeom prst="rect">
            <a:avLst/>
          </a:prstGeom>
        </p:spPr>
      </p:pic>
      <p:sp>
        <p:nvSpPr>
          <p:cNvPr id="14" name="Google Shape;105;p18"/>
          <p:cNvSpPr txBox="1">
            <a:spLocks/>
          </p:cNvSpPr>
          <p:nvPr/>
        </p:nvSpPr>
        <p:spPr>
          <a:xfrm>
            <a:off x="372980" y="2773754"/>
            <a:ext cx="7472155" cy="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Создать новую ветку с названием “</a:t>
            </a:r>
            <a:r>
              <a:rPr lang="ru-RU" dirty="0" err="1"/>
              <a:t>feature_x</a:t>
            </a:r>
            <a:r>
              <a:rPr lang="ru-RU" dirty="0"/>
              <a:t>” и сразу переключиться на неё можно командой</a:t>
            </a:r>
          </a:p>
          <a:p>
            <a:pPr marL="285750" indent="-285750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80" y="3740128"/>
            <a:ext cx="4657725" cy="5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err="1" smtClean="0"/>
              <a:t>Заняти</a:t>
            </a:r>
            <a:r>
              <a:rPr lang="en-US"/>
              <a:t>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dirty="0">
                <a:solidFill>
                  <a:srgbClr val="434343"/>
                </a:solidFill>
              </a:rPr>
              <a:t>Система контроля версий приложения </a:t>
            </a:r>
            <a:r>
              <a:rPr lang="ru-RU" sz="4800" dirty="0" err="1">
                <a:solidFill>
                  <a:srgbClr val="434343"/>
                </a:solidFill>
              </a:rPr>
              <a:t>Git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3"/>
            <a:ext cx="6776687" cy="112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5400" dirty="0">
                <a:solidFill>
                  <a:srgbClr val="5E79CF"/>
                </a:solidFill>
              </a:rPr>
              <a:t>Ветвление</a:t>
            </a:r>
            <a:endParaRPr lang="en-US" sz="54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372980" y="1284223"/>
            <a:ext cx="7472155" cy="67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удалить ветку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05;p18"/>
          <p:cNvSpPr txBox="1">
            <a:spLocks/>
          </p:cNvSpPr>
          <p:nvPr/>
        </p:nvSpPr>
        <p:spPr>
          <a:xfrm>
            <a:off x="372980" y="2773754"/>
            <a:ext cx="7472155" cy="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ветка не будет доступна тем, кто пользуется с вами удаленным </a:t>
            </a:r>
            <a:r>
              <a:rPr lang="ru-RU" dirty="0" err="1"/>
              <a:t>репозиторием</a:t>
            </a:r>
            <a:r>
              <a:rPr lang="ru-RU" dirty="0"/>
              <a:t> пока вы не отправите её туда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934223"/>
            <a:ext cx="5819775" cy="542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80" y="3736341"/>
            <a:ext cx="6655902" cy="5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89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100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5400" dirty="0">
                <a:solidFill>
                  <a:srgbClr val="5E79CF"/>
                </a:solidFill>
              </a:rPr>
              <a:t>Слияние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05;p18"/>
          <p:cNvSpPr txBox="1">
            <a:spLocks/>
          </p:cNvSpPr>
          <p:nvPr/>
        </p:nvSpPr>
        <p:spPr>
          <a:xfrm>
            <a:off x="372980" y="1054444"/>
            <a:ext cx="7472155" cy="169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Для того чтобы слить другую ветку с активной (например </a:t>
            </a:r>
            <a:r>
              <a:rPr lang="ru-RU" dirty="0" err="1"/>
              <a:t>master</a:t>
            </a:r>
            <a:r>
              <a:rPr lang="ru-RU" dirty="0"/>
              <a:t>), используйте команду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3" y="1956344"/>
            <a:ext cx="4261365" cy="503311"/>
          </a:xfrm>
          <a:prstGeom prst="rect">
            <a:avLst/>
          </a:prstGeom>
        </p:spPr>
      </p:pic>
      <p:sp>
        <p:nvSpPr>
          <p:cNvPr id="14" name="Google Shape;105;p18"/>
          <p:cNvSpPr txBox="1">
            <a:spLocks/>
          </p:cNvSpPr>
          <p:nvPr/>
        </p:nvSpPr>
        <p:spPr>
          <a:xfrm>
            <a:off x="372980" y="2474471"/>
            <a:ext cx="7472155" cy="169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 err="1"/>
              <a:t>git</a:t>
            </a:r>
            <a:r>
              <a:rPr lang="ru-RU" dirty="0"/>
              <a:t> пытается автоматически слить изменения. К сожалению, это не всегда возможно и результатом станет конфликт. Вы ответственны за разрешение возникших </a:t>
            </a:r>
            <a:r>
              <a:rPr lang="ru-RU" dirty="0" smtClean="0"/>
              <a:t>конфликтов</a:t>
            </a:r>
          </a:p>
          <a:p>
            <a:pPr marL="285750" indent="-285750"/>
            <a:r>
              <a:rPr lang="ru-RU" dirty="0"/>
              <a:t>перед слиянием вы можете предварительно посмотреть на изменения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63" y="4274633"/>
            <a:ext cx="6896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635550"/>
            <a:ext cx="6776687" cy="100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400" dirty="0" smtClean="0">
                <a:solidFill>
                  <a:srgbClr val="5E79CF"/>
                </a:solidFill>
              </a:rPr>
              <a:t>Ветка </a:t>
            </a:r>
            <a:r>
              <a:rPr lang="en-US" sz="4400" dirty="0">
                <a:solidFill>
                  <a:srgbClr val="5E79CF"/>
                </a:solidFill>
              </a:rPr>
              <a:t>GitHub pages (</a:t>
            </a:r>
            <a:r>
              <a:rPr lang="en-US" sz="4400" dirty="0" err="1">
                <a:solidFill>
                  <a:srgbClr val="5E79CF"/>
                </a:solidFill>
              </a:rPr>
              <a:t>gh</a:t>
            </a:r>
            <a:r>
              <a:rPr lang="en-US" sz="4400" dirty="0">
                <a:solidFill>
                  <a:srgbClr val="5E79CF"/>
                </a:solidFill>
              </a:rPr>
              <a:t>-pages)</a:t>
            </a:r>
            <a:endParaRPr lang="en-US" sz="32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05;p18"/>
          <p:cNvSpPr txBox="1">
            <a:spLocks/>
          </p:cNvSpPr>
          <p:nvPr/>
        </p:nvSpPr>
        <p:spPr>
          <a:xfrm>
            <a:off x="372980" y="1607513"/>
            <a:ext cx="7472155" cy="139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Чтобы мы могли “смотреть” наши </a:t>
            </a:r>
            <a:r>
              <a:rPr lang="ru-RU" dirty="0" err="1"/>
              <a:t>репозитории</a:t>
            </a:r>
            <a:r>
              <a:rPr lang="ru-RU" dirty="0"/>
              <a:t> по ссылке типа http</a:t>
            </a:r>
            <a:r>
              <a:rPr lang="ru-RU" dirty="0" smtClean="0"/>
              <a:t>://</a:t>
            </a:r>
            <a:r>
              <a:rPr lang="en-US" dirty="0" err="1" smtClean="0"/>
              <a:t>valeriygor</a:t>
            </a:r>
            <a:r>
              <a:rPr lang="ru-RU" dirty="0" smtClean="0"/>
              <a:t>.github.io/</a:t>
            </a:r>
            <a:r>
              <a:rPr lang="ru-RU" dirty="0" err="1" smtClean="0"/>
              <a:t>css-diner-shopping-list</a:t>
            </a:r>
            <a:r>
              <a:rPr lang="ru-RU" dirty="0"/>
              <a:t>/ (где </a:t>
            </a:r>
            <a:r>
              <a:rPr lang="ru-RU" dirty="0" err="1"/>
              <a:t>css-diner-shopping-list</a:t>
            </a:r>
            <a:r>
              <a:rPr lang="ru-RU" dirty="0"/>
              <a:t> это имя </a:t>
            </a:r>
            <a:r>
              <a:rPr lang="ru-RU" dirty="0" err="1"/>
              <a:t>репозитория</a:t>
            </a:r>
            <a:r>
              <a:rPr lang="ru-RU" dirty="0"/>
              <a:t>, а </a:t>
            </a:r>
            <a:r>
              <a:rPr lang="en-US" dirty="0" err="1"/>
              <a:t>valeriygor</a:t>
            </a:r>
            <a:r>
              <a:rPr lang="ru-RU" dirty="0" smtClean="0"/>
              <a:t> </a:t>
            </a:r>
            <a:r>
              <a:rPr lang="ru-RU" dirty="0"/>
              <a:t>ваш логин) нужно создать ветку </a:t>
            </a:r>
            <a:r>
              <a:rPr lang="ru-RU" b="1" dirty="0" err="1"/>
              <a:t>gh-pages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9" y="3024848"/>
            <a:ext cx="6286500" cy="514350"/>
          </a:xfrm>
          <a:prstGeom prst="rect">
            <a:avLst/>
          </a:prstGeom>
        </p:spPr>
      </p:pic>
      <p:sp>
        <p:nvSpPr>
          <p:cNvPr id="17" name="Google Shape;105;p18"/>
          <p:cNvSpPr txBox="1">
            <a:spLocks/>
          </p:cNvSpPr>
          <p:nvPr/>
        </p:nvSpPr>
        <p:spPr>
          <a:xfrm>
            <a:off x="372980" y="3735354"/>
            <a:ext cx="7472155" cy="5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синхронизировать </a:t>
            </a:r>
            <a:r>
              <a:rPr lang="en-US" dirty="0" err="1"/>
              <a:t>gh</a:t>
            </a:r>
            <a:r>
              <a:rPr lang="en-US" dirty="0"/>
              <a:t>-pages c master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59" y="4326614"/>
            <a:ext cx="4733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635550"/>
            <a:ext cx="6776687" cy="100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400" dirty="0" smtClean="0">
                <a:solidFill>
                  <a:srgbClr val="5E79CF"/>
                </a:solidFill>
              </a:rPr>
              <a:t>Ветка </a:t>
            </a:r>
            <a:r>
              <a:rPr lang="en-US" sz="4400" dirty="0">
                <a:solidFill>
                  <a:srgbClr val="5E79CF"/>
                </a:solidFill>
              </a:rPr>
              <a:t>GitHub pages (</a:t>
            </a:r>
            <a:r>
              <a:rPr lang="en-US" sz="4400" dirty="0" err="1">
                <a:solidFill>
                  <a:srgbClr val="5E79CF"/>
                </a:solidFill>
              </a:rPr>
              <a:t>gh</a:t>
            </a:r>
            <a:r>
              <a:rPr lang="en-US" sz="4400" dirty="0">
                <a:solidFill>
                  <a:srgbClr val="5E79CF"/>
                </a:solidFill>
              </a:rPr>
              <a:t>-pages)</a:t>
            </a:r>
            <a:endParaRPr lang="en-US" sz="32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05;p18"/>
          <p:cNvSpPr txBox="1">
            <a:spLocks/>
          </p:cNvSpPr>
          <p:nvPr/>
        </p:nvSpPr>
        <p:spPr>
          <a:xfrm>
            <a:off x="401095" y="2667963"/>
            <a:ext cx="2965559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вернуться в </a:t>
            </a:r>
            <a:r>
              <a:rPr lang="en-US" dirty="0"/>
              <a:t>master</a:t>
            </a:r>
            <a:endParaRPr lang="ru-RU" sz="1400" dirty="0"/>
          </a:p>
        </p:txBody>
      </p:sp>
      <p:sp>
        <p:nvSpPr>
          <p:cNvPr id="15" name="Google Shape;105;p18"/>
          <p:cNvSpPr txBox="1">
            <a:spLocks/>
          </p:cNvSpPr>
          <p:nvPr/>
        </p:nvSpPr>
        <p:spPr>
          <a:xfrm>
            <a:off x="401095" y="1602663"/>
            <a:ext cx="7472155" cy="5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отправить ветку на сервер.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95" y="2179637"/>
            <a:ext cx="4166614" cy="4927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95" y="3197770"/>
            <a:ext cx="4133850" cy="542925"/>
          </a:xfrm>
          <a:prstGeom prst="rect">
            <a:avLst/>
          </a:prstGeom>
        </p:spPr>
      </p:pic>
      <p:sp>
        <p:nvSpPr>
          <p:cNvPr id="18" name="Google Shape;105;p18"/>
          <p:cNvSpPr txBox="1">
            <a:spLocks/>
          </p:cNvSpPr>
          <p:nvPr/>
        </p:nvSpPr>
        <p:spPr>
          <a:xfrm>
            <a:off x="372980" y="3744818"/>
            <a:ext cx="7472155" cy="5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/>
              <a:t>Эти команды можно объединить в одну строку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95" y="4336078"/>
            <a:ext cx="8491488" cy="3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91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Что такое </a:t>
            </a:r>
            <a:r>
              <a:rPr lang="en-US" sz="3600" dirty="0" err="1"/>
              <a:t>Git</a:t>
            </a:r>
            <a:r>
              <a:rPr lang="en-US" sz="3600" dirty="0"/>
              <a:t>?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065125" y="1727949"/>
            <a:ext cx="5397237" cy="2708969"/>
          </a:xfrm>
        </p:spPr>
        <p:txBody>
          <a:bodyPr/>
          <a:lstStyle/>
          <a:p>
            <a:r>
              <a:rPr lang="ru-RU" sz="1400" dirty="0" err="1"/>
              <a:t>Git</a:t>
            </a:r>
            <a:r>
              <a:rPr lang="ru-RU" sz="1400" dirty="0"/>
              <a:t> это система контроля ревизий. Значит если вы допустили несколько ошибок и испортили свой код можно просто откатиться на старую версию, а не вспоминать где и что вы исправляли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 err="1"/>
              <a:t>Git</a:t>
            </a:r>
            <a:r>
              <a:rPr lang="ru-RU" sz="1400" dirty="0"/>
              <a:t> позволяет размещать исходные тексты на удаленных серверах типа </a:t>
            </a:r>
            <a:r>
              <a:rPr lang="ru-RU" sz="1400" dirty="0" err="1"/>
              <a:t>Bitbucket</a:t>
            </a:r>
            <a:r>
              <a:rPr lang="ru-RU" sz="1400" dirty="0"/>
              <a:t>, </a:t>
            </a:r>
            <a:r>
              <a:rPr lang="ru-RU" sz="1400" dirty="0" err="1"/>
              <a:t>Gihtub</a:t>
            </a:r>
            <a:r>
              <a:rPr lang="ru-RU" sz="1400" dirty="0"/>
              <a:t> и даже </a:t>
            </a:r>
            <a:r>
              <a:rPr lang="ru-RU" sz="1400" dirty="0" err="1"/>
              <a:t>Google</a:t>
            </a:r>
            <a:r>
              <a:rPr lang="ru-RU" sz="1400" dirty="0"/>
              <a:t> </a:t>
            </a:r>
            <a:r>
              <a:rPr lang="ru-RU" sz="1400" dirty="0" err="1"/>
              <a:t>Code</a:t>
            </a:r>
            <a:r>
              <a:rPr lang="ru-RU" sz="1400" dirty="0"/>
              <a:t>. Можно взять свой код с удаленного сервера на локальный компьютер, отредактировать и закачать его назад. Чем-то похоже на облачное хранилище, типа </a:t>
            </a:r>
            <a:r>
              <a:rPr lang="ru-RU" sz="1400" dirty="0" err="1"/>
              <a:t>Dropbox</a:t>
            </a:r>
            <a:r>
              <a:rPr lang="ru-RU" sz="1400" dirty="0"/>
              <a:t>, но для кода.</a:t>
            </a:r>
            <a:endParaRPr lang="en-US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00" y="198479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14968" y="943163"/>
            <a:ext cx="30945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b="1" dirty="0"/>
              <a:t>Что </a:t>
            </a:r>
            <a:r>
              <a:rPr lang="ru-RU" sz="4400" b="1" dirty="0" smtClean="0"/>
              <a:t>такое</a:t>
            </a:r>
            <a:endParaRPr sz="4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79426" y="2162550"/>
            <a:ext cx="7910273" cy="270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dirty="0" err="1"/>
              <a:t>Cайт</a:t>
            </a:r>
            <a:r>
              <a:rPr lang="ru-RU" dirty="0"/>
              <a:t> github.com позиционируется как веб-сервис хостинга проектов с использованием системы контроля версий </a:t>
            </a:r>
            <a:r>
              <a:rPr lang="ru-RU" dirty="0" err="1"/>
              <a:t>git</a:t>
            </a:r>
            <a:r>
              <a:rPr lang="ru-RU" dirty="0"/>
              <a:t>, а также как социальная сеть для разработчиков.</a:t>
            </a:r>
          </a:p>
          <a:p>
            <a:pPr fontAlgn="base"/>
            <a:r>
              <a:rPr lang="ru-RU" dirty="0"/>
              <a:t>Пользователи могут создавать неограниченное число </a:t>
            </a:r>
            <a:r>
              <a:rPr lang="ru-RU" dirty="0" err="1"/>
              <a:t>репозиториев</a:t>
            </a:r>
            <a:r>
              <a:rPr lang="ru-RU" dirty="0"/>
              <a:t>, для каждого из которых предоставляется </a:t>
            </a:r>
            <a:r>
              <a:rPr lang="ru-RU" dirty="0" err="1"/>
              <a:t>wiki</a:t>
            </a:r>
            <a:r>
              <a:rPr lang="ru-RU" dirty="0"/>
              <a:t>, система </a:t>
            </a:r>
            <a:r>
              <a:rPr lang="ru-RU" dirty="0" err="1"/>
              <a:t>issue</a:t>
            </a:r>
            <a:r>
              <a:rPr lang="ru-RU" dirty="0"/>
              <a:t> </a:t>
            </a:r>
            <a:r>
              <a:rPr lang="ru-RU" dirty="0" err="1"/>
              <a:t>tracking</a:t>
            </a:r>
            <a:r>
              <a:rPr lang="ru-RU" dirty="0"/>
              <a:t>-а, есть возможность проводить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review</a:t>
            </a:r>
            <a:r>
              <a:rPr lang="ru-RU" dirty="0"/>
              <a:t> и многое другое.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sz="13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56" y="589761"/>
            <a:ext cx="3505107" cy="1389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48915" y="910515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434343"/>
              </a:buClr>
              <a:buNone/>
            </a:pPr>
            <a:r>
              <a:rPr lang="ru-RU" dirty="0"/>
              <a:t>Важно!</a:t>
            </a:r>
            <a:endParaRPr sz="3000" b="0" i="1" u="none" cap="none" dirty="0">
              <a:sym typeface="Raleway Ligh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FFFFFF"/>
                </a:solidFill>
              </a:rPr>
              <a:t>5</a:t>
            </a:r>
            <a:endParaRPr sz="13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33216" y="2052185"/>
            <a:ext cx="6661197" cy="1532680"/>
            <a:chOff x="1133216" y="2052185"/>
            <a:chExt cx="6661197" cy="1532680"/>
          </a:xfrm>
        </p:grpSpPr>
        <p:sp>
          <p:nvSpPr>
            <p:cNvPr id="5" name="Google Shape;105;p18"/>
            <p:cNvSpPr txBox="1">
              <a:spLocks/>
            </p:cNvSpPr>
            <p:nvPr/>
          </p:nvSpPr>
          <p:spPr>
            <a:xfrm>
              <a:off x="1133216" y="2052185"/>
              <a:ext cx="6661197" cy="1532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B600"/>
                </a:buClr>
                <a:buSzPts val="1800"/>
                <a:buFont typeface="Raleway Light"/>
                <a:buChar char="●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SzPts val="1800"/>
                <a:buFont typeface="Raleway Light"/>
                <a:buChar char="○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B600"/>
                </a:buClr>
                <a:buSzPts val="1800"/>
                <a:buFont typeface="Raleway Light"/>
                <a:buChar char="■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●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○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■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●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○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Raleway Light"/>
                <a:buChar char="■"/>
                <a:defRPr sz="1800" b="0" i="0" u="none" strike="noStrike" cap="none">
                  <a:solidFill>
                    <a:srgbClr val="666666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lvl9pPr>
            </a:lstStyle>
            <a:p>
              <a:pPr marL="285750" indent="-285750"/>
              <a:r>
                <a:rPr lang="en-US" sz="8800" b="1" dirty="0" err="1">
                  <a:solidFill>
                    <a:schemeClr val="bg1"/>
                  </a:solidFill>
                </a:rPr>
                <a:t>Git</a:t>
              </a:r>
              <a:r>
                <a:rPr lang="en-US" sz="8800" b="1" dirty="0">
                  <a:solidFill>
                    <a:schemeClr val="bg1"/>
                  </a:solidFill>
                </a:rPr>
                <a:t> = </a:t>
              </a:r>
              <a:r>
                <a:rPr lang="en-US" sz="8800" b="1" dirty="0" smtClean="0">
                  <a:solidFill>
                    <a:schemeClr val="bg1"/>
                  </a:solidFill>
                </a:rPr>
                <a:t>GitHub</a:t>
              </a:r>
              <a:endParaRPr lang="en-US" sz="8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Прямая соединительная линия 2"/>
            <p:cNvCxnSpPr/>
            <p:nvPr/>
          </p:nvCxnSpPr>
          <p:spPr>
            <a:xfrm flipH="1">
              <a:off x="3293918" y="2670464"/>
              <a:ext cx="311727" cy="5715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 smtClean="0"/>
              <a:t>Возможности </a:t>
            </a:r>
            <a:r>
              <a:rPr lang="en-US" sz="4400" dirty="0" err="1"/>
              <a:t>Git</a:t>
            </a:r>
            <a:r>
              <a:rPr lang="en-US" sz="4400" dirty="0"/>
              <a:t>:</a:t>
            </a:r>
            <a:endParaRPr sz="4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172588" cy="2635527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Контроль версий программ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автоматическое </a:t>
            </a:r>
            <a:r>
              <a:rPr lang="ru-RU" dirty="0"/>
              <a:t>резервное копирование текущей версии программы и соответствующих исходных кодов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удобная </a:t>
            </a:r>
            <a:r>
              <a:rPr lang="ru-RU" dirty="0"/>
              <a:t>сводка внесенных изменений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интеллектуальное </a:t>
            </a:r>
            <a:r>
              <a:rPr lang="ru-RU" dirty="0"/>
              <a:t>отслеживание противоречащих друг другу изменений;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 smtClean="0"/>
              <a:t>Возможности </a:t>
            </a:r>
            <a:r>
              <a:rPr lang="en-US" sz="4400" dirty="0" err="1"/>
              <a:t>Git</a:t>
            </a:r>
            <a:r>
              <a:rPr lang="en-US" sz="4400" dirty="0"/>
              <a:t>:</a:t>
            </a:r>
            <a:endParaRPr sz="4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7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172588" cy="2635527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Совместная разработка программы группой программистов: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/>
              <a:t>контроль ответственности: кто, когда и какие изменения внес в исходный код;</a:t>
            </a:r>
          </a:p>
          <a:p>
            <a:r>
              <a:rPr lang="ru-RU" dirty="0" smtClean="0"/>
              <a:t>статистика </a:t>
            </a:r>
            <a:r>
              <a:rPr lang="ru-RU" dirty="0"/>
              <a:t>вклада участников в разработку проекта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8605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 smtClean="0"/>
              <a:t>Возможности </a:t>
            </a:r>
            <a:r>
              <a:rPr lang="en-US" sz="4400" dirty="0" err="1"/>
              <a:t>Git</a:t>
            </a:r>
            <a:r>
              <a:rPr lang="en-US" sz="4400" dirty="0"/>
              <a:t>:</a:t>
            </a:r>
            <a:endParaRPr sz="4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8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805400" y="1680424"/>
            <a:ext cx="7172588" cy="2909876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Создание версий разработки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/>
              <a:t>проведение экспериментов, не затрагивая основного кода программы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совместная </a:t>
            </a:r>
            <a:r>
              <a:rPr lang="ru-RU" dirty="0"/>
              <a:t>модульная разработка: отдельные модули, которые в дальнейшем включаются в общий проект</a:t>
            </a:r>
            <a:r>
              <a:rPr lang="ru-RU" dirty="0" smtClean="0"/>
              <a:t>;</a:t>
            </a:r>
          </a:p>
          <a:p>
            <a:r>
              <a:rPr lang="ru-RU" dirty="0" smtClean="0"/>
              <a:t>легкое </a:t>
            </a:r>
            <a:r>
              <a:rPr lang="ru-RU" dirty="0"/>
              <a:t>управление версиями: слияние версий в основной проект, перемещение версий, удаление версий;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0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Настройка </a:t>
            </a:r>
            <a:r>
              <a:rPr lang="ru-RU" sz="4000" b="1" dirty="0" err="1"/>
              <a:t>Git</a:t>
            </a:r>
            <a:r>
              <a:rPr lang="ru-RU" sz="4000" b="1" dirty="0"/>
              <a:t> в первый раз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4" y="2134034"/>
            <a:ext cx="7295284" cy="7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2192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614</Words>
  <Application>Microsoft Office PowerPoint</Application>
  <PresentationFormat>Экран (16:9)</PresentationFormat>
  <Paragraphs>96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Raleway ExtraBold</vt:lpstr>
      <vt:lpstr>Montserrat</vt:lpstr>
      <vt:lpstr>Raleway Light</vt:lpstr>
      <vt:lpstr>Raleway</vt:lpstr>
      <vt:lpstr>Montserrat Light</vt:lpstr>
      <vt:lpstr>Arial</vt:lpstr>
      <vt:lpstr>Olivia template</vt:lpstr>
      <vt:lpstr>POWERCODE ACADEMY</vt:lpstr>
      <vt:lpstr>Занятиe Система контроля версий приложения Git</vt:lpstr>
      <vt:lpstr>Что такое Git?</vt:lpstr>
      <vt:lpstr>Что такое</vt:lpstr>
      <vt:lpstr>Презентация PowerPoint</vt:lpstr>
      <vt:lpstr>Возможности Git:</vt:lpstr>
      <vt:lpstr>Возможности Git:</vt:lpstr>
      <vt:lpstr>Возможности Git:</vt:lpstr>
      <vt:lpstr>Настройка Git в первый раз  </vt:lpstr>
      <vt:lpstr>Подготовка и Коммит   </vt:lpstr>
      <vt:lpstr>Подготовка и Коммит   </vt:lpstr>
      <vt:lpstr>Рабочий процесс</vt:lpstr>
      <vt:lpstr>История</vt:lpstr>
      <vt:lpstr>Отправка изменений</vt:lpstr>
      <vt:lpstr>Отправка изменений</vt:lpstr>
      <vt:lpstr>Работа с удаленным репозиторием</vt:lpstr>
      <vt:lpstr>Работа с удаленным репозиторием</vt:lpstr>
      <vt:lpstr>Ветвление</vt:lpstr>
      <vt:lpstr>Ветвление</vt:lpstr>
      <vt:lpstr>Ветвление</vt:lpstr>
      <vt:lpstr>Слияние</vt:lpstr>
      <vt:lpstr>Ветка GitHub pages (gh-pages)</vt:lpstr>
      <vt:lpstr>Ветка GitHub pages (gh-pages)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21</cp:revision>
  <dcterms:modified xsi:type="dcterms:W3CDTF">2019-06-06T15:04:25Z</dcterms:modified>
</cp:coreProperties>
</file>