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7" r:id="rId2"/>
    <p:sldId id="256" r:id="rId3"/>
    <p:sldId id="264" r:id="rId4"/>
    <p:sldId id="289" r:id="rId5"/>
    <p:sldId id="298" r:id="rId6"/>
    <p:sldId id="299" r:id="rId7"/>
    <p:sldId id="262" r:id="rId8"/>
    <p:sldId id="300" r:id="rId9"/>
    <p:sldId id="325" r:id="rId10"/>
    <p:sldId id="326" r:id="rId11"/>
    <p:sldId id="327" r:id="rId12"/>
    <p:sldId id="328" r:id="rId13"/>
    <p:sldId id="329" r:id="rId14"/>
    <p:sldId id="301" r:id="rId15"/>
    <p:sldId id="302" r:id="rId16"/>
    <p:sldId id="303" r:id="rId17"/>
    <p:sldId id="311" r:id="rId18"/>
    <p:sldId id="312" r:id="rId19"/>
    <p:sldId id="313" r:id="rId20"/>
    <p:sldId id="315" r:id="rId21"/>
    <p:sldId id="275" r:id="rId22"/>
  </p:sldIdLst>
  <p:sldSz cx="9144000" cy="5143500" type="screen16x9"/>
  <p:notesSz cx="6858000" cy="9144000"/>
  <p:embeddedFontLst>
    <p:embeddedFont>
      <p:font typeface="Montserrat" panose="020B0604020202020204" charset="-52"/>
      <p:regular r:id="rId24"/>
      <p:bold r:id="rId25"/>
      <p:italic r:id="rId26"/>
      <p:boldItalic r:id="rId27"/>
    </p:embeddedFont>
    <p:embeddedFont>
      <p:font typeface="Raleway Light" panose="020B0604020202020204" charset="-52"/>
      <p:regular r:id="rId28"/>
      <p:bold r:id="rId29"/>
      <p:italic r:id="rId30"/>
      <p:boldItalic r:id="rId31"/>
    </p:embeddedFont>
    <p:embeddedFont>
      <p:font typeface="Raleway ExtraBold" panose="020B0604020202020204" charset="-52"/>
      <p:bold r:id="rId32"/>
      <p:boldItalic r:id="rId33"/>
    </p:embeddedFont>
    <p:embeddedFont>
      <p:font typeface="Montserrat Light" panose="020B0604020202020204" charset="-52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9AECE6-5047-4B5C-9F49-3F89628FD38C}">
  <a:tblStyle styleId="{E49AECE6-5047-4B5C-9F49-3F89628FD3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744" autoAdjust="0"/>
  </p:normalViewPr>
  <p:slideViewPr>
    <p:cSldViewPr snapToGrid="0">
      <p:cViewPr varScale="1">
        <p:scale>
          <a:sx n="163" d="100"/>
          <a:sy n="163" d="100"/>
        </p:scale>
        <p:origin x="1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6883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7895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420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7347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6101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040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550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528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1489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6607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4916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1468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7963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782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161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72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14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None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yandex.r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931575" y="2182400"/>
            <a:ext cx="53547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4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POWERCODE</a:t>
            </a:r>
            <a:endParaRPr sz="46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ACADEMY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639" y="864575"/>
            <a:ext cx="980575" cy="1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Текст 1"/>
          <p:cNvSpPr>
            <a:spLocks noGrp="1"/>
          </p:cNvSpPr>
          <p:nvPr>
            <p:ph type="body" idx="1"/>
          </p:nvPr>
        </p:nvSpPr>
        <p:spPr>
          <a:xfrm>
            <a:off x="526279" y="574814"/>
            <a:ext cx="8132905" cy="2116432"/>
          </a:xfrm>
        </p:spPr>
        <p:txBody>
          <a:bodyPr/>
          <a:lstStyle/>
          <a:p>
            <a:pPr marL="114300" indent="0">
              <a:buNone/>
            </a:pPr>
            <a:r>
              <a:rPr lang="ru-RU" b="1" dirty="0"/>
              <a:t>Свободное </a:t>
            </a:r>
            <a:r>
              <a:rPr lang="ru-RU" b="1" dirty="0" smtClean="0"/>
              <a:t>перемещение</a:t>
            </a:r>
            <a:endParaRPr lang="en-US" b="1" dirty="0" smtClean="0"/>
          </a:p>
          <a:p>
            <a:pPr marL="114300" indent="0">
              <a:buNone/>
            </a:pPr>
            <a:r>
              <a:rPr lang="ru-RU" sz="1600" dirty="0"/>
              <a:t>Блоки можно перемещать в пределах одной страницы, разных страниц или проектов. Независимая реализация блока позволяет изменять его положение на странице и обеспечивает корректную работу и внешний вид</a:t>
            </a:r>
            <a:r>
              <a:rPr lang="ru-RU" sz="1600" dirty="0" smtClean="0"/>
              <a:t>.</a:t>
            </a:r>
            <a:endParaRPr lang="ru-RU" sz="1600" dirty="0"/>
          </a:p>
          <a:p>
            <a:pPr marL="114300" indent="0">
              <a:buNone/>
            </a:pPr>
            <a:r>
              <a:rPr lang="ru-RU" sz="1600" dirty="0"/>
              <a:t>Так, например, логотип и форму авторизации можно поменять местами. При этом вносить изменения в CSS или </a:t>
            </a:r>
            <a:r>
              <a:rPr lang="ru-RU" sz="1600" dirty="0" err="1"/>
              <a:t>JavaScript</a:t>
            </a:r>
            <a:r>
              <a:rPr lang="ru-RU" sz="1600" dirty="0"/>
              <a:t>-код блока не нужно.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772" y="2527374"/>
            <a:ext cx="4982608" cy="221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6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Текст 1"/>
          <p:cNvSpPr>
            <a:spLocks noGrp="1"/>
          </p:cNvSpPr>
          <p:nvPr>
            <p:ph type="body" idx="1"/>
          </p:nvPr>
        </p:nvSpPr>
        <p:spPr>
          <a:xfrm>
            <a:off x="526279" y="574814"/>
            <a:ext cx="8132905" cy="2116432"/>
          </a:xfrm>
        </p:spPr>
        <p:txBody>
          <a:bodyPr/>
          <a:lstStyle/>
          <a:p>
            <a:pPr marL="114300" indent="0">
              <a:buNone/>
            </a:pPr>
            <a:r>
              <a:rPr lang="ru-RU" b="1" dirty="0"/>
              <a:t>Повторное использование </a:t>
            </a:r>
            <a:endParaRPr lang="en-US" b="1" dirty="0" smtClean="0"/>
          </a:p>
          <a:p>
            <a:pPr marL="114300" indent="0">
              <a:buNone/>
            </a:pPr>
            <a:r>
              <a:rPr lang="ru-RU" sz="1600" dirty="0"/>
              <a:t>В интерфейсе может одновременно присутствовать несколько экземпляров одного и того же блока.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495" y="1679720"/>
            <a:ext cx="2991655" cy="291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68708" y="541646"/>
            <a:ext cx="7270779" cy="679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 smtClean="0"/>
              <a:t>.</a:t>
            </a:r>
            <a:r>
              <a:rPr lang="en-US" sz="3200" b="1" dirty="0" err="1" smtClean="0"/>
              <a:t>block</a:t>
            </a:r>
            <a:r>
              <a:rPr lang="en-US" sz="3200" b="1" dirty="0" err="1"/>
              <a:t>__element</a:t>
            </a:r>
            <a:endParaRPr sz="20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12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Текст 1"/>
          <p:cNvSpPr>
            <a:spLocks noGrp="1"/>
          </p:cNvSpPr>
          <p:nvPr>
            <p:ph type="body" idx="1"/>
          </p:nvPr>
        </p:nvSpPr>
        <p:spPr>
          <a:xfrm>
            <a:off x="526279" y="1181066"/>
            <a:ext cx="8132905" cy="1221675"/>
          </a:xfrm>
        </p:spPr>
        <p:txBody>
          <a:bodyPr/>
          <a:lstStyle/>
          <a:p>
            <a:pPr marL="114300" indent="0">
              <a:buNone/>
            </a:pPr>
            <a:r>
              <a:rPr lang="ru-RU" sz="1600" b="1" dirty="0"/>
              <a:t>Элемент</a:t>
            </a:r>
            <a:r>
              <a:rPr lang="ru-RU" sz="1600" dirty="0"/>
              <a:t> - составная часть блока, которая не может использоваться в отрыве от него</a:t>
            </a:r>
            <a:r>
              <a:rPr lang="ru-RU" sz="1600" dirty="0" smtClean="0"/>
              <a:t>.</a:t>
            </a:r>
            <a:endParaRPr lang="ru-RU" sz="1600" dirty="0"/>
          </a:p>
          <a:p>
            <a:pPr marL="114300" indent="0">
              <a:buNone/>
            </a:pPr>
            <a:r>
              <a:rPr lang="ru-RU" sz="1600" dirty="0"/>
              <a:t>Например, пункт меню вне контекста блока меню не используется, значит является элементом.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191" y="2402741"/>
            <a:ext cx="4010890" cy="213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68708" y="541646"/>
            <a:ext cx="7270779" cy="679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/>
              <a:t>.</a:t>
            </a:r>
            <a:r>
              <a:rPr lang="en-US" sz="3200" b="1" dirty="0" err="1"/>
              <a:t>block__element</a:t>
            </a:r>
            <a:r>
              <a:rPr lang="en-US" sz="3200" b="1" dirty="0"/>
              <a:t>--modifier</a:t>
            </a:r>
            <a:endParaRPr sz="20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Текст 1"/>
          <p:cNvSpPr>
            <a:spLocks noGrp="1"/>
          </p:cNvSpPr>
          <p:nvPr>
            <p:ph type="body" idx="1"/>
          </p:nvPr>
        </p:nvSpPr>
        <p:spPr>
          <a:xfrm>
            <a:off x="526280" y="1181066"/>
            <a:ext cx="4523702" cy="3484452"/>
          </a:xfrm>
        </p:spPr>
        <p:txBody>
          <a:bodyPr/>
          <a:lstStyle/>
          <a:p>
            <a:pPr fontAlgn="base"/>
            <a:r>
              <a:rPr lang="ru-RU" sz="1600" b="1" dirty="0"/>
              <a:t>Модификатор -</a:t>
            </a:r>
            <a:r>
              <a:rPr lang="ru-RU" sz="1600" dirty="0"/>
              <a:t> БЭМ-сущность, определяющая внешний вид, состояние и поведение блока или элемента. Использование модификаторов опционально.</a:t>
            </a:r>
          </a:p>
          <a:p>
            <a:pPr fontAlgn="base"/>
            <a:r>
              <a:rPr lang="ru-RU" sz="1600" dirty="0"/>
              <a:t>По своей сути модификаторы похожи на атрибуты в HTML. Один и тот же блок выглядит по-разному благодаря применению модификатора.</a:t>
            </a:r>
          </a:p>
          <a:p>
            <a:pPr fontAlgn="base"/>
            <a:r>
              <a:rPr lang="ru-RU" sz="1600" dirty="0"/>
              <a:t>Например, внешний вид блока меню (</a:t>
            </a:r>
            <a:r>
              <a:rPr lang="ru-RU" sz="1600" i="1" dirty="0" err="1"/>
              <a:t>menu</a:t>
            </a:r>
            <a:r>
              <a:rPr lang="ru-RU" sz="1600" dirty="0"/>
              <a:t>) может меняться в зависимости от примененного модификатора.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119" y="1511075"/>
            <a:ext cx="4089828" cy="259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9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68708" y="541646"/>
            <a:ext cx="7270779" cy="679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200" b="1" dirty="0"/>
              <a:t>Пример</a:t>
            </a:r>
            <a:endParaRPr sz="20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08" y="1331070"/>
            <a:ext cx="5981630" cy="10692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07" y="2510101"/>
            <a:ext cx="6002567" cy="20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68706" y="476777"/>
            <a:ext cx="7270779" cy="679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b="1" dirty="0"/>
              <a:t>Сравним </a:t>
            </a:r>
            <a:r>
              <a:rPr lang="en-US" sz="2400" b="1" dirty="0"/>
              <a:t>DOM-</a:t>
            </a:r>
            <a:r>
              <a:rPr lang="ru-RU" sz="2400" b="1" dirty="0"/>
              <a:t>дерево</a:t>
            </a:r>
            <a:endParaRPr sz="16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08" y="993698"/>
            <a:ext cx="6229350" cy="1581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58" y="3091769"/>
            <a:ext cx="6210300" cy="1562100"/>
          </a:xfrm>
          <a:prstGeom prst="rect">
            <a:avLst/>
          </a:prstGeom>
        </p:spPr>
      </p:pic>
      <p:sp>
        <p:nvSpPr>
          <p:cNvPr id="15" name="Google Shape;91;p17"/>
          <p:cNvSpPr txBox="1">
            <a:spLocks/>
          </p:cNvSpPr>
          <p:nvPr/>
        </p:nvSpPr>
        <p:spPr>
          <a:xfrm>
            <a:off x="568707" y="2585729"/>
            <a:ext cx="7270779" cy="51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2000" b="1" dirty="0"/>
              <a:t>с БЭМ-деревом</a:t>
            </a:r>
          </a:p>
        </p:txBody>
      </p:sp>
    </p:spTree>
    <p:extLst>
      <p:ext uri="{BB962C8B-B14F-4D97-AF65-F5344CB8AC3E}">
        <p14:creationId xmlns:p14="http://schemas.microsoft.com/office/powerpoint/2010/main" val="1337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68708" y="541646"/>
            <a:ext cx="7713296" cy="679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200" b="1" dirty="0"/>
              <a:t>БЭМ дерево — чистая логика</a:t>
            </a:r>
            <a:endParaRPr sz="20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Текст 1"/>
          <p:cNvSpPr>
            <a:spLocks noGrp="1"/>
          </p:cNvSpPr>
          <p:nvPr>
            <p:ph type="body" idx="1"/>
          </p:nvPr>
        </p:nvSpPr>
        <p:spPr>
          <a:xfrm>
            <a:off x="363912" y="1391462"/>
            <a:ext cx="8132905" cy="1497210"/>
          </a:xfrm>
        </p:spPr>
        <p:txBody>
          <a:bodyPr/>
          <a:lstStyle/>
          <a:p>
            <a:pPr fontAlgn="base"/>
            <a:r>
              <a:rPr lang="ru-RU" dirty="0"/>
              <a:t>БЭМ-дерево не зависит ни от чего, даже от размещения в документе.</a:t>
            </a:r>
          </a:p>
          <a:p>
            <a:pPr fontAlgn="base"/>
            <a:r>
              <a:rPr lang="ru-RU" dirty="0"/>
              <a:t>БЭМ-дерево не привязано к визуальному представлению блоков, оно отображает только логику, это и есть новый уровень семантики!</a:t>
            </a:r>
          </a:p>
        </p:txBody>
      </p:sp>
    </p:spTree>
    <p:extLst>
      <p:ext uri="{BB962C8B-B14F-4D97-AF65-F5344CB8AC3E}">
        <p14:creationId xmlns:p14="http://schemas.microsoft.com/office/powerpoint/2010/main" val="40184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68708" y="535391"/>
            <a:ext cx="7713296" cy="711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b="1" dirty="0"/>
              <a:t>Основные ошибки</a:t>
            </a:r>
            <a:endParaRPr sz="1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Текст 1"/>
          <p:cNvSpPr>
            <a:spLocks noGrp="1"/>
          </p:cNvSpPr>
          <p:nvPr>
            <p:ph type="body" idx="1"/>
          </p:nvPr>
        </p:nvSpPr>
        <p:spPr>
          <a:xfrm>
            <a:off x="568708" y="3596576"/>
            <a:ext cx="8132905" cy="810857"/>
          </a:xfrm>
        </p:spPr>
        <p:txBody>
          <a:bodyPr/>
          <a:lstStyle/>
          <a:p>
            <a:pPr marL="114300" indent="0" algn="ctr">
              <a:buNone/>
            </a:pPr>
            <a:r>
              <a:rPr lang="ru-RU" b="1" dirty="0"/>
              <a:t>.block__elem1__elem2 </a:t>
            </a:r>
            <a:r>
              <a:rPr lang="ru-RU" dirty="0"/>
              <a:t>-</a:t>
            </a:r>
            <a:r>
              <a:rPr lang="ru-RU" b="1" dirty="0"/>
              <a:t> </a:t>
            </a:r>
            <a:r>
              <a:rPr lang="ru-RU" dirty="0"/>
              <a:t>Так делать нельзя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" name="Текст 1"/>
          <p:cNvSpPr txBox="1">
            <a:spLocks/>
          </p:cNvSpPr>
          <p:nvPr/>
        </p:nvSpPr>
        <p:spPr>
          <a:xfrm>
            <a:off x="526279" y="1127386"/>
            <a:ext cx="8132905" cy="8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 fontAlgn="base">
              <a:buNone/>
            </a:pPr>
            <a:r>
              <a:rPr lang="ru-RU" b="1" dirty="0"/>
              <a:t>Элемент у элемента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59" y="1695191"/>
            <a:ext cx="5964618" cy="16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51836" y="535391"/>
            <a:ext cx="7713296" cy="10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b="1" dirty="0"/>
              <a:t>Элемент у элемента?</a:t>
            </a:r>
            <a:endParaRPr sz="1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Текст 1"/>
          <p:cNvSpPr>
            <a:spLocks noGrp="1"/>
          </p:cNvSpPr>
          <p:nvPr>
            <p:ph type="body" idx="1"/>
          </p:nvPr>
        </p:nvSpPr>
        <p:spPr>
          <a:xfrm>
            <a:off x="651836" y="1181066"/>
            <a:ext cx="8132905" cy="3409233"/>
          </a:xfrm>
        </p:spPr>
        <p:txBody>
          <a:bodyPr/>
          <a:lstStyle/>
          <a:p>
            <a:pPr fontAlgn="base"/>
            <a:r>
              <a:rPr lang="ru-RU" dirty="0"/>
              <a:t>Если вам нужно сделать элемент у элемента, значит вам нужно:</a:t>
            </a:r>
          </a:p>
          <a:p>
            <a:pPr fontAlgn="base"/>
            <a:r>
              <a:rPr lang="ru-RU" dirty="0"/>
              <a:t>или создать новый блок</a:t>
            </a:r>
          </a:p>
          <a:p>
            <a:pPr fontAlgn="base"/>
            <a:r>
              <a:rPr lang="ru-RU" dirty="0"/>
              <a:t>или сделать ваше БЭМ-дерево с одинарной вложенностью элементов</a:t>
            </a:r>
          </a:p>
          <a:p>
            <a:pPr marL="114300" indent="0" fontAlgn="base">
              <a:buNone/>
            </a:pPr>
            <a:r>
              <a:rPr lang="en-US" b="1" dirty="0" smtClean="0"/>
              <a:t>	</a:t>
            </a:r>
            <a:r>
              <a:rPr lang="ru-RU" b="1" dirty="0" err="1" smtClean="0"/>
              <a:t>element</a:t>
            </a:r>
            <a:r>
              <a:rPr lang="ru-RU" b="1" dirty="0" smtClean="0"/>
              <a:t> </a:t>
            </a:r>
            <a:r>
              <a:rPr lang="ru-RU" b="1" dirty="0"/>
              <a:t>&gt; </a:t>
            </a:r>
            <a:r>
              <a:rPr lang="ru-RU" b="1" dirty="0" err="1"/>
              <a:t>element</a:t>
            </a:r>
            <a:r>
              <a:rPr lang="ru-RU" b="1" dirty="0"/>
              <a:t> нельзя в CSS, но можно в HTML!</a:t>
            </a:r>
            <a:endParaRPr lang="en-US" dirty="0" smtClean="0"/>
          </a:p>
          <a:p>
            <a:pPr fontAlgn="base"/>
            <a:r>
              <a:rPr lang="ru-RU" dirty="0" smtClean="0"/>
              <a:t>Обратите </a:t>
            </a:r>
            <a:r>
              <a:rPr lang="ru-RU" dirty="0"/>
              <a:t>внимание - вы не можете вкладывать элементы в элементы в CSS, но можете и должны вкладывать элементы в элементы в HTML!</a:t>
            </a:r>
          </a:p>
          <a:p>
            <a:pPr fontAlgn="base"/>
            <a:r>
              <a:rPr lang="ru-RU" dirty="0"/>
              <a:t>DOM-дерево и БЭМ-дерево могут быть разными.</a:t>
            </a:r>
          </a:p>
        </p:txBody>
      </p:sp>
    </p:spTree>
    <p:extLst>
      <p:ext uri="{BB962C8B-B14F-4D97-AF65-F5344CB8AC3E}">
        <p14:creationId xmlns:p14="http://schemas.microsoft.com/office/powerpoint/2010/main" val="7963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51836" y="535391"/>
            <a:ext cx="7713296" cy="10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b="1" dirty="0"/>
              <a:t>Вот так правильно</a:t>
            </a:r>
            <a:endParaRPr sz="1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19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Текст 1"/>
          <p:cNvSpPr>
            <a:spLocks noGrp="1"/>
          </p:cNvSpPr>
          <p:nvPr>
            <p:ph type="body" idx="1"/>
          </p:nvPr>
        </p:nvSpPr>
        <p:spPr>
          <a:xfrm>
            <a:off x="1391940" y="3054927"/>
            <a:ext cx="6233087" cy="737755"/>
          </a:xfrm>
        </p:spPr>
        <p:txBody>
          <a:bodyPr/>
          <a:lstStyle/>
          <a:p>
            <a:pPr marL="114300" indent="0" algn="ctr">
              <a:buNone/>
            </a:pPr>
            <a:r>
              <a:rPr lang="ru-RU" b="1" dirty="0" err="1"/>
              <a:t>element</a:t>
            </a:r>
            <a:r>
              <a:rPr lang="ru-RU" b="1" dirty="0"/>
              <a:t> &gt; </a:t>
            </a:r>
            <a:r>
              <a:rPr lang="ru-RU" b="1" dirty="0" err="1"/>
              <a:t>element</a:t>
            </a:r>
            <a:r>
              <a:rPr lang="ru-RU" b="1" dirty="0"/>
              <a:t> нельзя в CSS, но можно в HTML!</a:t>
            </a: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181" y="1398228"/>
            <a:ext cx="4736603" cy="165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35037" y="305259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/>
              <a:t>Занятие </a:t>
            </a:r>
            <a:r>
              <a:rPr lang="ru-RU" dirty="0" smtClean="0"/>
              <a:t>на тему: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4800" dirty="0" smtClean="0">
                <a:solidFill>
                  <a:srgbClr val="434343"/>
                </a:solidFill>
              </a:rPr>
              <a:t>BEM</a:t>
            </a:r>
            <a:endParaRPr sz="4800" b="0" i="0" u="none" strike="noStrike" cap="none" dirty="0">
              <a:solidFill>
                <a:srgbClr val="FFFFFF"/>
              </a:solidFill>
              <a:sym typeface="Raleway ExtraBold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450" y="348175"/>
            <a:ext cx="709975" cy="7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96163" y="4295273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Горбачевский </a:t>
            </a:r>
            <a:r>
              <a:rPr lang="ru-RU" sz="600" dirty="0" smtClean="0"/>
              <a:t> </a:t>
            </a:r>
            <a:r>
              <a:rPr lang="ru-RU" sz="2000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</a:rPr>
              <a:t>Валерий</a:t>
            </a:r>
            <a:endParaRPr lang="en-US" sz="20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76114" y="625508"/>
            <a:ext cx="7713296" cy="68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b="1" dirty="0"/>
              <a:t>Основные ошибки</a:t>
            </a:r>
            <a:endParaRPr sz="1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20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6114" y="1236551"/>
            <a:ext cx="6866100" cy="1137804"/>
          </a:xfrm>
        </p:spPr>
        <p:txBody>
          <a:bodyPr/>
          <a:lstStyle/>
          <a:p>
            <a:pPr marL="114300" indent="0" fontAlgn="base">
              <a:buNone/>
            </a:pPr>
            <a:r>
              <a:rPr lang="ru-RU" b="1" dirty="0"/>
              <a:t>Повышение специфичности</a:t>
            </a:r>
          </a:p>
        </p:txBody>
      </p:sp>
      <p:sp>
        <p:nvSpPr>
          <p:cNvPr id="12" name="Текст 2"/>
          <p:cNvSpPr txBox="1">
            <a:spLocks/>
          </p:cNvSpPr>
          <p:nvPr/>
        </p:nvSpPr>
        <p:spPr>
          <a:xfrm>
            <a:off x="676114" y="1847594"/>
            <a:ext cx="6866100" cy="113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r>
              <a:rPr lang="ru-RU" dirty="0"/>
              <a:t>В </a:t>
            </a:r>
            <a:r>
              <a:rPr lang="en-US" dirty="0"/>
              <a:t>html </a:t>
            </a:r>
            <a:r>
              <a:rPr lang="ru-RU" dirty="0"/>
              <a:t>всё </a:t>
            </a:r>
            <a:r>
              <a:rPr lang="en-US" dirty="0"/>
              <a:t>ok: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449" y="2356748"/>
            <a:ext cx="4143375" cy="628650"/>
          </a:xfrm>
          <a:prstGeom prst="rect">
            <a:avLst/>
          </a:prstGeom>
        </p:spPr>
      </p:pic>
      <p:sp>
        <p:nvSpPr>
          <p:cNvPr id="13" name="Текст 2"/>
          <p:cNvSpPr txBox="1">
            <a:spLocks/>
          </p:cNvSpPr>
          <p:nvPr/>
        </p:nvSpPr>
        <p:spPr>
          <a:xfrm>
            <a:off x="676114" y="2985398"/>
            <a:ext cx="6866100" cy="113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r>
              <a:rPr lang="ru-RU" dirty="0"/>
              <a:t>А в CSS все по привычке: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449" y="3518476"/>
            <a:ext cx="4314825" cy="314325"/>
          </a:xfrm>
          <a:prstGeom prst="rect">
            <a:avLst/>
          </a:prstGeom>
        </p:spPr>
      </p:pic>
      <p:sp>
        <p:nvSpPr>
          <p:cNvPr id="15" name="Текст 2"/>
          <p:cNvSpPr txBox="1">
            <a:spLocks/>
          </p:cNvSpPr>
          <p:nvPr/>
        </p:nvSpPr>
        <p:spPr>
          <a:xfrm>
            <a:off x="946277" y="4079701"/>
            <a:ext cx="6866100" cy="53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 algn="ctr">
              <a:buNone/>
            </a:pPr>
            <a:r>
              <a:rPr lang="ru-RU" b="1" dirty="0"/>
              <a:t>В CSS не должно быть вложенности классов!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21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2" name="Google Shape;262;p31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ru-RU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Спасибо</a:t>
            </a:r>
            <a:r>
              <a:rPr lang="en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!</a:t>
            </a:r>
            <a:endParaRPr sz="60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4294967295"/>
          </p:nvPr>
        </p:nvSpPr>
        <p:spPr>
          <a:xfrm>
            <a:off x="685800" y="2550694"/>
            <a:ext cx="4644189" cy="224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ru-RU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Есть вопросы</a:t>
            </a:r>
            <a:r>
              <a:rPr lang="en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?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Вы можете связаться со мной </a:t>
            </a:r>
            <a:endParaRPr lang="en-US" sz="1800" b="0" i="0" u="none" strike="noStrike" cap="none" dirty="0" smtClean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mail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valeriy.gorbachevskiy@gmail.com</a:t>
            </a:r>
            <a:r>
              <a:rPr lang="en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Telegram/Viber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+380954382408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Skype</a:t>
            </a:r>
            <a:r>
              <a:rPr lang="en-US" dirty="0" smtClean="0"/>
              <a:t>: valerij.gorbachevskij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E79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964958" y="489345"/>
            <a:ext cx="6866100" cy="156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Методология БЭМ –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Блок Элемент Модификатор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(BLOCK ELEMENT MODIFIER)</a:t>
            </a:r>
            <a:endParaRPr sz="2800" b="0" i="0" u="none" strike="noStrike" cap="none" dirty="0">
              <a:solidFill>
                <a:schemeClr val="accent1">
                  <a:lumMod val="75000"/>
                </a:schemeClr>
              </a:solidFill>
              <a:sym typeface="Raleway ExtraBold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/>
              <a:t>3</a:t>
            </a:r>
            <a:endParaRPr sz="1300" b="0" i="0" u="none" strike="noStrike" cap="none" dirty="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Ð ÐµÐ·ÑÐ»ÑÑÐ°Ñ Ð¿Ð¾ÑÑÐºÑ Ð·Ð¾Ð±ÑÐ°Ð¶ÐµÐ½Ñ Ð·Ð° Ð·Ð°Ð¿Ð¸ÑÐ¾Ð¼ &quot;BEM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758" y="1979954"/>
            <a:ext cx="47625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68708" y="645556"/>
            <a:ext cx="727077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000" b="1" dirty="0"/>
              <a:t>Что такое БЭМ?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Текст 1"/>
          <p:cNvSpPr>
            <a:spLocks noGrp="1"/>
          </p:cNvSpPr>
          <p:nvPr>
            <p:ph type="body" idx="1"/>
          </p:nvPr>
        </p:nvSpPr>
        <p:spPr>
          <a:xfrm>
            <a:off x="471494" y="1528448"/>
            <a:ext cx="8132905" cy="1568043"/>
          </a:xfrm>
        </p:spPr>
        <p:txBody>
          <a:bodyPr/>
          <a:lstStyle/>
          <a:p>
            <a:pPr fontAlgn="base"/>
            <a:r>
              <a:rPr lang="ru-RU" b="1" dirty="0"/>
              <a:t>БЭМ</a:t>
            </a:r>
            <a:r>
              <a:rPr lang="ru-RU" dirty="0"/>
              <a:t> - аббревиатура от слов </a:t>
            </a:r>
            <a:r>
              <a:rPr lang="ru-RU" i="1" dirty="0"/>
              <a:t>Блок</a:t>
            </a:r>
            <a:r>
              <a:rPr lang="ru-RU" dirty="0"/>
              <a:t>, </a:t>
            </a:r>
            <a:r>
              <a:rPr lang="ru-RU" i="1" dirty="0"/>
              <a:t>Элемент</a:t>
            </a:r>
            <a:r>
              <a:rPr lang="ru-RU" dirty="0"/>
              <a:t>, </a:t>
            </a:r>
            <a:r>
              <a:rPr lang="ru-RU" i="1" dirty="0"/>
              <a:t>Модификатор</a:t>
            </a:r>
            <a:r>
              <a:rPr lang="ru-RU" dirty="0"/>
              <a:t> - методология именования, изобретённая парнями из </a:t>
            </a:r>
            <a:r>
              <a:rPr lang="ru-RU" dirty="0">
                <a:hlinkClick r:id="rId3"/>
              </a:rPr>
              <a:t>Яндекса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Это изящный путь именования классов с целью сделать их понятнее и прозрачнее для других разработчиков.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190" y="3210782"/>
            <a:ext cx="4343511" cy="126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68708" y="645556"/>
            <a:ext cx="7270779" cy="679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b="1" dirty="0"/>
              <a:t>Концепция БЭМ</a:t>
            </a:r>
            <a:endParaRPr sz="1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Текст 1"/>
          <p:cNvSpPr>
            <a:spLocks noGrp="1"/>
          </p:cNvSpPr>
          <p:nvPr>
            <p:ph type="body" idx="1"/>
          </p:nvPr>
        </p:nvSpPr>
        <p:spPr>
          <a:xfrm>
            <a:off x="363912" y="1181066"/>
            <a:ext cx="8132905" cy="1319793"/>
          </a:xfrm>
        </p:spPr>
        <p:txBody>
          <a:bodyPr/>
          <a:lstStyle/>
          <a:p>
            <a:pPr marL="114300" indent="0" algn="ctr">
              <a:buNone/>
            </a:pPr>
            <a:r>
              <a:rPr lang="ru-RU" dirty="0"/>
              <a:t>Любая веб-страница — набор блоков, которые состоят из элементов, причем элементом может быть другой блок. При необходимости мы можем модифицировать «стандартное» отображение блока\элемента, путем добавления к нему модификатора.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170" y="2695954"/>
            <a:ext cx="4082388" cy="195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8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68708" y="645556"/>
            <a:ext cx="7270779" cy="679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b="1" dirty="0"/>
              <a:t>Зачем нужен БЭМ?</a:t>
            </a:r>
            <a:endParaRPr sz="1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Текст 1"/>
          <p:cNvSpPr>
            <a:spLocks noGrp="1"/>
          </p:cNvSpPr>
          <p:nvPr>
            <p:ph type="body" idx="1"/>
          </p:nvPr>
        </p:nvSpPr>
        <p:spPr>
          <a:xfrm>
            <a:off x="526279" y="1325179"/>
            <a:ext cx="8132905" cy="2249294"/>
          </a:xfrm>
        </p:spPr>
        <p:txBody>
          <a:bodyPr/>
          <a:lstStyle/>
          <a:p>
            <a:r>
              <a:rPr lang="ru-RU" sz="1600" dirty="0"/>
              <a:t>Проще называть классы для элементов</a:t>
            </a:r>
          </a:p>
          <a:p>
            <a:r>
              <a:rPr lang="ru-RU" sz="1600" dirty="0"/>
              <a:t>Избавление от сложных селекторов</a:t>
            </a:r>
          </a:p>
          <a:p>
            <a:r>
              <a:rPr lang="ru-RU" sz="1600" dirty="0"/>
              <a:t>Лучшая поддержка и масштабируемость кода</a:t>
            </a:r>
          </a:p>
          <a:p>
            <a:r>
              <a:rPr lang="ru-RU" sz="1600" dirty="0"/>
              <a:t>Быстродействие </a:t>
            </a:r>
          </a:p>
          <a:p>
            <a:r>
              <a:rPr lang="ru-RU" sz="1600" dirty="0"/>
              <a:t>Одно значение специфичности для CSS правил</a:t>
            </a:r>
          </a:p>
          <a:p>
            <a:r>
              <a:rPr lang="ru-RU" sz="1600" dirty="0"/>
              <a:t>Дополнительный уровень логики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0"/>
            <a:ext cx="643732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68708" y="541646"/>
            <a:ext cx="7270779" cy="679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/>
              <a:t>.block</a:t>
            </a:r>
            <a:endParaRPr sz="20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Текст 1"/>
          <p:cNvSpPr>
            <a:spLocks noGrp="1"/>
          </p:cNvSpPr>
          <p:nvPr>
            <p:ph type="body" idx="1"/>
          </p:nvPr>
        </p:nvSpPr>
        <p:spPr>
          <a:xfrm>
            <a:off x="526279" y="1181066"/>
            <a:ext cx="8132905" cy="1221675"/>
          </a:xfrm>
        </p:spPr>
        <p:txBody>
          <a:bodyPr/>
          <a:lstStyle/>
          <a:p>
            <a:pPr marL="114300" indent="0" algn="ctr">
              <a:buNone/>
            </a:pPr>
            <a:r>
              <a:rPr lang="ru-RU" sz="1600" dirty="0"/>
              <a:t>Независимый блок или просто блок, это самодостаточный элемент страницы, который при перемещении в другое место на странице или на другую страницу не теряет своей самодостаточности.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3" name="Текст 1"/>
          <p:cNvSpPr txBox="1">
            <a:spLocks/>
          </p:cNvSpPr>
          <p:nvPr/>
        </p:nvSpPr>
        <p:spPr>
          <a:xfrm>
            <a:off x="471495" y="4180326"/>
            <a:ext cx="8132905" cy="62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9CF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 algn="ctr">
              <a:buNone/>
            </a:pPr>
            <a:r>
              <a:rPr lang="ru-RU" sz="2000" b="1" dirty="0"/>
              <a:t>для описания элемента используется </a:t>
            </a:r>
            <a:r>
              <a:rPr lang="ru-RU" sz="2000" b="1" dirty="0" err="1"/>
              <a:t>class</a:t>
            </a:r>
            <a:r>
              <a:rPr lang="ru-RU" sz="2000" b="1" dirty="0"/>
              <a:t>, но не </a:t>
            </a:r>
            <a:r>
              <a:rPr lang="ru-RU" sz="2000" b="1" dirty="0" err="1"/>
              <a:t>id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342" y="2241471"/>
            <a:ext cx="4082388" cy="195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68708" y="541646"/>
            <a:ext cx="7270779" cy="679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200" b="1" dirty="0" smtClean="0"/>
              <a:t>Возможности </a:t>
            </a:r>
            <a:r>
              <a:rPr lang="ru-RU" sz="3200" b="1" dirty="0"/>
              <a:t>блоков</a:t>
            </a:r>
            <a:endParaRPr sz="20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9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Google Shape;9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Текст 1"/>
          <p:cNvSpPr>
            <a:spLocks noGrp="1"/>
          </p:cNvSpPr>
          <p:nvPr>
            <p:ph type="body" idx="1"/>
          </p:nvPr>
        </p:nvSpPr>
        <p:spPr>
          <a:xfrm>
            <a:off x="526279" y="1181066"/>
            <a:ext cx="8132905" cy="1437443"/>
          </a:xfrm>
        </p:spPr>
        <p:txBody>
          <a:bodyPr/>
          <a:lstStyle/>
          <a:p>
            <a:pPr marL="114300" indent="0">
              <a:buNone/>
            </a:pPr>
            <a:r>
              <a:rPr lang="ru-RU" sz="1600" b="1" dirty="0"/>
              <a:t>Вложенная </a:t>
            </a:r>
            <a:r>
              <a:rPr lang="ru-RU" sz="1600" b="1" dirty="0" smtClean="0"/>
              <a:t>структура</a:t>
            </a:r>
            <a:endParaRPr lang="ru-RU" sz="1600" b="1" dirty="0"/>
          </a:p>
          <a:p>
            <a:pPr marL="114300" indent="0">
              <a:buNone/>
            </a:pPr>
            <a:r>
              <a:rPr lang="ru-RU" sz="1600" dirty="0"/>
              <a:t>Блоки могут быть вложены в любые другие </a:t>
            </a:r>
            <a:r>
              <a:rPr lang="ru-RU" sz="1600" dirty="0" smtClean="0"/>
              <a:t>блоки</a:t>
            </a:r>
            <a:r>
              <a:rPr lang="en-US" sz="1600" dirty="0"/>
              <a:t>.</a:t>
            </a:r>
            <a:endParaRPr lang="ru-RU" sz="1600" dirty="0"/>
          </a:p>
          <a:p>
            <a:pPr marL="114300" indent="0">
              <a:buNone/>
            </a:pPr>
            <a:r>
              <a:rPr lang="ru-RU" sz="1600" dirty="0"/>
              <a:t>Например, блок </a:t>
            </a:r>
            <a:r>
              <a:rPr lang="ru-RU" sz="1600" dirty="0" err="1"/>
              <a:t>head</a:t>
            </a:r>
            <a:r>
              <a:rPr lang="ru-RU" sz="1600" dirty="0"/>
              <a:t> может включать логотип (</a:t>
            </a:r>
            <a:r>
              <a:rPr lang="ru-RU" sz="1600" dirty="0" err="1"/>
              <a:t>logo</a:t>
            </a:r>
            <a:r>
              <a:rPr lang="ru-RU" sz="1600" dirty="0"/>
              <a:t>), форму поиска (</a:t>
            </a:r>
            <a:r>
              <a:rPr lang="ru-RU" sz="1600" dirty="0" err="1"/>
              <a:t>search</a:t>
            </a:r>
            <a:r>
              <a:rPr lang="ru-RU" sz="1600" dirty="0"/>
              <a:t>) и блок авторизации (</a:t>
            </a:r>
            <a:r>
              <a:rPr lang="ru-RU" sz="1600" dirty="0" err="1"/>
              <a:t>auth</a:t>
            </a:r>
            <a:r>
              <a:rPr lang="ru-RU" sz="1600" dirty="0"/>
              <a:t>).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697" y="2693990"/>
            <a:ext cx="4082388" cy="195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427</Words>
  <Application>Microsoft Office PowerPoint</Application>
  <PresentationFormat>Экран (16:9)</PresentationFormat>
  <Paragraphs>84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Montserrat</vt:lpstr>
      <vt:lpstr>Raleway Light</vt:lpstr>
      <vt:lpstr>Raleway ExtraBold</vt:lpstr>
      <vt:lpstr>Montserrat Light</vt:lpstr>
      <vt:lpstr>Arial</vt:lpstr>
      <vt:lpstr>Olivia template</vt:lpstr>
      <vt:lpstr>POWERCODE ACADEMY</vt:lpstr>
      <vt:lpstr>Занятие на тему:  BEM</vt:lpstr>
      <vt:lpstr>Методология БЭМ – Блок Элемент Модификатор (BLOCK ELEMENT MODIFIER)</vt:lpstr>
      <vt:lpstr>Что такое БЭМ? </vt:lpstr>
      <vt:lpstr>Концепция БЭМ</vt:lpstr>
      <vt:lpstr>Зачем нужен БЭМ?</vt:lpstr>
      <vt:lpstr>Презентация PowerPoint</vt:lpstr>
      <vt:lpstr>.block</vt:lpstr>
      <vt:lpstr>Возможности блоков</vt:lpstr>
      <vt:lpstr>Презентация PowerPoint</vt:lpstr>
      <vt:lpstr>Презентация PowerPoint</vt:lpstr>
      <vt:lpstr>.block__element</vt:lpstr>
      <vt:lpstr>.block__element--modifier</vt:lpstr>
      <vt:lpstr>Пример</vt:lpstr>
      <vt:lpstr>Сравним DOM-дерево</vt:lpstr>
      <vt:lpstr>БЭМ дерево — чистая логика</vt:lpstr>
      <vt:lpstr>Основные ошибки</vt:lpstr>
      <vt:lpstr>Элемент у элемента?</vt:lpstr>
      <vt:lpstr>Вот так правильно</vt:lpstr>
      <vt:lpstr>Основные ошибки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POWERCODE ACADEMY</dc:title>
  <cp:lastModifiedBy>Valeriy</cp:lastModifiedBy>
  <cp:revision>36</cp:revision>
  <dcterms:modified xsi:type="dcterms:W3CDTF">2019-06-25T13:58:47Z</dcterms:modified>
</cp:coreProperties>
</file>