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7" r:id="rId2"/>
    <p:sldId id="256" r:id="rId3"/>
    <p:sldId id="264" r:id="rId4"/>
    <p:sldId id="298" r:id="rId5"/>
    <p:sldId id="259" r:id="rId6"/>
    <p:sldId id="261" r:id="rId7"/>
    <p:sldId id="299" r:id="rId8"/>
    <p:sldId id="300" r:id="rId9"/>
    <p:sldId id="301" r:id="rId10"/>
    <p:sldId id="289" r:id="rId11"/>
    <p:sldId id="290" r:id="rId12"/>
    <p:sldId id="302" r:id="rId13"/>
    <p:sldId id="303" r:id="rId14"/>
    <p:sldId id="291" r:id="rId15"/>
    <p:sldId id="277" r:id="rId16"/>
    <p:sldId id="278" r:id="rId17"/>
    <p:sldId id="279" r:id="rId18"/>
    <p:sldId id="292" r:id="rId19"/>
    <p:sldId id="304" r:id="rId20"/>
    <p:sldId id="293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94" r:id="rId30"/>
    <p:sldId id="313" r:id="rId31"/>
    <p:sldId id="262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275" r:id="rId41"/>
  </p:sldIdLst>
  <p:sldSz cx="9144000" cy="5143500" type="screen16x9"/>
  <p:notesSz cx="6858000" cy="9144000"/>
  <p:embeddedFontLst>
    <p:embeddedFont>
      <p:font typeface="Montserrat Light" panose="020B0604020202020204" charset="-52"/>
      <p:regular r:id="rId43"/>
      <p:bold r:id="rId44"/>
      <p:italic r:id="rId45"/>
      <p:boldItalic r:id="rId46"/>
    </p:embeddedFont>
    <p:embeddedFont>
      <p:font typeface="Montserrat" panose="020B0604020202020204" charset="-52"/>
      <p:regular r:id="rId47"/>
      <p:bold r:id="rId48"/>
      <p:italic r:id="rId49"/>
      <p:boldItalic r:id="rId50"/>
    </p:embeddedFont>
    <p:embeddedFont>
      <p:font typeface="Raleway ExtraBold" panose="020B0604020202020204" charset="-52"/>
      <p:bold r:id="rId51"/>
      <p:boldItalic r:id="rId52"/>
    </p:embeddedFont>
    <p:embeddedFont>
      <p:font typeface="Raleway Light" panose="020B0604020202020204" charset="-52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92" d="100"/>
          <a:sy n="9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46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39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69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37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21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75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07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626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63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139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504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88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52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175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265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926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015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460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5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69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6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99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896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881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010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272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116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36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96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61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12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8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quirre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8851" y="53724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Семейство шрифтов в </a:t>
            </a:r>
            <a:r>
              <a:rPr lang="en-US" sz="4000" b="1" dirty="0"/>
              <a:t>CSS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33" y="1852862"/>
            <a:ext cx="3962400" cy="942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3" y="3455843"/>
            <a:ext cx="5391150" cy="933450"/>
          </a:xfrm>
          <a:prstGeom prst="rect">
            <a:avLst/>
          </a:prstGeom>
        </p:spPr>
      </p:pic>
      <p:sp>
        <p:nvSpPr>
          <p:cNvPr id="14" name="Google Shape;92;p17"/>
          <p:cNvSpPr txBox="1">
            <a:spLocks noGrp="1"/>
          </p:cNvSpPr>
          <p:nvPr>
            <p:ph type="body" idx="1"/>
          </p:nvPr>
        </p:nvSpPr>
        <p:spPr>
          <a:xfrm>
            <a:off x="670222" y="1276783"/>
            <a:ext cx="4909608" cy="44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smtClean="0"/>
              <a:t>Шрифты с засечками</a:t>
            </a:r>
            <a:endParaRPr lang="ru-RU" dirty="0"/>
          </a:p>
        </p:txBody>
      </p:sp>
      <p:sp>
        <p:nvSpPr>
          <p:cNvPr id="15" name="Google Shape;92;p17"/>
          <p:cNvSpPr txBox="1">
            <a:spLocks/>
          </p:cNvSpPr>
          <p:nvPr/>
        </p:nvSpPr>
        <p:spPr>
          <a:xfrm>
            <a:off x="678851" y="2901137"/>
            <a:ext cx="4909608" cy="44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Font typeface="Raleway Light"/>
              <a:buNone/>
            </a:pPr>
            <a:r>
              <a:rPr lang="ru-RU" dirty="0" smtClean="0"/>
              <a:t>Шрифты без засечек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Как это работает?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72" y="2038832"/>
            <a:ext cx="5391150" cy="933450"/>
          </a:xfrm>
          <a:prstGeom prst="rect">
            <a:avLst/>
          </a:prstGeom>
        </p:spPr>
      </p:pic>
      <p:sp>
        <p:nvSpPr>
          <p:cNvPr id="13" name="Google Shape;92;p17"/>
          <p:cNvSpPr txBox="1">
            <a:spLocks/>
          </p:cNvSpPr>
          <p:nvPr/>
        </p:nvSpPr>
        <p:spPr>
          <a:xfrm>
            <a:off x="841163" y="1373219"/>
            <a:ext cx="4909608" cy="44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Font typeface="Raleway Light"/>
              <a:buNone/>
            </a:pPr>
            <a:r>
              <a:rPr lang="ru-RU" dirty="0" smtClean="0"/>
              <a:t>Шрифты без засечек</a:t>
            </a:r>
            <a:endParaRPr lang="ru-RU" dirty="0"/>
          </a:p>
        </p:txBody>
      </p:sp>
      <p:sp>
        <p:nvSpPr>
          <p:cNvPr id="14" name="Google Shape;92;p17"/>
          <p:cNvSpPr txBox="1">
            <a:spLocks/>
          </p:cNvSpPr>
          <p:nvPr/>
        </p:nvSpPr>
        <p:spPr>
          <a:xfrm>
            <a:off x="926193" y="2972282"/>
            <a:ext cx="7363505" cy="87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i="1" dirty="0"/>
              <a:t>Браузер проходит по списку слева направо и использует первый найденный в системе шрифт.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417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Что это значит?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92;p17"/>
          <p:cNvSpPr txBox="1">
            <a:spLocks/>
          </p:cNvSpPr>
          <p:nvPr/>
        </p:nvSpPr>
        <p:spPr>
          <a:xfrm>
            <a:off x="841162" y="1373218"/>
            <a:ext cx="7648013" cy="136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Условием отображения заданного вами шрифта в CSS файле является то, чтобы он был в наличии на компьютере пользователя. В противном случае, заданный вами шрифт будет заменен браузером на тот, который стоит по умолчанию, а зачастую это — </a:t>
            </a:r>
            <a:r>
              <a:rPr lang="ru-RU" dirty="0" err="1"/>
              <a:t>Times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Roman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55" y="3167050"/>
            <a:ext cx="54197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92;p17"/>
          <p:cNvSpPr txBox="1">
            <a:spLocks/>
          </p:cNvSpPr>
          <p:nvPr/>
        </p:nvSpPr>
        <p:spPr>
          <a:xfrm>
            <a:off x="633991" y="548818"/>
            <a:ext cx="7648013" cy="100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Такое положение дел не кажется совсем уж радужным, ведь откуда вам знать, какие шрифты есть на устройствах пользователей</a:t>
            </a:r>
            <a:r>
              <a:rPr lang="ru-RU" dirty="0" smtClean="0"/>
              <a:t>?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14" name="Google Shape;92;p17"/>
          <p:cNvSpPr txBox="1">
            <a:spLocks/>
          </p:cNvSpPr>
          <p:nvPr/>
        </p:nvSpPr>
        <p:spPr>
          <a:xfrm>
            <a:off x="641686" y="2431744"/>
            <a:ext cx="7648013" cy="185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>
              <a:buNone/>
            </a:pPr>
            <a:r>
              <a:rPr lang="ru-RU" sz="2800" dirty="0"/>
              <a:t>Но, не стоит расстраиваться, так как каждая операционная система имеет стандартные, предустановленные шрифты. 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1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8792" y="620544"/>
            <a:ext cx="7270779" cy="97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Безопасные шрифты</a:t>
            </a:r>
            <a:br>
              <a:rPr lang="ru-RU" sz="2800" b="1" dirty="0"/>
            </a:br>
            <a:r>
              <a:rPr lang="ru-RU" sz="2800" b="1" dirty="0"/>
              <a:t>(</a:t>
            </a:r>
            <a:r>
              <a:rPr lang="en-US" sz="2800" b="1" dirty="0"/>
              <a:t>web-safe fonts</a:t>
            </a:r>
            <a:r>
              <a:rPr lang="en-US" sz="2800" b="1" dirty="0" smtClean="0"/>
              <a:t>)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11" y="1687223"/>
            <a:ext cx="4253593" cy="2903077"/>
          </a:xfrm>
          <a:prstGeom prst="rect">
            <a:avLst/>
          </a:prstGeom>
        </p:spPr>
      </p:pic>
      <p:sp>
        <p:nvSpPr>
          <p:cNvPr id="13" name="Google Shape;92;p17"/>
          <p:cNvSpPr txBox="1">
            <a:spLocks/>
          </p:cNvSpPr>
          <p:nvPr/>
        </p:nvSpPr>
        <p:spPr>
          <a:xfrm>
            <a:off x="633991" y="1687222"/>
            <a:ext cx="3730191" cy="170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Предустановленные на операционных системах шрифты принято называть безопасными.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1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68709" y="455356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Все безопасные шрифты двух наиболее популярных операционных систем (Windows и </a:t>
            </a:r>
            <a:r>
              <a:rPr lang="ru-RU" sz="2400" dirty="0" err="1"/>
              <a:t>Mac</a:t>
            </a:r>
            <a:r>
              <a:rPr lang="ru-RU" sz="2400" dirty="0"/>
              <a:t> OS)</a:t>
            </a:r>
            <a:endParaRPr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15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6" y="1823171"/>
            <a:ext cx="54102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48859" y="1359377"/>
            <a:ext cx="7270779" cy="241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Однако, у вас может возникнуть необходимость в использовании других, более экзотических шрифтов, которые, скорее всего не установлены на компьютерах пользователей.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0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8851" y="548817"/>
            <a:ext cx="7270779" cy="12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Нестандартные шрифты</a:t>
            </a:r>
            <a:br>
              <a:rPr lang="ru-RU" sz="4000" b="1" dirty="0"/>
            </a:br>
            <a:r>
              <a:rPr lang="ru-RU" sz="2800" b="1" dirty="0"/>
              <a:t>(</a:t>
            </a:r>
            <a:r>
              <a:rPr lang="en-US" sz="2800" b="1" dirty="0"/>
              <a:t>custom fonts, </a:t>
            </a:r>
            <a:r>
              <a:rPr lang="ru-RU" sz="2800" b="1" dirty="0"/>
              <a:t>веб-шрифты)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92;p17"/>
          <p:cNvSpPr txBox="1">
            <a:spLocks/>
          </p:cNvSpPr>
          <p:nvPr/>
        </p:nvSpPr>
        <p:spPr>
          <a:xfrm>
            <a:off x="678851" y="2048955"/>
            <a:ext cx="7717004" cy="12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Нестандартный шрифт в отличии от стандартных — это шрифт, который с большой вероятностью будет отсутствовать у большинства посетителей сайта.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5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8851" y="614228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Нестандартные шрифты в CSS подключается через @</a:t>
            </a:r>
            <a:r>
              <a:rPr lang="ru-RU" sz="2800" b="1" dirty="0" err="1"/>
              <a:t>font-face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95" y="1710171"/>
            <a:ext cx="5981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12597" y="325723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Нестандартные шрифты в CSS подключается через @</a:t>
            </a:r>
            <a:r>
              <a:rPr lang="ru-RU" sz="2800" b="1" dirty="0" err="1"/>
              <a:t>font-face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92;p17"/>
          <p:cNvSpPr txBox="1">
            <a:spLocks/>
          </p:cNvSpPr>
          <p:nvPr/>
        </p:nvSpPr>
        <p:spPr>
          <a:xfrm>
            <a:off x="387293" y="1185215"/>
            <a:ext cx="8271891" cy="34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sz="1600" dirty="0"/>
              <a:t>В параметре </a:t>
            </a:r>
            <a:r>
              <a:rPr lang="ru-RU" sz="1600" dirty="0" err="1"/>
              <a:t>font-family</a:t>
            </a:r>
            <a:r>
              <a:rPr lang="ru-RU" sz="1600" dirty="0"/>
              <a:t> нужно указать название шрифта (не начертания!). Это семантически верно и очень удобно, вместо того, чтобы указывать нечто типа </a:t>
            </a:r>
            <a:r>
              <a:rPr lang="ru-RU" sz="1600" dirty="0" err="1"/>
              <a:t>pt_sans</a:t>
            </a:r>
            <a:r>
              <a:rPr lang="ru-RU" sz="1600" dirty="0"/>
              <a:t> или </a:t>
            </a:r>
            <a:r>
              <a:rPr lang="ru-RU" sz="1600" dirty="0" err="1"/>
              <a:t>my-ptsans-font</a:t>
            </a:r>
            <a:r>
              <a:rPr lang="ru-RU" sz="1600" dirty="0"/>
              <a:t>.</a:t>
            </a:r>
          </a:p>
          <a:p>
            <a:pPr marL="114300" indent="0">
              <a:buNone/>
            </a:pPr>
            <a:r>
              <a:rPr lang="ru-RU" sz="1600" dirty="0"/>
              <a:t>Параметры </a:t>
            </a:r>
            <a:r>
              <a:rPr lang="ru-RU" sz="1600" dirty="0" err="1"/>
              <a:t>src</a:t>
            </a:r>
            <a:r>
              <a:rPr lang="ru-RU" sz="1600" dirty="0"/>
              <a:t> должны содержать пути до шрифтов разнообразных форматов, чтобы обеспечить </a:t>
            </a:r>
            <a:r>
              <a:rPr lang="ru-RU" sz="1600" dirty="0" err="1"/>
              <a:t>кроссбраузерность</a:t>
            </a:r>
            <a:r>
              <a:rPr lang="ru-RU" sz="1600" dirty="0"/>
              <a:t>. Для формата SVG, через символ #, необходимо указать начертание подключаемого шрифта. В нашем случае это PT </a:t>
            </a:r>
            <a:r>
              <a:rPr lang="ru-RU" sz="1600" dirty="0" err="1"/>
              <a:t>Sans</a:t>
            </a:r>
            <a:r>
              <a:rPr lang="ru-RU" sz="1600" dirty="0"/>
              <a:t> </a:t>
            </a:r>
            <a:r>
              <a:rPr lang="ru-RU" sz="1600" dirty="0" err="1"/>
              <a:t>Regular</a:t>
            </a:r>
            <a:r>
              <a:rPr lang="ru-RU" sz="1600" dirty="0"/>
              <a:t> (если бы мы подключали жирное начертание, эта строка выглядела бы как PT </a:t>
            </a:r>
            <a:r>
              <a:rPr lang="ru-RU" sz="1600" dirty="0" err="1"/>
              <a:t>Sans</a:t>
            </a:r>
            <a:r>
              <a:rPr lang="ru-RU" sz="1600" dirty="0"/>
              <a:t> </a:t>
            </a:r>
            <a:r>
              <a:rPr lang="ru-RU" sz="1600" dirty="0" err="1"/>
              <a:t>Bold</a:t>
            </a:r>
            <a:r>
              <a:rPr lang="ru-RU" sz="1600" dirty="0"/>
              <a:t> и т.п.)</a:t>
            </a:r>
          </a:p>
          <a:p>
            <a:pPr marL="114300" indent="0">
              <a:buNone/>
            </a:pPr>
            <a:r>
              <a:rPr lang="ru-RU" sz="1600" dirty="0"/>
              <a:t>В параметре </a:t>
            </a:r>
            <a:r>
              <a:rPr lang="ru-RU" sz="1600" dirty="0" err="1"/>
              <a:t>font-weight</a:t>
            </a:r>
            <a:r>
              <a:rPr lang="ru-RU" sz="1600" dirty="0"/>
              <a:t> нужно указать жирность шрифта. Самые распространённые значения: </a:t>
            </a:r>
            <a:r>
              <a:rPr lang="ru-RU" sz="1600" dirty="0" err="1"/>
              <a:t>normal</a:t>
            </a:r>
            <a:r>
              <a:rPr lang="ru-RU" sz="1600" dirty="0"/>
              <a:t> и </a:t>
            </a:r>
            <a:r>
              <a:rPr lang="ru-RU" sz="1600" dirty="0" err="1"/>
              <a:t>bold</a:t>
            </a:r>
            <a:r>
              <a:rPr lang="ru-RU" sz="1600" dirty="0"/>
              <a:t>. Но можно указать и другие, согласно спецификации CSS.</a:t>
            </a:r>
          </a:p>
          <a:p>
            <a:pPr marL="114300" indent="0">
              <a:buNone/>
            </a:pPr>
            <a:r>
              <a:rPr lang="ru-RU" sz="1600" dirty="0"/>
              <a:t>Параметр </a:t>
            </a:r>
            <a:r>
              <a:rPr lang="ru-RU" sz="1600" dirty="0" err="1"/>
              <a:t>font-style</a:t>
            </a:r>
            <a:r>
              <a:rPr lang="ru-RU" sz="1600" dirty="0"/>
              <a:t> сообщает, является ли шрифт курсивным. Если это так, укажите </a:t>
            </a:r>
            <a:r>
              <a:rPr lang="ru-RU" sz="1600" dirty="0" err="1"/>
              <a:t>italic</a:t>
            </a:r>
            <a:r>
              <a:rPr lang="ru-RU" sz="1600" dirty="0"/>
              <a:t>. Если нет — оставьте </a:t>
            </a:r>
            <a:r>
              <a:rPr lang="ru-RU" sz="1600" dirty="0" err="1"/>
              <a:t>normal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54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9 </a:t>
            </a:r>
            <a:br>
              <a:rPr lang="ru-RU" dirty="0" smtClean="0"/>
            </a:br>
            <a:r>
              <a:rPr lang="ru-RU" sz="4400" dirty="0">
                <a:solidFill>
                  <a:srgbClr val="434343"/>
                </a:solidFill>
              </a:rPr>
              <a:t>Шрифты в </a:t>
            </a:r>
            <a:r>
              <a:rPr lang="ru-RU" sz="4400" dirty="0" smtClean="0">
                <a:solidFill>
                  <a:srgbClr val="434343"/>
                </a:solidFill>
              </a:rPr>
              <a:t>вебе </a:t>
            </a:r>
            <a:r>
              <a:rPr lang="en-US" sz="4400" dirty="0" smtClean="0">
                <a:solidFill>
                  <a:srgbClr val="434343"/>
                </a:solidFill>
              </a:rPr>
              <a:t>Font </a:t>
            </a:r>
            <a:r>
              <a:rPr lang="en-US" sz="4400" dirty="0">
                <a:solidFill>
                  <a:srgbClr val="434343"/>
                </a:solidFill>
              </a:rPr>
              <a:t>Face</a:t>
            </a:r>
            <a:endParaRPr sz="44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Google Fonts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1" y="3396310"/>
            <a:ext cx="7717004" cy="17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sz="1600" dirty="0"/>
              <a:t>Одним из самых популярных и удобных сервисов является </a:t>
            </a:r>
            <a:r>
              <a:rPr lang="ru-RU" sz="1600" dirty="0" err="1">
                <a:hlinkClick r:id="rId3"/>
              </a:rPr>
              <a:t>Google</a:t>
            </a:r>
            <a:r>
              <a:rPr lang="ru-RU" sz="1600" dirty="0">
                <a:hlinkClick r:id="rId3"/>
              </a:rPr>
              <a:t> </a:t>
            </a:r>
            <a:r>
              <a:rPr lang="ru-RU" sz="1600" dirty="0" err="1">
                <a:hlinkClick r:id="rId3"/>
              </a:rPr>
              <a:t>Fonts</a:t>
            </a:r>
            <a:r>
              <a:rPr lang="ru-RU" sz="1600" dirty="0"/>
              <a:t>.  Сервис имеет простой пошаговый интерфейс с возможностью выбора начертаний, языка и метода подключения шрифта (добавьте в свой код одну строку, и вот на сайте уже новый шрифт!).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18" y="1298915"/>
            <a:ext cx="44481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 err="1"/>
              <a:t>FontSquirrel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1" y="2462645"/>
            <a:ext cx="7717004" cy="268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 err="1">
                <a:hlinkClick r:id="rId3"/>
              </a:rPr>
              <a:t>FontSquirrel</a:t>
            </a:r>
            <a:r>
              <a:rPr lang="ru-RU" dirty="0"/>
              <a:t> — самый качественный на данный момент сервис конвертации шрифтов. Поддерживает множественную конвертацию (до 4 файлов одновременно), сразу генерирует CSS-файл для подключения. Немаловажно, что сконвертированные шрифты не имеют визуальных отличий от оригинала. Имеет множество настроек, с помощью которых можно добиться необходимого результата.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94" y="1394057"/>
            <a:ext cx="3048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Форматы шрифтов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9813" y="1373219"/>
            <a:ext cx="7717004" cy="149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Существует несколько основных форматов шрифтов, и с ними лучше познакомиться поближе. Тот или иной формат имеет свои особенности как по размеру, так и по поддержке в определенных браузерах и многом другом.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77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53459" y="827554"/>
            <a:ext cx="6087670" cy="58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.EOT (Embedded Open type)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2" y="1768073"/>
            <a:ext cx="7717004" cy="2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 smtClean="0"/>
              <a:t>Данный </a:t>
            </a:r>
            <a:r>
              <a:rPr lang="ru-RU" dirty="0"/>
              <a:t>формат шрифта является детищем компании </a:t>
            </a:r>
            <a:r>
              <a:rPr lang="ru-RU" dirty="0" err="1"/>
              <a:t>Microsoft</a:t>
            </a:r>
            <a:r>
              <a:rPr lang="ru-RU" dirty="0"/>
              <a:t>. Его основным недостатком является то, что он поддерживается лишь браузером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8 и более ранних версий. В связи с чем я советую использовать шрифт в данном формате лишь в том случае, если у вас есть острая необходимость в поддержке браузеров IE 8 и ниже.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133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53459" y="827554"/>
            <a:ext cx="6087670" cy="58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.TTF (True Type Fonts)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2" y="1768073"/>
            <a:ext cx="7717004" cy="2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Данный формат является результатом труда компании </a:t>
            </a:r>
            <a:r>
              <a:rPr lang="ru-RU" dirty="0" err="1"/>
              <a:t>Apple</a:t>
            </a:r>
            <a:r>
              <a:rPr lang="ru-RU" dirty="0"/>
              <a:t> и является одним из самых популярных расширений шрифтов. Также его большим плюсом является поддержка со стороны большинства браузеров. Одним из особенностей этого формата является очень высокое качество букв в маленьком кегле.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5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53459" y="827554"/>
            <a:ext cx="6087670" cy="58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.OTF (Open Type Fonts)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2" y="1768073"/>
            <a:ext cx="7717004" cy="2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Данный формат наряду с расширением .</a:t>
            </a:r>
            <a:r>
              <a:rPr lang="ru-RU" dirty="0" err="1"/>
              <a:t>ttf</a:t>
            </a:r>
            <a:r>
              <a:rPr lang="ru-RU" dirty="0"/>
              <a:t> является одним из самых распространенных. Имеет поддержку большинства браузеров. Отличается высоким качеством букв в крупном кегле.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30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53458" y="827554"/>
            <a:ext cx="6991677" cy="58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.WOFF (Web Open Font Format)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2" y="1768073"/>
            <a:ext cx="7717004" cy="2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Данный формат базируется на .</a:t>
            </a:r>
            <a:r>
              <a:rPr lang="ru-RU" dirty="0" err="1"/>
              <a:t>ttf</a:t>
            </a:r>
            <a:r>
              <a:rPr lang="ru-RU" dirty="0"/>
              <a:t> и .</a:t>
            </a:r>
            <a:r>
              <a:rPr lang="ru-RU" dirty="0" err="1"/>
              <a:t>otf</a:t>
            </a:r>
            <a:r>
              <a:rPr lang="ru-RU" dirty="0"/>
              <a:t>, или по другому говоря является их сжатой версией. Это дает данному формату шрифта большое преимущество в весе файла. При выборе шрифта для сайта советую особое внимание уделить расширению .</a:t>
            </a:r>
            <a:r>
              <a:rPr lang="ru-RU" dirty="0" err="1"/>
              <a:t>woff</a:t>
            </a:r>
            <a:r>
              <a:rPr lang="ru-RU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750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53458" y="827554"/>
            <a:ext cx="6991677" cy="58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.SVG (Scalable Vector Graphics)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772172" y="1768073"/>
            <a:ext cx="7717004" cy="2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Этот формат будет более справедливо отнести к векторной графике, чем к шрифтам. Стоит отметить тот факт, что ранние версии браузера </a:t>
            </a:r>
            <a:r>
              <a:rPr lang="ru-RU" dirty="0" err="1"/>
              <a:t>Safari</a:t>
            </a:r>
            <a:r>
              <a:rPr lang="ru-RU" dirty="0"/>
              <a:t> понимают только формат .</a:t>
            </a:r>
            <a:r>
              <a:rPr lang="ru-RU" dirty="0" err="1"/>
              <a:t>svg</a:t>
            </a:r>
            <a:r>
              <a:rPr lang="ru-RU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478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45143" y="810702"/>
            <a:ext cx="6991677" cy="124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200" b="1" dirty="0"/>
              <a:t>Бесплатные и коммерческие шрифты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672406" y="2131755"/>
            <a:ext cx="7717004" cy="2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Шрифты являются интеллектуальной собственностью, и на рынке существует достаточно много платных шрифтов, для использования которых необходимо приобретать лицензию. Их существует несколько видов. Зачастую для использования в вебе придется купить отдельную лицензию, ведь размещение шрифтов на сайте несет с собой определенные риски.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225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 smtClean="0"/>
              <a:t>Шрифты </a:t>
            </a:r>
            <a:r>
              <a:rPr lang="ru-RU" sz="4000" b="1" dirty="0"/>
              <a:t>и кириллица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02" y="1483302"/>
            <a:ext cx="4819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22000" y="6438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Шрифты в </a:t>
            </a: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вебе</a:t>
            </a:r>
            <a:endParaRPr sz="3600" b="0" i="0" u="none" strike="noStrike" cap="none" dirty="0">
              <a:solidFill>
                <a:schemeClr val="accent1">
                  <a:lumMod val="75000"/>
                </a:schemeClr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/>
              <a:t>3</a:t>
            </a:r>
            <a:endParaRPr sz="13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1875254" y="1309255"/>
            <a:ext cx="4959592" cy="473642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b="1" i="1" dirty="0"/>
              <a:t>Font Face</a:t>
            </a:r>
            <a:endParaRPr lang="en-US" sz="20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729" y="2038782"/>
            <a:ext cx="489585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 smtClean="0"/>
              <a:t>Шрифты </a:t>
            </a:r>
            <a:r>
              <a:rPr lang="ru-RU" sz="4000" b="1" dirty="0"/>
              <a:t>и кириллица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58" y="1414378"/>
            <a:ext cx="4252506" cy="31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744349"/>
            <a:ext cx="6776687" cy="5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 smtClean="0">
                <a:solidFill>
                  <a:srgbClr val="5E79CF"/>
                </a:solidFill>
              </a:rPr>
              <a:t>Оформление текста</a:t>
            </a:r>
            <a:r>
              <a:rPr lang="en-US" sz="3600" dirty="0" smtClean="0">
                <a:solidFill>
                  <a:srgbClr val="5E79CF"/>
                </a:solidFill>
              </a:rPr>
              <a:t> </a:t>
            </a:r>
            <a:r>
              <a:rPr lang="ru-RU" sz="3600" dirty="0" smtClean="0">
                <a:solidFill>
                  <a:srgbClr val="5E79CF"/>
                </a:solidFill>
              </a:rPr>
              <a:t>в </a:t>
            </a:r>
            <a:r>
              <a:rPr lang="en-US" sz="3600" dirty="0" smtClean="0">
                <a:solidFill>
                  <a:srgbClr val="5E79CF"/>
                </a:solidFill>
              </a:rPr>
              <a:t>CSS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571503"/>
            <a:ext cx="6776687" cy="122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font-family: </a:t>
            </a:r>
            <a:r>
              <a:rPr lang="ru-RU" sz="3600" dirty="0">
                <a:solidFill>
                  <a:srgbClr val="5E79CF"/>
                </a:solidFill>
              </a:rPr>
              <a:t>задаем семейство шрифта 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968135"/>
            <a:ext cx="5237552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571503"/>
            <a:ext cx="6776687" cy="122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 smtClean="0">
                <a:solidFill>
                  <a:srgbClr val="5E79CF"/>
                </a:solidFill>
              </a:rPr>
              <a:t>font-size: </a:t>
            </a:r>
            <a:r>
              <a:rPr lang="ru-RU" sz="3600" dirty="0" smtClean="0">
                <a:solidFill>
                  <a:srgbClr val="5E79CF"/>
                </a:solidFill>
              </a:rPr>
              <a:t>задаем размер шрифта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339" y="1412251"/>
            <a:ext cx="3653415" cy="825531"/>
          </a:xfrm>
          <a:prstGeom prst="rect">
            <a:avLst/>
          </a:prstGeom>
        </p:spPr>
      </p:pic>
      <p:sp>
        <p:nvSpPr>
          <p:cNvPr id="12" name="Google Shape;92;p17"/>
          <p:cNvSpPr txBox="1">
            <a:spLocks/>
          </p:cNvSpPr>
          <p:nvPr/>
        </p:nvSpPr>
        <p:spPr>
          <a:xfrm>
            <a:off x="372980" y="2288729"/>
            <a:ext cx="7717004" cy="245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fontAlgn="base">
              <a:buNone/>
            </a:pPr>
            <a:r>
              <a:rPr lang="ru-RU" dirty="0"/>
              <a:t>Другие единицы измерения для задания размеров шрифта:</a:t>
            </a:r>
          </a:p>
          <a:p>
            <a:pPr fontAlgn="base"/>
            <a:r>
              <a:rPr lang="ru-RU" dirty="0" err="1" smtClean="0"/>
              <a:t>em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err="1"/>
              <a:t>rem</a:t>
            </a:r>
            <a:r>
              <a:rPr lang="ru-RU" dirty="0"/>
              <a:t>: </a:t>
            </a:r>
            <a:r>
              <a:rPr lang="ru-RU" b="1" dirty="0"/>
              <a:t>2em</a:t>
            </a:r>
            <a:r>
              <a:rPr lang="ru-RU" dirty="0"/>
              <a:t> или </a:t>
            </a:r>
            <a:r>
              <a:rPr lang="ru-RU" b="1" dirty="0" smtClean="0"/>
              <a:t>2rem</a:t>
            </a:r>
            <a:endParaRPr lang="en-US" b="1" dirty="0" smtClean="0"/>
          </a:p>
          <a:p>
            <a:pPr fontAlgn="base"/>
            <a:r>
              <a:rPr lang="ru-RU" dirty="0" smtClean="0"/>
              <a:t>Проценты</a:t>
            </a:r>
            <a:r>
              <a:rPr lang="ru-RU" dirty="0"/>
              <a:t>: </a:t>
            </a:r>
            <a:r>
              <a:rPr lang="ru-RU" b="1" dirty="0" smtClean="0"/>
              <a:t>80%</a:t>
            </a:r>
            <a:endParaRPr lang="en-US" b="1" dirty="0" smtClean="0"/>
          </a:p>
          <a:p>
            <a:pPr fontAlgn="base"/>
            <a:r>
              <a:rPr lang="ru-RU" dirty="0" smtClean="0"/>
              <a:t>Пиксели </a:t>
            </a:r>
            <a:r>
              <a:rPr lang="ru-RU" dirty="0"/>
              <a:t> — это абсолютные единицы измерения, а проценты, </a:t>
            </a:r>
            <a:r>
              <a:rPr lang="ru-RU" dirty="0" err="1"/>
              <a:t>em</a:t>
            </a:r>
            <a:r>
              <a:rPr lang="ru-RU" dirty="0"/>
              <a:t> и </a:t>
            </a:r>
            <a:r>
              <a:rPr lang="ru-RU" dirty="0" err="1"/>
              <a:t>rem</a:t>
            </a:r>
            <a:r>
              <a:rPr lang="ru-RU" dirty="0"/>
              <a:t> — относительные.</a:t>
            </a:r>
          </a:p>
          <a:p>
            <a:pPr fontAlgn="base"/>
            <a:r>
              <a:rPr lang="ru-RU" dirty="0"/>
              <a:t>Также размер шрифта можно задавать с помощью ключевых слов: </a:t>
            </a:r>
            <a:r>
              <a:rPr lang="ru-RU" b="1" dirty="0" err="1"/>
              <a:t>small</a:t>
            </a:r>
            <a:r>
              <a:rPr lang="ru-RU" dirty="0"/>
              <a:t>, </a:t>
            </a:r>
            <a:r>
              <a:rPr lang="ru-RU" b="1" dirty="0" err="1"/>
              <a:t>large</a:t>
            </a:r>
            <a:r>
              <a:rPr lang="ru-RU" dirty="0"/>
              <a:t> и т.д. Но их обычно не используют.</a:t>
            </a:r>
          </a:p>
        </p:txBody>
      </p:sp>
    </p:spTree>
    <p:extLst>
      <p:ext uri="{BB962C8B-B14F-4D97-AF65-F5344CB8AC3E}">
        <p14:creationId xmlns:p14="http://schemas.microsoft.com/office/powerpoint/2010/main" val="5493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571503"/>
            <a:ext cx="6776687" cy="122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font-weight: </a:t>
            </a:r>
            <a:r>
              <a:rPr lang="ru-RU" sz="3600" dirty="0">
                <a:solidFill>
                  <a:srgbClr val="5E79CF"/>
                </a:solidFill>
              </a:rPr>
              <a:t>толщина начертания 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968135"/>
            <a:ext cx="3619500" cy="923925"/>
          </a:xfrm>
          <a:prstGeom prst="rect">
            <a:avLst/>
          </a:prstGeom>
        </p:spPr>
      </p:pic>
      <p:sp>
        <p:nvSpPr>
          <p:cNvPr id="12" name="Google Shape;92;p17"/>
          <p:cNvSpPr txBox="1">
            <a:spLocks/>
          </p:cNvSpPr>
          <p:nvPr/>
        </p:nvSpPr>
        <p:spPr>
          <a:xfrm>
            <a:off x="294866" y="3064906"/>
            <a:ext cx="7717004" cy="17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fontAlgn="base"/>
            <a:r>
              <a:rPr lang="ru-RU" dirty="0"/>
              <a:t>Жирность текста можно задавать с помощью свойства</a:t>
            </a:r>
            <a:br>
              <a:rPr lang="ru-RU" dirty="0"/>
            </a:br>
            <a:r>
              <a:rPr lang="ru-RU" b="1" dirty="0" err="1"/>
              <a:t>font-weight</a:t>
            </a:r>
            <a:r>
              <a:rPr lang="ru-RU" dirty="0"/>
              <a:t>, которое имеет два основных значения:</a:t>
            </a:r>
          </a:p>
          <a:p>
            <a:pPr fontAlgn="base"/>
            <a:r>
              <a:rPr lang="ru-RU" b="1" dirty="0"/>
              <a:t> - </a:t>
            </a:r>
            <a:r>
              <a:rPr lang="ru-RU" b="1" dirty="0" err="1"/>
              <a:t>normal</a:t>
            </a:r>
            <a:r>
              <a:rPr lang="ru-RU" b="1" dirty="0"/>
              <a:t> </a:t>
            </a:r>
            <a:r>
              <a:rPr lang="ru-RU" dirty="0"/>
              <a:t>— обычное начертание;</a:t>
            </a:r>
            <a:br>
              <a:rPr lang="ru-RU" dirty="0"/>
            </a:br>
            <a:r>
              <a:rPr lang="ru-RU" b="1" dirty="0"/>
              <a:t> - </a:t>
            </a:r>
            <a:r>
              <a:rPr lang="ru-RU" b="1" dirty="0" err="1"/>
              <a:t>bold</a:t>
            </a:r>
            <a:r>
              <a:rPr lang="ru-RU" dirty="0"/>
              <a:t> — жирное начертание.</a:t>
            </a:r>
          </a:p>
        </p:txBody>
      </p:sp>
    </p:spTree>
    <p:extLst>
      <p:ext uri="{BB962C8B-B14F-4D97-AF65-F5344CB8AC3E}">
        <p14:creationId xmlns:p14="http://schemas.microsoft.com/office/powerpoint/2010/main" val="1850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982347" y="324376"/>
            <a:ext cx="1007016" cy="910605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344450" y="324376"/>
            <a:ext cx="7717004" cy="17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fontAlgn="base">
              <a:buNone/>
            </a:pPr>
            <a:r>
              <a:rPr lang="ru-RU" dirty="0"/>
              <a:t>На самом деле это свойство имеет много значений: </a:t>
            </a:r>
            <a:r>
              <a:rPr lang="ru-RU" dirty="0" err="1"/>
              <a:t>bold</a:t>
            </a:r>
            <a:r>
              <a:rPr lang="ru-RU" dirty="0"/>
              <a:t>, </a:t>
            </a:r>
            <a:r>
              <a:rPr lang="ru-RU" dirty="0" err="1"/>
              <a:t>bolder</a:t>
            </a:r>
            <a:r>
              <a:rPr lang="ru-RU" dirty="0"/>
              <a:t>, </a:t>
            </a:r>
            <a:r>
              <a:rPr lang="ru-RU" dirty="0" err="1"/>
              <a:t>lighter</a:t>
            </a:r>
            <a:r>
              <a:rPr lang="ru-RU" dirty="0"/>
              <a:t>, </a:t>
            </a:r>
            <a:r>
              <a:rPr lang="ru-RU" dirty="0" err="1"/>
              <a:t>normal</a:t>
            </a:r>
            <a:r>
              <a:rPr lang="ru-RU" dirty="0"/>
              <a:t>, 100, 200, 300, 400, 500, 600, 700, 800, 900. Эти значения задают степень толщины шрифта, от самого тонкого, до самого толстого.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79" y="1878112"/>
            <a:ext cx="4848658" cy="2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571503"/>
            <a:ext cx="6776687" cy="8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font-style: </a:t>
            </a:r>
            <a:r>
              <a:rPr lang="ru-RU" sz="3600" dirty="0">
                <a:solidFill>
                  <a:srgbClr val="5E79CF"/>
                </a:solidFill>
              </a:rPr>
              <a:t>курсив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232521" y="2690833"/>
            <a:ext cx="7717004" cy="17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fontAlgn="base"/>
            <a:r>
              <a:rPr lang="ru-RU" dirty="0"/>
              <a:t>Начертание текста можно задавать с помощью свойства </a:t>
            </a:r>
            <a:r>
              <a:rPr lang="ru-RU" b="1" dirty="0" err="1"/>
              <a:t>font-style</a:t>
            </a:r>
            <a:r>
              <a:rPr lang="ru-RU" dirty="0"/>
              <a:t>. Его основные значения:</a:t>
            </a:r>
          </a:p>
          <a:p>
            <a:pPr fontAlgn="base"/>
            <a:r>
              <a:rPr lang="ru-RU" dirty="0"/>
              <a:t> - </a:t>
            </a:r>
            <a:r>
              <a:rPr lang="ru-RU" b="1" dirty="0" err="1"/>
              <a:t>normal</a:t>
            </a:r>
            <a:r>
              <a:rPr lang="ru-RU" dirty="0"/>
              <a:t> — обычное начертание;</a:t>
            </a:r>
            <a:br>
              <a:rPr lang="ru-RU" dirty="0"/>
            </a:br>
            <a:r>
              <a:rPr lang="ru-RU" dirty="0"/>
              <a:t> - </a:t>
            </a:r>
            <a:r>
              <a:rPr lang="ru-RU" b="1" dirty="0" err="1"/>
              <a:t>italic</a:t>
            </a:r>
            <a:r>
              <a:rPr lang="ru-RU" dirty="0"/>
              <a:t> — курсивное начертание.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520460"/>
            <a:ext cx="38862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32521" y="305046"/>
            <a:ext cx="6776687" cy="11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line-height: </a:t>
            </a:r>
            <a:r>
              <a:rPr lang="ru-RU" sz="3600" dirty="0">
                <a:solidFill>
                  <a:srgbClr val="5E79CF"/>
                </a:solidFill>
              </a:rPr>
              <a:t>управляем высотой строки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232521" y="2420196"/>
            <a:ext cx="8814638" cy="245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fontAlgn="base"/>
            <a:r>
              <a:rPr lang="ru-RU" dirty="0"/>
              <a:t>Значение этого свойства можно задавать следующими способами:</a:t>
            </a:r>
          </a:p>
          <a:p>
            <a:pPr fontAlgn="base"/>
            <a:r>
              <a:rPr lang="ru-RU" dirty="0"/>
              <a:t> - Множителем, например 1.5, 2.</a:t>
            </a:r>
            <a:br>
              <a:rPr lang="ru-RU" dirty="0"/>
            </a:br>
            <a:r>
              <a:rPr lang="ru-RU" dirty="0"/>
              <a:t> - В процентах: 150%.</a:t>
            </a:r>
            <a:br>
              <a:rPr lang="ru-RU" dirty="0"/>
            </a:br>
            <a:r>
              <a:rPr lang="ru-RU" dirty="0"/>
              <a:t>С помощью любых других единиц измерения CSS: 12px, 2em.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Предпочтительнее задавать межстрочный интервал либо множителем, либо в относительных единицах измерения.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3" y="1510334"/>
            <a:ext cx="4057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32521" y="305046"/>
            <a:ext cx="6776687" cy="74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font: </a:t>
            </a:r>
            <a:r>
              <a:rPr lang="ru-RU" sz="3600" dirty="0">
                <a:solidFill>
                  <a:srgbClr val="5E79CF"/>
                </a:solidFill>
              </a:rPr>
              <a:t>все вместе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232521" y="2420196"/>
            <a:ext cx="8094800" cy="140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fontAlgn="base"/>
            <a:r>
              <a:rPr lang="ru-RU" dirty="0"/>
              <a:t>В свойстве </a:t>
            </a:r>
            <a:r>
              <a:rPr lang="en-US" b="1" dirty="0"/>
              <a:t>font </a:t>
            </a:r>
            <a:r>
              <a:rPr lang="ru-RU" dirty="0"/>
              <a:t>мы можем объединить </a:t>
            </a:r>
            <a:r>
              <a:rPr lang="en-US" b="1" dirty="0"/>
              <a:t>font-style, font-variant, font-weight, font-stretch, font-size, line-height, font-family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88" y="1324393"/>
            <a:ext cx="6134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32521" y="305046"/>
            <a:ext cx="6776687" cy="74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text-shadow: </a:t>
            </a:r>
            <a:r>
              <a:rPr lang="ru-RU" sz="3600" dirty="0">
                <a:solidFill>
                  <a:srgbClr val="5E79CF"/>
                </a:solidFill>
              </a:rPr>
              <a:t>тень текста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92;p17"/>
          <p:cNvSpPr txBox="1">
            <a:spLocks/>
          </p:cNvSpPr>
          <p:nvPr/>
        </p:nvSpPr>
        <p:spPr>
          <a:xfrm>
            <a:off x="232521" y="2420196"/>
            <a:ext cx="8094800" cy="235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fontAlgn="base"/>
            <a:r>
              <a:rPr lang="ru-RU" dirty="0"/>
              <a:t>свойство </a:t>
            </a:r>
            <a:r>
              <a:rPr lang="ru-RU" dirty="0" err="1"/>
              <a:t>text-shadow</a:t>
            </a:r>
            <a:r>
              <a:rPr lang="ru-RU" dirty="0"/>
              <a:t> применяется к тексту;</a:t>
            </a:r>
          </a:p>
          <a:p>
            <a:pPr fontAlgn="base"/>
            <a:r>
              <a:rPr lang="ru-RU" dirty="0"/>
              <a:t>форма тени повторяет форму текстовых символов;</a:t>
            </a:r>
          </a:p>
          <a:p>
            <a:pPr fontAlgn="base"/>
            <a:r>
              <a:rPr lang="ru-RU" dirty="0"/>
              <a:t>можно управлять смещением тени, её цветом, а также размытием;</a:t>
            </a:r>
          </a:p>
          <a:p>
            <a:pPr fontAlgn="base"/>
            <a:r>
              <a:rPr lang="ru-RU" dirty="0"/>
              <a:t>нельзя управлять растяжением текстовой тени;</a:t>
            </a:r>
          </a:p>
          <a:p>
            <a:pPr fontAlgn="base"/>
            <a:r>
              <a:rPr lang="ru-RU" dirty="0"/>
              <a:t>можно создавать множественные тени.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21" y="1308695"/>
            <a:ext cx="3886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22000" y="6438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95% информации</a:t>
            </a:r>
            <a:br>
              <a:rPr lang="ru-RU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в вебе — текст. </a:t>
            </a:r>
            <a:endParaRPr sz="3600" b="0" i="0" u="none" strike="noStrike" cap="none" dirty="0">
              <a:solidFill>
                <a:schemeClr val="accent1">
                  <a:lumMod val="75000"/>
                </a:schemeClr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/>
              <a:t>4</a:t>
            </a:r>
            <a:endParaRPr sz="13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810" y="2028824"/>
            <a:ext cx="3637721" cy="26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mtClean="0">
                <a:solidFill>
                  <a:srgbClr val="5E79CF"/>
                </a:solidFill>
              </a:rPr>
              <a:t>40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13345" y="909852"/>
            <a:ext cx="764770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Семейства шрифтов</a:t>
            </a:r>
            <a:r>
              <a:rPr lang="en-US" sz="3600" dirty="0" smtClean="0"/>
              <a:t> </a:t>
            </a: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/>
              <a:t>5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91" y="1895474"/>
            <a:ext cx="2057104" cy="2489489"/>
          </a:xfrm>
          <a:prstGeom prst="rect">
            <a:avLst/>
          </a:prstGeom>
        </p:spPr>
      </p:pic>
      <p:sp>
        <p:nvSpPr>
          <p:cNvPr id="10" name="Google Shape;92;p17"/>
          <p:cNvSpPr txBox="1">
            <a:spLocks/>
          </p:cNvSpPr>
          <p:nvPr/>
        </p:nvSpPr>
        <p:spPr>
          <a:xfrm>
            <a:off x="3352341" y="2226216"/>
            <a:ext cx="4222632" cy="182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Все шрифты отличаются между собой. Для удобства работы, шрифты принято разделять на семейства.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63828" y="588684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Семейство шрифтов с засечками (</a:t>
            </a:r>
            <a:r>
              <a:rPr lang="ru-RU" sz="4000" b="1" dirty="0" err="1"/>
              <a:t>serif</a:t>
            </a:r>
            <a:r>
              <a:rPr lang="ru-RU" sz="4000" b="1" dirty="0"/>
              <a:t>)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63828" y="2187287"/>
            <a:ext cx="3774691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/>
              <a:t>Шрифты данного семейства отличаются засечками на концах букв, по причине чего кажутся более величественными и значимыми.</a:t>
            </a:r>
            <a:endParaRPr lang="ru-RU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866" y="2187287"/>
            <a:ext cx="2343150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63828" y="588684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Семейство шрифтов с засечками (</a:t>
            </a:r>
            <a:r>
              <a:rPr lang="ru-RU" sz="4000" b="1" dirty="0" err="1"/>
              <a:t>serif</a:t>
            </a:r>
            <a:r>
              <a:rPr lang="ru-RU" sz="4000" b="1" dirty="0"/>
              <a:t>)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63828" y="2187286"/>
            <a:ext cx="4909608" cy="240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/>
              <a:t>самым узнаваемым представителем данного семейства является шрифт </a:t>
            </a:r>
            <a:r>
              <a:rPr lang="ru-RU" b="1" dirty="0" err="1"/>
              <a:t>Times</a:t>
            </a:r>
            <a:r>
              <a:rPr lang="ru-RU" b="1" dirty="0"/>
              <a:t>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Roman</a:t>
            </a:r>
            <a:r>
              <a:rPr lang="ru-RU" dirty="0"/>
              <a:t>, корни которого уходят аж в 30-е годы прошлого столетия</a:t>
            </a:r>
            <a:r>
              <a:rPr lang="ru-RU" dirty="0" smtClean="0"/>
              <a:t>.</a:t>
            </a:r>
          </a:p>
          <a:p>
            <a:pPr marL="114300" indent="0" fontAlgn="base">
              <a:buNone/>
            </a:pPr>
            <a:r>
              <a:rPr lang="ru-RU" dirty="0"/>
              <a:t>К данному семейству также относятся шрифты:</a:t>
            </a:r>
          </a:p>
          <a:p>
            <a:pPr fontAlgn="base"/>
            <a:r>
              <a:rPr lang="ru-RU" dirty="0" err="1" smtClean="0"/>
              <a:t>Georgia</a:t>
            </a:r>
            <a:r>
              <a:rPr lang="ru-RU" dirty="0" smtClean="0"/>
              <a:t>, </a:t>
            </a:r>
            <a:r>
              <a:rPr lang="ru-RU" dirty="0" err="1" smtClean="0"/>
              <a:t>Book</a:t>
            </a:r>
            <a:r>
              <a:rPr lang="ru-RU" dirty="0" smtClean="0"/>
              <a:t> </a:t>
            </a:r>
            <a:r>
              <a:rPr lang="ru-RU" dirty="0" err="1" smtClean="0"/>
              <a:t>Antiqua</a:t>
            </a:r>
            <a:r>
              <a:rPr lang="ru-RU" dirty="0" smtClean="0"/>
              <a:t>,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/>
              <a:t>York</a:t>
            </a:r>
            <a:endParaRPr lang="ru-RU" dirty="0"/>
          </a:p>
          <a:p>
            <a:pPr marL="114300" lvl="0" indent="0">
              <a:buNone/>
            </a:pPr>
            <a:endParaRPr lang="ru-RU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9" y="2447059"/>
            <a:ext cx="2352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63828" y="588684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Семейство шрифтов без засечек (</a:t>
            </a:r>
            <a:r>
              <a:rPr lang="ru-RU" sz="4000" b="1" dirty="0" err="1"/>
              <a:t>sans-serif</a:t>
            </a:r>
            <a:r>
              <a:rPr lang="ru-RU" sz="4000" b="1" dirty="0"/>
              <a:t>)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63828" y="2187286"/>
            <a:ext cx="4909608" cy="240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/>
              <a:t>Антагонистом предыдущей группы является семейство шрифтов без засечек. Представители данного вида отличаются собранностью и аккуратным внешним видом.</a:t>
            </a:r>
            <a:endParaRPr lang="ru-RU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51" y="2187286"/>
            <a:ext cx="23717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63828" y="588684"/>
            <a:ext cx="7270779" cy="112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Группа </a:t>
            </a:r>
            <a:r>
              <a:rPr lang="ru-RU" sz="3200" dirty="0" err="1"/>
              <a:t>моноширинных</a:t>
            </a:r>
            <a:r>
              <a:rPr lang="ru-RU" sz="3200" dirty="0"/>
              <a:t> шрифтов (</a:t>
            </a:r>
            <a:r>
              <a:rPr lang="en-US" sz="3200" dirty="0"/>
              <a:t>monospace)</a:t>
            </a:r>
            <a:endParaRPr sz="32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63828" y="1995056"/>
            <a:ext cx="4909608" cy="278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err="1"/>
              <a:t>Моноширинные</a:t>
            </a:r>
            <a:r>
              <a:rPr lang="ru-RU" dirty="0"/>
              <a:t> шрифты отличаются от всех других тем, что у них ширина каждой буквы одинакова. Очень часто эти шрифты используются в коде, ведь одинаковая ширина букв помогает не запутаться в синтаксисе.</a:t>
            </a:r>
            <a:endParaRPr lang="ru-RU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74" y="2167371"/>
            <a:ext cx="23717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1027</Words>
  <Application>Microsoft Office PowerPoint</Application>
  <PresentationFormat>Экран (16:9)</PresentationFormat>
  <Paragraphs>131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Montserrat Light</vt:lpstr>
      <vt:lpstr>Montserrat</vt:lpstr>
      <vt:lpstr>Arial</vt:lpstr>
      <vt:lpstr>Raleway ExtraBold</vt:lpstr>
      <vt:lpstr>Raleway Light</vt:lpstr>
      <vt:lpstr>Olivia template</vt:lpstr>
      <vt:lpstr>POWERCODE ACADEMY</vt:lpstr>
      <vt:lpstr>Занятие 9  Шрифты в вебе Font Face</vt:lpstr>
      <vt:lpstr>Шрифты в вебе</vt:lpstr>
      <vt:lpstr>95% информации в вебе — текст. </vt:lpstr>
      <vt:lpstr>Семейства шрифтов </vt:lpstr>
      <vt:lpstr>Семейство шрифтов с засечками (serif)</vt:lpstr>
      <vt:lpstr>Семейство шрифтов с засечками (serif)</vt:lpstr>
      <vt:lpstr>Семейство шрифтов без засечек (sans-serif)</vt:lpstr>
      <vt:lpstr>Группа моноширинных шрифтов (monospace)</vt:lpstr>
      <vt:lpstr>Семейство шрифтов в CSS</vt:lpstr>
      <vt:lpstr>Как это работает?</vt:lpstr>
      <vt:lpstr>Что это значит?</vt:lpstr>
      <vt:lpstr>Презентация PowerPoint</vt:lpstr>
      <vt:lpstr>Безопасные шрифты (web-safe fonts)</vt:lpstr>
      <vt:lpstr>Все безопасные шрифты двух наиболее популярных операционных систем (Windows и Mac OS)</vt:lpstr>
      <vt:lpstr>Однако, у вас может возникнуть необходимость в использовании других, более экзотических шрифтов, которые, скорее всего не установлены на компьютерах пользователей.  </vt:lpstr>
      <vt:lpstr>Нестандартные шрифты (custom fonts, веб-шрифты)</vt:lpstr>
      <vt:lpstr>Нестандартные шрифты в CSS подключается через @font-face</vt:lpstr>
      <vt:lpstr>Нестандартные шрифты в CSS подключается через @font-face</vt:lpstr>
      <vt:lpstr>Google Fonts</vt:lpstr>
      <vt:lpstr>FontSquirrel</vt:lpstr>
      <vt:lpstr>Форматы шрифтов</vt:lpstr>
      <vt:lpstr>.EOT (Embedded Open type)</vt:lpstr>
      <vt:lpstr>.TTF (True Type Fonts)</vt:lpstr>
      <vt:lpstr>.OTF (Open Type Fonts)</vt:lpstr>
      <vt:lpstr>.WOFF (Web Open Font Format)</vt:lpstr>
      <vt:lpstr>.SVG (Scalable Vector Graphics)</vt:lpstr>
      <vt:lpstr>Бесплатные и коммерческие шрифты</vt:lpstr>
      <vt:lpstr>Шрифты и кириллица</vt:lpstr>
      <vt:lpstr>Шрифты и кириллица</vt:lpstr>
      <vt:lpstr>Оформление текста в CSS</vt:lpstr>
      <vt:lpstr>font-family: задаем семейство шрифта </vt:lpstr>
      <vt:lpstr>font-size: задаем размер шрифта</vt:lpstr>
      <vt:lpstr>font-weight: толщина начертания </vt:lpstr>
      <vt:lpstr>Презентация PowerPoint</vt:lpstr>
      <vt:lpstr>font-style: курсив</vt:lpstr>
      <vt:lpstr>line-height: управляем высотой строки</vt:lpstr>
      <vt:lpstr>font: все вместе</vt:lpstr>
      <vt:lpstr>text-shadow: тень текста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Пользователь Windows</cp:lastModifiedBy>
  <cp:revision>27</cp:revision>
  <dcterms:modified xsi:type="dcterms:W3CDTF">2019-03-06T15:17:58Z</dcterms:modified>
</cp:coreProperties>
</file>