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9"/>
  </p:notesMasterIdLst>
  <p:sldIdLst>
    <p:sldId id="257" r:id="rId2"/>
    <p:sldId id="256" r:id="rId3"/>
    <p:sldId id="331" r:id="rId4"/>
    <p:sldId id="332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275" r:id="rId18"/>
  </p:sldIdLst>
  <p:sldSz cx="9144000" cy="5143500" type="screen16x9"/>
  <p:notesSz cx="6858000" cy="9144000"/>
  <p:embeddedFontLst>
    <p:embeddedFont>
      <p:font typeface="Raleway ExtraBold" panose="020B0604020202020204" charset="-52"/>
      <p:bold r:id="rId20"/>
      <p:boldItalic r:id="rId21"/>
    </p:embeddedFont>
    <p:embeddedFont>
      <p:font typeface="Montserrat Light" panose="020B0604020202020204" charset="-52"/>
      <p:regular r:id="rId22"/>
      <p:bold r:id="rId23"/>
      <p:italic r:id="rId24"/>
      <p:boldItalic r:id="rId25"/>
    </p:embeddedFont>
    <p:embeddedFont>
      <p:font typeface="Montserrat" panose="020B0604020202020204" charset="-52"/>
      <p:regular r:id="rId26"/>
      <p:bold r:id="rId27"/>
      <p:italic r:id="rId28"/>
      <p:boldItalic r:id="rId29"/>
    </p:embeddedFont>
    <p:embeddedFont>
      <p:font typeface="Raleway Light" panose="020B0604020202020204" charset="-52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9AECE6-5047-4B5C-9F49-3F89628FD38C}">
  <a:tblStyle styleId="{E49AECE6-5047-4B5C-9F49-3F89628FD38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2744" autoAdjust="0"/>
  </p:normalViewPr>
  <p:slideViewPr>
    <p:cSldViewPr snapToGrid="0">
      <p:cViewPr varScale="1">
        <p:scale>
          <a:sx n="163" d="100"/>
          <a:sy n="163" d="100"/>
        </p:scale>
        <p:origin x="15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37450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28708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24487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71566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17976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73349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21667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9" name="Google Shape;25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844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9298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6970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7742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2782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5598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7206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rgbClr val="5E79CF"/>
            </a:gs>
            <a:gs pos="100000">
              <a:srgbClr val="54B5C3"/>
            </a:gs>
          </a:gsLst>
          <a:lin ang="108014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20" name="Google Shape;20;p4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5E79C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79CF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79CF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79CF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5E79C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None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esscss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sassmeister.com/" TargetMode="External"/><Relationship Id="rId4" Type="http://schemas.openxmlformats.org/officeDocument/2006/relationships/hyperlink" Target="http://sass-lang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79CF"/>
            </a:gs>
            <a:gs pos="100000">
              <a:srgbClr val="54B5C3"/>
            </a:gs>
          </a:gsLst>
          <a:lin ang="10800025" scaled="0"/>
        </a:gra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 idx="4294967295"/>
          </p:nvPr>
        </p:nvSpPr>
        <p:spPr>
          <a:xfrm>
            <a:off x="1931575" y="2182400"/>
            <a:ext cx="5354700" cy="17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</a:pPr>
            <a:r>
              <a:rPr lang="en" sz="4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POWERCODE</a:t>
            </a:r>
            <a:endParaRPr sz="4600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</a:pPr>
            <a:r>
              <a:rPr lang="en" sz="6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ACADEMY</a:t>
            </a:r>
            <a:endParaRPr sz="60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8639" y="864575"/>
            <a:ext cx="980575" cy="110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651836" y="663856"/>
            <a:ext cx="7713296" cy="758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2800" b="1" dirty="0"/>
              <a:t>ЧТОБЫ НАЧАТЬ</a:t>
            </a:r>
            <a:endParaRPr lang="ru-RU" sz="1800" b="0" i="0" u="none" strike="noStrike" cap="none" dirty="0">
              <a:solidFill>
                <a:srgbClr val="434343"/>
              </a:solidFill>
              <a:sym typeface="Raleway ExtraBold"/>
            </a:endParaRPr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 smtClean="0">
                <a:solidFill>
                  <a:srgbClr val="5E79CF"/>
                </a:solidFill>
              </a:rPr>
              <a:t>18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94" name="Google Shape;9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95" name="Google Shape;9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" name="Текст 1"/>
          <p:cNvSpPr>
            <a:spLocks noGrp="1"/>
          </p:cNvSpPr>
          <p:nvPr>
            <p:ph type="body" idx="1"/>
          </p:nvPr>
        </p:nvSpPr>
        <p:spPr>
          <a:xfrm>
            <a:off x="442031" y="2039572"/>
            <a:ext cx="8132905" cy="662793"/>
          </a:xfrm>
        </p:spPr>
        <p:txBody>
          <a:bodyPr/>
          <a:lstStyle/>
          <a:p>
            <a:pPr marL="114300" indent="0" algn="ctr" fontAlgn="base">
              <a:buNone/>
            </a:pPr>
            <a:r>
              <a:rPr lang="ru-RU" sz="2800" dirty="0"/>
              <a:t>просто поменяй расширение файла</a:t>
            </a:r>
            <a:endParaRPr lang="en-US" sz="2800" b="1" dirty="0"/>
          </a:p>
        </p:txBody>
      </p:sp>
      <p:sp>
        <p:nvSpPr>
          <p:cNvPr id="13" name="Текст 1"/>
          <p:cNvSpPr txBox="1">
            <a:spLocks/>
          </p:cNvSpPr>
          <p:nvPr/>
        </p:nvSpPr>
        <p:spPr>
          <a:xfrm>
            <a:off x="526279" y="2702365"/>
            <a:ext cx="8132905" cy="662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79CF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79CF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79CF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114300" indent="0" algn="ctr" fontAlgn="base">
              <a:buNone/>
            </a:pPr>
            <a:r>
              <a:rPr lang="en-US" b="1" dirty="0"/>
              <a:t>style.css &gt; </a:t>
            </a:r>
            <a:r>
              <a:rPr lang="en-US" b="1" dirty="0" err="1"/>
              <a:t>style.scss</a:t>
            </a:r>
            <a:r>
              <a:rPr lang="en-US" b="1" dirty="0"/>
              <a:t> | </a:t>
            </a:r>
            <a:r>
              <a:rPr lang="en-US" b="1" dirty="0" err="1"/>
              <a:t>style.less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6665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651836" y="663856"/>
            <a:ext cx="7713296" cy="758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2800" b="1" dirty="0"/>
              <a:t>Основные возможности</a:t>
            </a:r>
            <a:endParaRPr lang="ru-RU" sz="1800" b="0" i="0" u="none" strike="noStrike" cap="none" dirty="0">
              <a:solidFill>
                <a:srgbClr val="434343"/>
              </a:solidFill>
              <a:sym typeface="Raleway ExtraBold"/>
            </a:endParaRPr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 smtClean="0">
                <a:solidFill>
                  <a:srgbClr val="5E79CF"/>
                </a:solidFill>
              </a:rPr>
              <a:t>18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94" name="Google Shape;9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95" name="Google Shape;9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Текст 1"/>
          <p:cNvSpPr>
            <a:spLocks noGrp="1"/>
          </p:cNvSpPr>
          <p:nvPr>
            <p:ph type="body" idx="1"/>
          </p:nvPr>
        </p:nvSpPr>
        <p:spPr>
          <a:xfrm>
            <a:off x="858788" y="1421999"/>
            <a:ext cx="4825039" cy="2545870"/>
          </a:xfrm>
        </p:spPr>
        <p:txBody>
          <a:bodyPr/>
          <a:lstStyle/>
          <a:p>
            <a:pPr fontAlgn="base">
              <a:buFont typeface="+mj-lt"/>
              <a:buAutoNum type="arabicPeriod"/>
            </a:pPr>
            <a:r>
              <a:rPr lang="ru-RU" dirty="0" smtClean="0"/>
              <a:t>Наследование</a:t>
            </a:r>
            <a:endParaRPr lang="ru-RU" dirty="0"/>
          </a:p>
          <a:p>
            <a:pPr fontAlgn="base">
              <a:buFont typeface="+mj-lt"/>
              <a:buAutoNum type="arabicPeriod"/>
            </a:pPr>
            <a:r>
              <a:rPr lang="ru-RU" dirty="0" smtClean="0"/>
              <a:t>Переменные</a:t>
            </a:r>
            <a:endParaRPr lang="ru-RU" dirty="0"/>
          </a:p>
          <a:p>
            <a:pPr fontAlgn="base">
              <a:buFont typeface="+mj-lt"/>
              <a:buAutoNum type="arabicPeriod"/>
            </a:pPr>
            <a:r>
              <a:rPr lang="ru-RU" dirty="0"/>
              <a:t>Расширение </a:t>
            </a:r>
            <a:r>
              <a:rPr lang="ru-RU" dirty="0" smtClean="0"/>
              <a:t>классов</a:t>
            </a:r>
            <a:endParaRPr lang="ru-RU" dirty="0"/>
          </a:p>
          <a:p>
            <a:pPr fontAlgn="base">
              <a:buFont typeface="+mj-lt"/>
              <a:buAutoNum type="arabicPeriod"/>
            </a:pPr>
            <a:r>
              <a:rPr lang="ru-RU" dirty="0" err="1" smtClean="0"/>
              <a:t>Миксины</a:t>
            </a:r>
            <a:endParaRPr lang="ru-RU" dirty="0"/>
          </a:p>
          <a:p>
            <a:pPr fontAlgn="base">
              <a:buFont typeface="+mj-lt"/>
              <a:buAutoNum type="arabicPeriod"/>
            </a:pPr>
            <a:r>
              <a:rPr lang="ru-RU" dirty="0" smtClean="0"/>
              <a:t>Импорты</a:t>
            </a:r>
            <a:endParaRPr lang="ru-RU" dirty="0"/>
          </a:p>
          <a:p>
            <a:pPr fontAlgn="base">
              <a:buFont typeface="+mj-lt"/>
              <a:buAutoNum type="arabicPeriod"/>
            </a:pPr>
            <a:r>
              <a:rPr lang="ru-RU" dirty="0"/>
              <a:t>Операторы</a:t>
            </a:r>
          </a:p>
        </p:txBody>
      </p:sp>
    </p:spTree>
    <p:extLst>
      <p:ext uri="{BB962C8B-B14F-4D97-AF65-F5344CB8AC3E}">
        <p14:creationId xmlns:p14="http://schemas.microsoft.com/office/powerpoint/2010/main" val="152808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676114" y="365165"/>
            <a:ext cx="7713296" cy="758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2800" b="1" dirty="0"/>
              <a:t>Наследование</a:t>
            </a:r>
            <a:br>
              <a:rPr lang="ru-RU" sz="2800" b="1" dirty="0"/>
            </a:br>
            <a:r>
              <a:rPr lang="ru-RU" sz="2800" b="1" dirty="0"/>
              <a:t>(Вложенные структуры)</a:t>
            </a:r>
            <a:endParaRPr lang="ru-RU" sz="1800" b="0" i="0" u="none" strike="noStrike" cap="none" dirty="0">
              <a:solidFill>
                <a:srgbClr val="434343"/>
              </a:solidFill>
              <a:sym typeface="Raleway ExtraBold"/>
            </a:endParaRPr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 smtClean="0">
                <a:solidFill>
                  <a:srgbClr val="5E79CF"/>
                </a:solidFill>
              </a:rPr>
              <a:t>18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94" name="Google Shape;9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95" name="Google Shape;9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Текст 1"/>
          <p:cNvSpPr>
            <a:spLocks noGrp="1"/>
          </p:cNvSpPr>
          <p:nvPr>
            <p:ph type="body" idx="1"/>
          </p:nvPr>
        </p:nvSpPr>
        <p:spPr>
          <a:xfrm>
            <a:off x="731932" y="3849734"/>
            <a:ext cx="7131821" cy="1235060"/>
          </a:xfrm>
        </p:spPr>
        <p:txBody>
          <a:bodyPr/>
          <a:lstStyle/>
          <a:p>
            <a:pPr marL="114300" indent="0" fontAlgn="base">
              <a:buNone/>
            </a:pPr>
            <a:r>
              <a:rPr lang="ru-RU" dirty="0"/>
              <a:t>Избавляемся от повторений</a:t>
            </a:r>
            <a:br>
              <a:rPr lang="ru-RU" dirty="0"/>
            </a:br>
            <a:r>
              <a:rPr lang="ru-RU" dirty="0"/>
              <a:t>ПОВТОРЕНИЕ МАТЬ </a:t>
            </a:r>
            <a:r>
              <a:rPr lang="ru-RU" strike="sngStrike" dirty="0"/>
              <a:t>УЧЕНИЯ</a:t>
            </a:r>
            <a:r>
              <a:rPr lang="ru-RU" dirty="0"/>
              <a:t> ЗАИКАНИЯ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628" y="1506584"/>
            <a:ext cx="633412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20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676114" y="352897"/>
            <a:ext cx="7713296" cy="758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3600" b="1" dirty="0"/>
              <a:t>Селектор &amp;</a:t>
            </a:r>
            <a:endParaRPr lang="ru-RU" sz="2400" b="0" i="0" u="none" strike="noStrike" cap="none" dirty="0">
              <a:solidFill>
                <a:srgbClr val="434343"/>
              </a:solidFill>
              <a:sym typeface="Raleway ExtraBold"/>
            </a:endParaRPr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 smtClean="0">
                <a:solidFill>
                  <a:srgbClr val="5E79CF"/>
                </a:solidFill>
              </a:rPr>
              <a:t>18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94" name="Google Shape;9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95" name="Google Shape;9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018" y="1111139"/>
            <a:ext cx="5964031" cy="368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85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676114" y="505330"/>
            <a:ext cx="7713296" cy="758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3600" b="1" dirty="0"/>
              <a:t>&amp; и БЭМ</a:t>
            </a:r>
            <a:endParaRPr lang="ru-RU" sz="2400" b="0" i="0" u="none" strike="noStrike" cap="none" dirty="0">
              <a:solidFill>
                <a:srgbClr val="434343"/>
              </a:solidFill>
              <a:sym typeface="Raleway ExtraBold"/>
            </a:endParaRPr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 smtClean="0">
                <a:solidFill>
                  <a:srgbClr val="5E79CF"/>
                </a:solidFill>
              </a:rPr>
              <a:t>18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94" name="Google Shape;9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95" name="Google Shape;9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295" y="1542823"/>
            <a:ext cx="7206343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39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676114" y="354008"/>
            <a:ext cx="7713296" cy="758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3600" b="1" dirty="0"/>
              <a:t>Переменные</a:t>
            </a:r>
            <a:endParaRPr lang="ru-RU" sz="2400" b="0" i="0" u="none" strike="noStrike" cap="none" dirty="0">
              <a:solidFill>
                <a:srgbClr val="434343"/>
              </a:solidFill>
              <a:sym typeface="Raleway ExtraBold"/>
            </a:endParaRPr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 smtClean="0">
                <a:solidFill>
                  <a:srgbClr val="5E79CF"/>
                </a:solidFill>
              </a:rPr>
              <a:t>18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94" name="Google Shape;9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95" name="Google Shape;9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699" y="1105585"/>
            <a:ext cx="6334125" cy="187642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5698" y="2903884"/>
            <a:ext cx="6334125" cy="187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62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676114" y="354008"/>
            <a:ext cx="7713296" cy="758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3200" b="1" dirty="0"/>
              <a:t>Расширение классов (</a:t>
            </a:r>
            <a:r>
              <a:rPr lang="en-US" sz="3200" b="1" dirty="0"/>
              <a:t>Extending)</a:t>
            </a:r>
            <a:endParaRPr lang="ru-RU" sz="2000" b="0" i="0" u="none" strike="noStrike" cap="none" dirty="0">
              <a:solidFill>
                <a:srgbClr val="434343"/>
              </a:solidFill>
              <a:sym typeface="Raleway ExtraBold"/>
            </a:endParaRPr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 smtClean="0">
                <a:solidFill>
                  <a:srgbClr val="5E79CF"/>
                </a:solidFill>
              </a:rPr>
              <a:t>18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94" name="Google Shape;9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95" name="Google Shape;9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560" y="1042927"/>
            <a:ext cx="6515054" cy="207434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561" y="3117273"/>
            <a:ext cx="6515054" cy="202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2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 smtClean="0">
                <a:solidFill>
                  <a:srgbClr val="5E79CF"/>
                </a:solidFill>
              </a:rPr>
              <a:t>21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62" name="Google Shape;262;p31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</a:pPr>
            <a:r>
              <a:rPr lang="ru-RU" sz="6000" b="0" i="0" u="none" strike="noStrike" cap="none" dirty="0" smtClean="0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Спасибо</a:t>
            </a:r>
            <a:r>
              <a:rPr lang="en" sz="6000" b="0" i="0" u="none" strike="noStrike" cap="none" dirty="0" smtClean="0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!</a:t>
            </a:r>
            <a:endParaRPr sz="60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63" name="Google Shape;263;p31"/>
          <p:cNvSpPr txBox="1">
            <a:spLocks noGrp="1"/>
          </p:cNvSpPr>
          <p:nvPr>
            <p:ph type="subTitle" idx="4294967295"/>
          </p:nvPr>
        </p:nvSpPr>
        <p:spPr>
          <a:xfrm>
            <a:off x="685800" y="2550694"/>
            <a:ext cx="4644189" cy="2245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None/>
            </a:pPr>
            <a:r>
              <a:rPr lang="ru-RU" sz="3600" b="1" i="0" u="none" strike="noStrike" cap="none" dirty="0" smtClean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Есть вопросы</a:t>
            </a:r>
            <a:r>
              <a:rPr lang="en" sz="3600" b="1" i="0" u="none" strike="noStrike" cap="none" dirty="0" smtClean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?</a:t>
            </a:r>
            <a:endParaRPr sz="3600" b="1" i="0" u="none" strike="noStrike" cap="none" dirty="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0" i="0" u="none" strike="noStrike" cap="none" dirty="0" smtClean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Вы можете связаться со мной </a:t>
            </a:r>
            <a:endParaRPr lang="en-US" sz="1800" b="0" i="0" u="none" strike="noStrike" cap="none" dirty="0" smtClean="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0" i="0" u="none" strike="noStrike" cap="none" dirty="0" smtClean="0">
                <a:solidFill>
                  <a:schemeClr val="accent1"/>
                </a:solidFill>
                <a:latin typeface="Raleway Light"/>
                <a:ea typeface="Raleway Light"/>
                <a:cs typeface="Raleway Light"/>
                <a:sym typeface="Raleway Light"/>
              </a:rPr>
              <a:t>mail</a:t>
            </a:r>
            <a:r>
              <a:rPr lang="en-US" sz="1800" b="0" i="0" u="none" strike="noStrike" cap="none" dirty="0" smtClean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: valeriy.gorbachevskiy@gmail.com</a:t>
            </a:r>
            <a:r>
              <a:rPr lang="en" sz="1800" b="0" i="0" u="none" strike="noStrike" cap="none" dirty="0" smtClean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0" i="0" u="none" strike="noStrike" cap="none" dirty="0" smtClean="0">
                <a:solidFill>
                  <a:schemeClr val="accent1"/>
                </a:solidFill>
                <a:latin typeface="Raleway Light"/>
                <a:ea typeface="Raleway Light"/>
                <a:cs typeface="Raleway Light"/>
                <a:sym typeface="Raleway Light"/>
              </a:rPr>
              <a:t>Telegram/Viber</a:t>
            </a:r>
            <a:r>
              <a:rPr lang="en-US" sz="1800" b="0" i="0" u="none" strike="noStrike" cap="none" dirty="0" smtClean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: +380954382408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solidFill>
                  <a:schemeClr val="accent1"/>
                </a:solidFill>
              </a:rPr>
              <a:t>Skype</a:t>
            </a:r>
            <a:r>
              <a:rPr lang="en-US" dirty="0" smtClean="0"/>
              <a:t>: valerij.gorbachevskij</a:t>
            </a:r>
            <a:endParaRPr sz="3600" b="1" i="0" u="none" strike="noStrike" cap="none" dirty="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4" name="Google Shape;264;p31"/>
          <p:cNvSpPr/>
          <p:nvPr/>
        </p:nvSpPr>
        <p:spPr>
          <a:xfrm>
            <a:off x="8054234" y="327815"/>
            <a:ext cx="798007" cy="72583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5E79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79CF"/>
            </a:gs>
            <a:gs pos="100000">
              <a:srgbClr val="54B5C3"/>
            </a:gs>
          </a:gsLst>
          <a:lin ang="10800025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635037" y="3052597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dirty="0" smtClean="0"/>
              <a:t>Занятие </a:t>
            </a:r>
            <a:r>
              <a:rPr lang="ru-RU" smtClean="0"/>
              <a:t>на тему: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sz="4800" dirty="0" smtClean="0">
                <a:solidFill>
                  <a:srgbClr val="434343"/>
                </a:solidFill>
              </a:rPr>
              <a:t>SASS</a:t>
            </a:r>
            <a:r>
              <a:rPr lang="en-US" sz="4800" dirty="0" smtClean="0">
                <a:solidFill>
                  <a:srgbClr val="434343"/>
                </a:solidFill>
              </a:rPr>
              <a:t>, SCSS</a:t>
            </a:r>
            <a:endParaRPr sz="4800" b="0" i="0" u="none" strike="noStrike" cap="none" dirty="0">
              <a:solidFill>
                <a:srgbClr val="FFFFFF"/>
              </a:solidFill>
              <a:sym typeface="Raleway ExtraBold"/>
            </a:endParaRPr>
          </a:p>
        </p:txBody>
      </p:sp>
      <p:pic>
        <p:nvPicPr>
          <p:cNvPr id="58" name="Google Shape;5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2450" y="348175"/>
            <a:ext cx="709975" cy="7987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5396163" y="4295273"/>
            <a:ext cx="3193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Горбачевский </a:t>
            </a:r>
            <a:r>
              <a:rPr lang="ru-RU" sz="600" dirty="0" smtClean="0"/>
              <a:t> </a:t>
            </a:r>
            <a:r>
              <a:rPr lang="ru-RU" sz="2000" dirty="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</a:rPr>
              <a:t>Валерий</a:t>
            </a:r>
            <a:endParaRPr lang="en-US" sz="2000" dirty="0">
              <a:solidFill>
                <a:srgbClr val="FFFFFF"/>
              </a:solidFill>
              <a:latin typeface="Raleway ExtraBold"/>
              <a:ea typeface="Raleway ExtraBold"/>
              <a:cs typeface="Raleway Extra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676114" y="625508"/>
            <a:ext cx="7713296" cy="689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2800" b="1" dirty="0" smtClean="0"/>
              <a:t>Как ускорить время разработки</a:t>
            </a:r>
            <a:endParaRPr lang="ru-RU" sz="1800" b="0" i="0" u="none" strike="noStrike" cap="none" dirty="0">
              <a:solidFill>
                <a:srgbClr val="434343"/>
              </a:solidFill>
              <a:sym typeface="Raleway ExtraBold"/>
            </a:endParaRPr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 smtClean="0">
                <a:solidFill>
                  <a:srgbClr val="5E79CF"/>
                </a:solidFill>
              </a:rPr>
              <a:t>20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94" name="Google Shape;9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95" name="Google Shape;9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097" y="2194646"/>
            <a:ext cx="4954171" cy="152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40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651836" y="663856"/>
            <a:ext cx="7713296" cy="758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2800" b="1" dirty="0" smtClean="0"/>
              <a:t>Что такое </a:t>
            </a:r>
            <a:r>
              <a:rPr lang="en-US" sz="2800" b="1" dirty="0" err="1" smtClean="0"/>
              <a:t>css</a:t>
            </a:r>
            <a:r>
              <a:rPr lang="en-US" sz="2800" b="1" dirty="0" smtClean="0"/>
              <a:t> </a:t>
            </a:r>
            <a:r>
              <a:rPr lang="ru-RU" sz="2800" b="1" dirty="0" smtClean="0"/>
              <a:t>препроцессор?</a:t>
            </a:r>
            <a:endParaRPr lang="ru-RU" sz="1800" b="0" i="0" u="none" strike="noStrike" cap="none" dirty="0">
              <a:solidFill>
                <a:srgbClr val="434343"/>
              </a:solidFill>
              <a:sym typeface="Raleway ExtraBold"/>
            </a:endParaRPr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 smtClean="0">
                <a:solidFill>
                  <a:srgbClr val="5E79CF"/>
                </a:solidFill>
              </a:rPr>
              <a:t>18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94" name="Google Shape;9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95" name="Google Shape;9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Текст 1"/>
          <p:cNvSpPr>
            <a:spLocks noGrp="1"/>
          </p:cNvSpPr>
          <p:nvPr>
            <p:ph type="body" idx="1"/>
          </p:nvPr>
        </p:nvSpPr>
        <p:spPr>
          <a:xfrm>
            <a:off x="526279" y="1309531"/>
            <a:ext cx="8132905" cy="1527463"/>
          </a:xfrm>
        </p:spPr>
        <p:txBody>
          <a:bodyPr/>
          <a:lstStyle/>
          <a:p>
            <a:pPr marL="114300" indent="0" fontAlgn="base">
              <a:buNone/>
            </a:pPr>
            <a:r>
              <a:rPr lang="ru-RU" dirty="0"/>
              <a:t>CSS препроцессор - язык, это расширяющий CSS поддержкой переменных, </a:t>
            </a:r>
            <a:r>
              <a:rPr lang="ru-RU" dirty="0" err="1"/>
              <a:t>примешиваний</a:t>
            </a:r>
            <a:r>
              <a:rPr lang="ru-RU" dirty="0"/>
              <a:t> (</a:t>
            </a:r>
            <a:r>
              <a:rPr lang="ru-RU" dirty="0" err="1"/>
              <a:t>миксинов</a:t>
            </a:r>
            <a:r>
              <a:rPr lang="ru-RU" dirty="0"/>
              <a:t>; </a:t>
            </a:r>
            <a:r>
              <a:rPr lang="ru-RU" dirty="0" err="1"/>
              <a:t>mixins</a:t>
            </a:r>
            <a:r>
              <a:rPr lang="ru-RU" dirty="0"/>
              <a:t>), функций и многих других вещей, что позволяет сделать CSS более поддерживаемым, </a:t>
            </a:r>
            <a:r>
              <a:rPr lang="ru-RU" dirty="0" err="1"/>
              <a:t>тематизируемым</a:t>
            </a:r>
            <a:r>
              <a:rPr lang="ru-RU" dirty="0"/>
              <a:t> и расширяемым.</a:t>
            </a:r>
          </a:p>
        </p:txBody>
      </p:sp>
    </p:spTree>
    <p:extLst>
      <p:ext uri="{BB962C8B-B14F-4D97-AF65-F5344CB8AC3E}">
        <p14:creationId xmlns:p14="http://schemas.microsoft.com/office/powerpoint/2010/main" val="274855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651836" y="663856"/>
            <a:ext cx="7713296" cy="758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2800" b="1" dirty="0" smtClean="0"/>
              <a:t>Почему мы должны использовать </a:t>
            </a:r>
            <a:r>
              <a:rPr lang="ru-RU" sz="2800" b="1" dirty="0" err="1" smtClean="0"/>
              <a:t>css</a:t>
            </a:r>
            <a:r>
              <a:rPr lang="ru-RU" sz="2800" b="1" dirty="0" smtClean="0"/>
              <a:t> препроцессоры?</a:t>
            </a:r>
            <a:endParaRPr lang="ru-RU" sz="1800" b="0" i="0" u="none" strike="noStrike" cap="none" dirty="0">
              <a:solidFill>
                <a:srgbClr val="434343"/>
              </a:solidFill>
              <a:sym typeface="Raleway ExtraBold"/>
            </a:endParaRPr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 smtClean="0">
                <a:solidFill>
                  <a:srgbClr val="5E79CF"/>
                </a:solidFill>
              </a:rPr>
              <a:t>18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94" name="Google Shape;9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95" name="Google Shape;9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Текст 1"/>
          <p:cNvSpPr>
            <a:spLocks noGrp="1"/>
          </p:cNvSpPr>
          <p:nvPr>
            <p:ph type="body" idx="1"/>
          </p:nvPr>
        </p:nvSpPr>
        <p:spPr>
          <a:xfrm>
            <a:off x="526279" y="1755966"/>
            <a:ext cx="8132905" cy="2130234"/>
          </a:xfrm>
        </p:spPr>
        <p:txBody>
          <a:bodyPr/>
          <a:lstStyle/>
          <a:p>
            <a:pPr fontAlgn="base">
              <a:buFont typeface="+mj-lt"/>
              <a:buAutoNum type="arabicPeriod"/>
            </a:pPr>
            <a:r>
              <a:rPr lang="ru-RU" dirty="0"/>
              <a:t>Экономят наше время, верстаем со скоростью света +10 </a:t>
            </a:r>
            <a:r>
              <a:rPr lang="ru-RU" dirty="0" err="1"/>
              <a:t>Coding</a:t>
            </a:r>
            <a:r>
              <a:rPr lang="ru-RU" dirty="0"/>
              <a:t> </a:t>
            </a:r>
            <a:r>
              <a:rPr lang="ru-RU" dirty="0" err="1"/>
              <a:t>Speed</a:t>
            </a:r>
            <a:endParaRPr lang="ru-RU" dirty="0"/>
          </a:p>
          <a:p>
            <a:pPr fontAlgn="base">
              <a:buFont typeface="+mj-lt"/>
              <a:buAutoNum type="arabicPeriod"/>
            </a:pPr>
            <a:r>
              <a:rPr lang="ru-RU" dirty="0"/>
              <a:t>Делают наш CSS более чистым и логичным</a:t>
            </a:r>
          </a:p>
          <a:p>
            <a:pPr fontAlgn="base">
              <a:buFont typeface="+mj-lt"/>
              <a:buAutoNum type="arabicPeriod"/>
            </a:pPr>
            <a:r>
              <a:rPr lang="ru-RU" dirty="0"/>
              <a:t>Делают наш код более модульным и масштабируемым</a:t>
            </a:r>
          </a:p>
          <a:p>
            <a:pPr fontAlgn="base">
              <a:buFont typeface="+mj-lt"/>
              <a:buAutoNum type="arabicPeriod"/>
            </a:pPr>
            <a:r>
              <a:rPr lang="ru-RU" dirty="0"/>
              <a:t>Писать CSS код становится более весело =)</a:t>
            </a:r>
          </a:p>
        </p:txBody>
      </p:sp>
    </p:spTree>
    <p:extLst>
      <p:ext uri="{BB962C8B-B14F-4D97-AF65-F5344CB8AC3E}">
        <p14:creationId xmlns:p14="http://schemas.microsoft.com/office/powerpoint/2010/main" val="41382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651836" y="663856"/>
            <a:ext cx="7713296" cy="758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800" b="1" dirty="0" err="1" smtClean="0"/>
              <a:t>Css</a:t>
            </a:r>
            <a:r>
              <a:rPr lang="en-US" sz="2800" b="1" dirty="0" smtClean="0"/>
              <a:t> </a:t>
            </a:r>
            <a:r>
              <a:rPr lang="ru-RU" sz="2800" b="1" dirty="0" smtClean="0"/>
              <a:t>препроцессоры</a:t>
            </a:r>
            <a:endParaRPr lang="ru-RU" sz="1800" b="0" i="0" u="none" strike="noStrike" cap="none" dirty="0">
              <a:solidFill>
                <a:srgbClr val="434343"/>
              </a:solidFill>
              <a:sym typeface="Raleway ExtraBold"/>
            </a:endParaRPr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 smtClean="0">
                <a:solidFill>
                  <a:srgbClr val="5E79CF"/>
                </a:solidFill>
              </a:rPr>
              <a:t>18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94" name="Google Shape;9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95" name="Google Shape;9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Текст 1"/>
          <p:cNvSpPr>
            <a:spLocks noGrp="1"/>
          </p:cNvSpPr>
          <p:nvPr>
            <p:ph type="body" idx="1"/>
          </p:nvPr>
        </p:nvSpPr>
        <p:spPr>
          <a:xfrm>
            <a:off x="526279" y="1447490"/>
            <a:ext cx="6061557" cy="2189327"/>
          </a:xfrm>
        </p:spPr>
        <p:txBody>
          <a:bodyPr/>
          <a:lstStyle/>
          <a:p>
            <a:pPr fontAlgn="base"/>
            <a:r>
              <a:rPr lang="en-US" dirty="0"/>
              <a:t>Less </a:t>
            </a:r>
            <a:r>
              <a:rPr lang="ru-RU" dirty="0" smtClean="0"/>
              <a:t> </a:t>
            </a:r>
            <a:r>
              <a:rPr lang="en-US" dirty="0">
                <a:hlinkClick r:id="rId3"/>
              </a:rPr>
              <a:t>http://lesscss.org</a:t>
            </a:r>
            <a:r>
              <a:rPr lang="en-US" dirty="0" smtClean="0">
                <a:hlinkClick r:id="rId3"/>
              </a:rPr>
              <a:t>/</a:t>
            </a:r>
            <a:endParaRPr lang="ru-RU" dirty="0" smtClean="0"/>
          </a:p>
          <a:p>
            <a:pPr fontAlgn="base"/>
            <a:r>
              <a:rPr lang="en-US" dirty="0" smtClean="0"/>
              <a:t>SASS/SCSS</a:t>
            </a:r>
            <a:r>
              <a:rPr lang="ru-RU" dirty="0" smtClean="0"/>
              <a:t>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://sass-lang.com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114300" indent="0" fontAlgn="base">
              <a:buNone/>
            </a:pP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://www.sassmeister.com</a:t>
            </a:r>
            <a:r>
              <a:rPr lang="en-US" dirty="0" smtClean="0">
                <a:hlinkClick r:id="rId5"/>
              </a:rPr>
              <a:t>/</a:t>
            </a:r>
            <a:endParaRPr lang="ru-RU" dirty="0" smtClean="0"/>
          </a:p>
          <a:p>
            <a:pPr fontAlgn="base"/>
            <a:r>
              <a:rPr lang="en-US" dirty="0" smtClean="0"/>
              <a:t>Stylus http</a:t>
            </a:r>
            <a:r>
              <a:rPr lang="en-US" dirty="0"/>
              <a:t>://</a:t>
            </a:r>
            <a:r>
              <a:rPr lang="en-US" dirty="0" smtClean="0"/>
              <a:t>learnboost.github.io/stylus/</a:t>
            </a:r>
          </a:p>
          <a:p>
            <a:pPr fontAlgn="base">
              <a:buFont typeface="+mj-lt"/>
              <a:buAutoNum type="arabicPeriod"/>
            </a:pPr>
            <a:endParaRPr lang="ru-RU" dirty="0" smtClean="0"/>
          </a:p>
          <a:p>
            <a:pPr marL="114300" indent="0" fontAlgn="base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934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651836" y="663856"/>
            <a:ext cx="7713296" cy="758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2800" b="1" dirty="0"/>
              <a:t>Как выглядит код препроцессора</a:t>
            </a:r>
            <a:endParaRPr lang="ru-RU" sz="1800" b="0" i="0" u="none" strike="noStrike" cap="none" dirty="0">
              <a:solidFill>
                <a:srgbClr val="434343"/>
              </a:solidFill>
              <a:sym typeface="Raleway ExtraBold"/>
            </a:endParaRPr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 smtClean="0">
                <a:solidFill>
                  <a:srgbClr val="5E79CF"/>
                </a:solidFill>
              </a:rPr>
              <a:t>18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94" name="Google Shape;9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95" name="Google Shape;9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934" y="1421999"/>
            <a:ext cx="42291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69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651836" y="663856"/>
            <a:ext cx="7713296" cy="758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2800" b="1" dirty="0"/>
              <a:t>Отличия синтаксиса </a:t>
            </a:r>
            <a:r>
              <a:rPr lang="ru-RU" sz="2800" b="1" dirty="0" err="1"/>
              <a:t>Less</a:t>
            </a:r>
            <a:r>
              <a:rPr lang="ru-RU" sz="2800" b="1" dirty="0"/>
              <a:t> и SASS/SCSS</a:t>
            </a:r>
            <a:endParaRPr lang="ru-RU" sz="1800" b="0" i="0" u="none" strike="noStrike" cap="none" dirty="0">
              <a:solidFill>
                <a:srgbClr val="434343"/>
              </a:solidFill>
              <a:sym typeface="Raleway ExtraBold"/>
            </a:endParaRPr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 smtClean="0">
                <a:solidFill>
                  <a:srgbClr val="5E79CF"/>
                </a:solidFill>
              </a:rPr>
              <a:t>18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94" name="Google Shape;9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95" name="Google Shape;9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34" y="1550464"/>
            <a:ext cx="7708976" cy="294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84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651836" y="663856"/>
            <a:ext cx="7713296" cy="758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2800" b="1" dirty="0"/>
              <a:t>Как это работает</a:t>
            </a:r>
            <a:endParaRPr lang="ru-RU" sz="1800" b="0" i="0" u="none" strike="noStrike" cap="none" dirty="0">
              <a:solidFill>
                <a:srgbClr val="434343"/>
              </a:solidFill>
              <a:sym typeface="Raleway ExtraBold"/>
            </a:endParaRPr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 smtClean="0">
                <a:solidFill>
                  <a:srgbClr val="5E79CF"/>
                </a:solidFill>
              </a:rPr>
              <a:t>18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94" name="Google Shape;9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95" name="Google Shape;9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385" y="1421999"/>
            <a:ext cx="7217857" cy="2651237"/>
          </a:xfrm>
          <a:prstGeom prst="rect">
            <a:avLst/>
          </a:prstGeom>
        </p:spPr>
      </p:pic>
      <p:sp>
        <p:nvSpPr>
          <p:cNvPr id="12" name="Текст 1"/>
          <p:cNvSpPr>
            <a:spLocks noGrp="1"/>
          </p:cNvSpPr>
          <p:nvPr>
            <p:ph type="body" idx="1"/>
          </p:nvPr>
        </p:nvSpPr>
        <p:spPr>
          <a:xfrm>
            <a:off x="651836" y="4073236"/>
            <a:ext cx="8132905" cy="662793"/>
          </a:xfrm>
        </p:spPr>
        <p:txBody>
          <a:bodyPr/>
          <a:lstStyle/>
          <a:p>
            <a:pPr marL="114300" indent="0" algn="ctr" fontAlgn="base">
              <a:buNone/>
            </a:pPr>
            <a:r>
              <a:rPr lang="en-US" b="1" dirty="0" err="1"/>
              <a:t>style.scss</a:t>
            </a:r>
            <a:r>
              <a:rPr lang="en-US" b="1" dirty="0"/>
              <a:t> &gt; </a:t>
            </a:r>
            <a:r>
              <a:rPr lang="ru-RU" b="1" dirty="0"/>
              <a:t>компилятор &gt; </a:t>
            </a:r>
            <a:r>
              <a:rPr lang="en-US" b="1" dirty="0"/>
              <a:t>style.css</a:t>
            </a:r>
          </a:p>
        </p:txBody>
      </p:sp>
    </p:spTree>
    <p:extLst>
      <p:ext uri="{BB962C8B-B14F-4D97-AF65-F5344CB8AC3E}">
        <p14:creationId xmlns:p14="http://schemas.microsoft.com/office/powerpoint/2010/main" val="14134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181</Words>
  <Application>Microsoft Office PowerPoint</Application>
  <PresentationFormat>Экран (16:9)</PresentationFormat>
  <Paragraphs>58</Paragraphs>
  <Slides>17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Raleway ExtraBold</vt:lpstr>
      <vt:lpstr>Montserrat Light</vt:lpstr>
      <vt:lpstr>Montserrat</vt:lpstr>
      <vt:lpstr>Raleway Light</vt:lpstr>
      <vt:lpstr>Arial</vt:lpstr>
      <vt:lpstr>Olivia template</vt:lpstr>
      <vt:lpstr>POWERCODE ACADEMY</vt:lpstr>
      <vt:lpstr>Занятие на тему:  SASS, SCSS</vt:lpstr>
      <vt:lpstr>Как ускорить время разработки</vt:lpstr>
      <vt:lpstr>Что такое css препроцессор?</vt:lpstr>
      <vt:lpstr>Почему мы должны использовать css препроцессоры?</vt:lpstr>
      <vt:lpstr>Css препроцессоры</vt:lpstr>
      <vt:lpstr>Как выглядит код препроцессора</vt:lpstr>
      <vt:lpstr>Отличия синтаксиса Less и SASS/SCSS</vt:lpstr>
      <vt:lpstr>Как это работает</vt:lpstr>
      <vt:lpstr>ЧТОБЫ НАЧАТЬ</vt:lpstr>
      <vt:lpstr>Основные возможности</vt:lpstr>
      <vt:lpstr>Наследование (Вложенные структуры)</vt:lpstr>
      <vt:lpstr>Селектор &amp;</vt:lpstr>
      <vt:lpstr>&amp; и БЭМ</vt:lpstr>
      <vt:lpstr>Переменные</vt:lpstr>
      <vt:lpstr>Расширение классов (Extending)</vt:lpstr>
      <vt:lpstr>Спасибо!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POWERCODE ACADEMY</dc:title>
  <cp:lastModifiedBy>Valeriy</cp:lastModifiedBy>
  <cp:revision>36</cp:revision>
  <dcterms:modified xsi:type="dcterms:W3CDTF">2019-06-25T13:59:21Z</dcterms:modified>
</cp:coreProperties>
</file>