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7" r:id="rId2"/>
    <p:sldId id="256" r:id="rId3"/>
    <p:sldId id="277" r:id="rId4"/>
    <p:sldId id="358" r:id="rId5"/>
    <p:sldId id="359" r:id="rId6"/>
    <p:sldId id="360" r:id="rId7"/>
    <p:sldId id="361" r:id="rId8"/>
    <p:sldId id="314" r:id="rId9"/>
    <p:sldId id="362" r:id="rId10"/>
    <p:sldId id="31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275" r:id="rId29"/>
  </p:sldIdLst>
  <p:sldSz cx="9144000" cy="5143500" type="screen16x9"/>
  <p:notesSz cx="6858000" cy="9144000"/>
  <p:embeddedFontLst>
    <p:embeddedFont>
      <p:font typeface="Montserrat Light" panose="00000400000000000000" pitchFamily="2" charset="-52"/>
      <p:regular r:id="rId31"/>
      <p:bold r:id="rId32"/>
      <p:italic r:id="rId33"/>
      <p:boldItalic r:id="rId34"/>
    </p:embeddedFont>
    <p:embeddedFont>
      <p:font typeface="Raleway ExtraBold" panose="020B0604020202020204" charset="-52"/>
      <p:bold r:id="rId35"/>
      <p:boldItalic r:id="rId36"/>
    </p:embeddedFont>
    <p:embeddedFont>
      <p:font typeface="Montserrat" panose="00000500000000000000" pitchFamily="2" charset="-52"/>
      <p:regular r:id="rId37"/>
      <p:bold r:id="rId38"/>
      <p:italic r:id="rId39"/>
      <p:boldItalic r:id="rId40"/>
    </p:embeddedFont>
    <p:embeddedFont>
      <p:font typeface="Raleway Light" panose="020B0604020202020204" charset="-52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59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722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84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0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4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0513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33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197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39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79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637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589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23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9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40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35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932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91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20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14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054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39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34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23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223783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Внешние скрипты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3" y="1159647"/>
            <a:ext cx="4825154" cy="5222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53" y="1968135"/>
            <a:ext cx="4105275" cy="1285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16" y="3540246"/>
            <a:ext cx="5743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223783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Асинхронные скрипты: </a:t>
            </a:r>
            <a:r>
              <a:rPr lang="en-US" sz="2800" dirty="0">
                <a:solidFill>
                  <a:srgbClr val="5E79CF"/>
                </a:solidFill>
              </a:rPr>
              <a:t>defer/</a:t>
            </a:r>
            <a:r>
              <a:rPr lang="en-US" sz="2800" dirty="0" err="1">
                <a:solidFill>
                  <a:srgbClr val="5E79CF"/>
                </a:solidFill>
              </a:rPr>
              <a:t>async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53" y="1162614"/>
            <a:ext cx="6329048" cy="3170395"/>
          </a:xfrm>
          <a:prstGeom prst="rect">
            <a:avLst/>
          </a:prstGeom>
        </p:spPr>
      </p:pic>
      <p:sp>
        <p:nvSpPr>
          <p:cNvPr id="14" name="Текст 1"/>
          <p:cNvSpPr txBox="1">
            <a:spLocks/>
          </p:cNvSpPr>
          <p:nvPr/>
        </p:nvSpPr>
        <p:spPr>
          <a:xfrm>
            <a:off x="289853" y="4432022"/>
            <a:ext cx="5938056" cy="69494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fontAlgn="base"/>
            <a:r>
              <a:rPr lang="ru-RU" dirty="0"/>
              <a:t>Такое поведение называют «синхронным». Как правило, оно вполне нормально, но есть важное следствие.</a:t>
            </a:r>
          </a:p>
        </p:txBody>
      </p:sp>
    </p:spTree>
    <p:extLst>
      <p:ext uri="{BB962C8B-B14F-4D97-AF65-F5344CB8AC3E}">
        <p14:creationId xmlns:p14="http://schemas.microsoft.com/office/powerpoint/2010/main" val="912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223783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Асинхронные скрипты: </a:t>
            </a:r>
            <a:r>
              <a:rPr lang="en-US" sz="2800" dirty="0">
                <a:solidFill>
                  <a:srgbClr val="5E79CF"/>
                </a:solidFill>
              </a:rPr>
              <a:t>defer/</a:t>
            </a:r>
            <a:r>
              <a:rPr lang="en-US" sz="2800" dirty="0" err="1">
                <a:solidFill>
                  <a:srgbClr val="5E79CF"/>
                </a:solidFill>
              </a:rPr>
              <a:t>async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58" y="1183396"/>
            <a:ext cx="6457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223783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Асинхронные скрипты: </a:t>
            </a:r>
            <a:r>
              <a:rPr lang="en-US" sz="2800" dirty="0">
                <a:solidFill>
                  <a:srgbClr val="5E79CF"/>
                </a:solidFill>
              </a:rPr>
              <a:t>defer/</a:t>
            </a:r>
            <a:r>
              <a:rPr lang="en-US" sz="2800" dirty="0" err="1">
                <a:solidFill>
                  <a:srgbClr val="5E79CF"/>
                </a:solidFill>
              </a:rPr>
              <a:t>async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3" y="1173970"/>
            <a:ext cx="5721236" cy="38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223783"/>
            <a:ext cx="6776687" cy="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Асинхронные скрипты: </a:t>
            </a:r>
            <a:r>
              <a:rPr lang="en-US" sz="2800" dirty="0">
                <a:solidFill>
                  <a:srgbClr val="5E79CF"/>
                </a:solidFill>
              </a:rPr>
              <a:t>defer/</a:t>
            </a:r>
            <a:r>
              <a:rPr lang="en-US" sz="2800" dirty="0" err="1">
                <a:solidFill>
                  <a:srgbClr val="5E79CF"/>
                </a:solidFill>
              </a:rPr>
              <a:t>async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0" y="1132725"/>
            <a:ext cx="6705600" cy="3457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54" y="4156912"/>
            <a:ext cx="6400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6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8" y="132975"/>
            <a:ext cx="5534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9" y="223783"/>
            <a:ext cx="5943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5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279" y="972044"/>
            <a:ext cx="83511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«</a:t>
            </a: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prompt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(вопрос[, </a:t>
            </a: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по_умолчанию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])»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Задать вопрос и возвратить введённую строку, либо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null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, если посетитель нажал «Отмена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».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«</a:t>
            </a: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confirm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(вопрос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)»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Задать вопрос и предложить кнопки «Ок», «Отмена». Возвращает, соответственно, 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true</a:t>
            </a: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/</a:t>
            </a:r>
            <a:r>
              <a:rPr lang="ru-RU" sz="1800" dirty="0" err="1">
                <a:solidFill>
                  <a:srgbClr val="666666"/>
                </a:solidFill>
                <a:latin typeface="Raleway Light"/>
                <a:sym typeface="Raleway Light"/>
              </a:rPr>
              <a:t>false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«</a:t>
            </a:r>
            <a:r>
              <a:rPr lang="ru-RU" sz="1800" b="1" dirty="0" err="1">
                <a:solidFill>
                  <a:srgbClr val="666666"/>
                </a:solidFill>
                <a:latin typeface="Raleway Light"/>
                <a:sym typeface="Raleway Light"/>
              </a:rPr>
              <a:t>alert</a:t>
            </a:r>
            <a:r>
              <a:rPr lang="ru-RU" sz="1800" b="1" dirty="0">
                <a:solidFill>
                  <a:srgbClr val="666666"/>
                </a:solidFill>
                <a:latin typeface="Raleway Light"/>
                <a:sym typeface="Raleway Light"/>
              </a:rPr>
              <a:t>(сообщение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)»</a:t>
            </a:r>
            <a:endParaRPr lang="ru-RU" sz="1800" b="1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Вывести сообщение на экран</a:t>
            </a:r>
            <a:r>
              <a:rPr lang="ru-RU" sz="1800" dirty="0" smtClean="0">
                <a:solidFill>
                  <a:srgbClr val="666666"/>
                </a:solidFill>
                <a:latin typeface="Raleway Light"/>
                <a:sym typeface="Raleway Light"/>
              </a:rPr>
              <a:t>.</a:t>
            </a:r>
            <a:endParaRPr lang="ru-RU" sz="1800" dirty="0">
              <a:solidFill>
                <a:srgbClr val="666666"/>
              </a:solidFill>
              <a:latin typeface="Raleway Light"/>
              <a:sym typeface="Raleway Light"/>
            </a:endParaRPr>
          </a:p>
          <a:p>
            <a:pPr marL="114300" lvl="0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1800" dirty="0">
                <a:solidFill>
                  <a:srgbClr val="666666"/>
                </a:solidFill>
                <a:latin typeface="Raleway Light"/>
                <a:sym typeface="Raleway Light"/>
              </a:rPr>
              <a:t>Все эти функции являются модальными, т.е. не позволяют посетителю взаимодействовать со страницей до ответа.</a:t>
            </a:r>
            <a:endParaRPr lang="en-US" sz="18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99907" y="120608"/>
            <a:ext cx="8204493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>
                <a:solidFill>
                  <a:srgbClr val="5E79CF"/>
                </a:solidFill>
              </a:rPr>
              <a:t>Взаимодействие с посетителем</a:t>
            </a:r>
            <a:endParaRPr lang="en-US" sz="18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59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Например: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67" y="1531666"/>
            <a:ext cx="6617541" cy="24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Типы Данных, </a:t>
            </a:r>
            <a:r>
              <a:rPr lang="en-US" sz="4000" dirty="0" err="1">
                <a:solidFill>
                  <a:srgbClr val="5E79CF"/>
                </a:solidFill>
              </a:rPr>
              <a:t>typeof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22650"/>
          <a:stretch/>
        </p:blipFill>
        <p:spPr>
          <a:xfrm>
            <a:off x="783908" y="1389900"/>
            <a:ext cx="5305425" cy="24755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59" y="3865418"/>
            <a:ext cx="5180471" cy="5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2379518"/>
            <a:ext cx="7772400" cy="18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5400" dirty="0" smtClean="0"/>
              <a:t>Занятие </a:t>
            </a:r>
            <a:r>
              <a:rPr lang="uk-UA" sz="5400" dirty="0" smtClean="0"/>
              <a:t>на тему:</a:t>
            </a:r>
            <a:r>
              <a:rPr lang="ru-RU" sz="5400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4800" dirty="0" smtClean="0">
                <a:solidFill>
                  <a:srgbClr val="434343"/>
                </a:solidFill>
              </a:rPr>
              <a:t>Введение в </a:t>
            </a:r>
            <a:r>
              <a:rPr lang="en-US" sz="4800" dirty="0" smtClean="0">
                <a:solidFill>
                  <a:srgbClr val="434343"/>
                </a:solidFill>
              </a:rPr>
              <a:t>JS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75910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Строки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150" y="2604655"/>
            <a:ext cx="5229225" cy="952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037" y="1681899"/>
            <a:ext cx="5505450" cy="676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37" y="3803636"/>
            <a:ext cx="5962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64351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Объединение строк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54" y="2707396"/>
            <a:ext cx="6410325" cy="2266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97" y="1183396"/>
            <a:ext cx="5200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364351"/>
            <a:ext cx="6809363" cy="81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Объединение строк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10" y="2266036"/>
            <a:ext cx="8041190" cy="19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4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66003" y="179805"/>
            <a:ext cx="6809363" cy="7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>
                <a:solidFill>
                  <a:srgbClr val="5E79CF"/>
                </a:solidFill>
              </a:rPr>
              <a:t>Числа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85" y="952846"/>
            <a:ext cx="5593125" cy="7887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3" y="1968135"/>
            <a:ext cx="5730950" cy="294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5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400" dirty="0">
                <a:solidFill>
                  <a:srgbClr val="5E79CF"/>
                </a:solidFill>
              </a:rPr>
              <a:t>Булевый (логический) тип «</a:t>
            </a:r>
            <a:r>
              <a:rPr lang="en-US" sz="2400" dirty="0" err="1">
                <a:solidFill>
                  <a:srgbClr val="5E79CF"/>
                </a:solidFill>
              </a:rPr>
              <a:t>boolean</a:t>
            </a:r>
            <a:r>
              <a:rPr lang="en-US" sz="2400" dirty="0">
                <a:solidFill>
                  <a:srgbClr val="5E79CF"/>
                </a:solidFill>
              </a:rPr>
              <a:t>»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Прямоугольник 5"/>
          <p:cNvSpPr/>
          <p:nvPr/>
        </p:nvSpPr>
        <p:spPr>
          <a:xfrm>
            <a:off x="1120765" y="2652853"/>
            <a:ext cx="5811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У него всего два значения:</a:t>
            </a:r>
          </a:p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true</a:t>
            </a:r>
            <a:r>
              <a:rPr lang="ru-RU" sz="2000" dirty="0" smtClean="0">
                <a:solidFill>
                  <a:srgbClr val="666666"/>
                </a:solidFill>
                <a:latin typeface="Raleway Light"/>
                <a:sym typeface="Raleway Light"/>
              </a:rPr>
              <a:t> 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(истина) и </a:t>
            </a:r>
            <a:r>
              <a:rPr lang="ru-RU" sz="2000" b="1" dirty="0" err="1">
                <a:solidFill>
                  <a:srgbClr val="666666"/>
                </a:solidFill>
                <a:latin typeface="Raleway Light"/>
                <a:sym typeface="Raleway Light"/>
              </a:rPr>
              <a:t>false</a:t>
            </a: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 (ложь).</a:t>
            </a:r>
            <a:endParaRPr lang="en-US" sz="20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9" y="1590431"/>
            <a:ext cx="6632447" cy="8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43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23431" y="387993"/>
            <a:ext cx="6809363" cy="66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 smtClean="0">
                <a:solidFill>
                  <a:srgbClr val="5E79CF"/>
                </a:solidFill>
              </a:rPr>
              <a:t>«</a:t>
            </a:r>
            <a:r>
              <a:rPr lang="en-US" sz="3200" dirty="0" smtClean="0">
                <a:solidFill>
                  <a:srgbClr val="5E79CF"/>
                </a:solidFill>
              </a:rPr>
              <a:t>null»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6019"/>
          <a:stretch/>
        </p:blipFill>
        <p:spPr>
          <a:xfrm>
            <a:off x="314813" y="907499"/>
            <a:ext cx="6501623" cy="1460865"/>
          </a:xfrm>
          <a:prstGeom prst="rect">
            <a:avLst/>
          </a:prstGeom>
        </p:spPr>
      </p:pic>
      <p:sp>
        <p:nvSpPr>
          <p:cNvPr id="13" name="Google Shape;104;p18"/>
          <p:cNvSpPr txBox="1">
            <a:spLocks/>
          </p:cNvSpPr>
          <p:nvPr/>
        </p:nvSpPr>
        <p:spPr>
          <a:xfrm>
            <a:off x="538613" y="2635216"/>
            <a:ext cx="6809363" cy="66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fontAlgn="base"/>
            <a:r>
              <a:rPr lang="ru-RU" sz="3200" dirty="0" smtClean="0">
                <a:solidFill>
                  <a:srgbClr val="5E79CF"/>
                </a:solidFill>
              </a:rPr>
              <a:t>«</a:t>
            </a:r>
            <a:r>
              <a:rPr lang="en-US" sz="3200" dirty="0">
                <a:solidFill>
                  <a:srgbClr val="5E79CF"/>
                </a:solidFill>
              </a:rPr>
              <a:t>undefined»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12" y="3313949"/>
            <a:ext cx="6277824" cy="15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58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>
                <a:solidFill>
                  <a:srgbClr val="5E79CF"/>
                </a:solidFill>
              </a:rPr>
              <a:t>Объект «</a:t>
            </a:r>
            <a:r>
              <a:rPr lang="en-US" sz="3200" dirty="0">
                <a:solidFill>
                  <a:srgbClr val="5E79CF"/>
                </a:solidFill>
              </a:rPr>
              <a:t>object»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Прямоугольник 5"/>
          <p:cNvSpPr/>
          <p:nvPr/>
        </p:nvSpPr>
        <p:spPr>
          <a:xfrm>
            <a:off x="855007" y="3740782"/>
            <a:ext cx="5811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ctr">
              <a:spcBef>
                <a:spcPts val="600"/>
              </a:spcBef>
              <a:buClr>
                <a:srgbClr val="FFB600"/>
              </a:buClr>
              <a:buSzPts val="1800"/>
            </a:pPr>
            <a:r>
              <a:rPr lang="ru-RU" sz="2000" dirty="0">
                <a:solidFill>
                  <a:srgbClr val="666666"/>
                </a:solidFill>
                <a:latin typeface="Raleway Light"/>
                <a:sym typeface="Raleway Light"/>
              </a:rPr>
              <a:t>Он используется для коллекций данных и для объявления более сложных сущностей.</a:t>
            </a:r>
            <a:endParaRPr lang="en-US" sz="2000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39" y="1273470"/>
            <a:ext cx="55816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47507" y="342591"/>
            <a:ext cx="6902160" cy="71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600" dirty="0">
                <a:solidFill>
                  <a:srgbClr val="5E79CF"/>
                </a:solidFill>
              </a:rPr>
              <a:t>Оператор </a:t>
            </a:r>
            <a:r>
              <a:rPr lang="en-US" sz="3600" dirty="0" err="1" smtClean="0">
                <a:solidFill>
                  <a:srgbClr val="5E79CF"/>
                </a:solidFill>
              </a:rPr>
              <a:t>typeof</a:t>
            </a:r>
            <a:endParaRPr lang="en-US" sz="2000" dirty="0">
              <a:solidFill>
                <a:srgbClr val="666666"/>
              </a:solidFill>
              <a:latin typeface="Raleway Light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Прямоугольник 13"/>
          <p:cNvSpPr/>
          <p:nvPr/>
        </p:nvSpPr>
        <p:spPr>
          <a:xfrm>
            <a:off x="1035053" y="1179601"/>
            <a:ext cx="828679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Синтаксис оператора: </a:t>
            </a: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typeof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 x.</a:t>
            </a:r>
          </a:p>
          <a:p>
            <a:pPr marL="457200" lvl="0" indent="-342900">
              <a:spcBef>
                <a:spcPts val="600"/>
              </a:spcBef>
              <a:buClr>
                <a:srgbClr val="FFB6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Синтаксис функции: </a:t>
            </a:r>
            <a:r>
              <a:rPr lang="ru-RU" sz="1800" b="1" dirty="0" err="1" smtClean="0">
                <a:solidFill>
                  <a:srgbClr val="666666"/>
                </a:solidFill>
                <a:latin typeface="Raleway Light"/>
                <a:sym typeface="Raleway Light"/>
              </a:rPr>
              <a:t>typeof</a:t>
            </a:r>
            <a:r>
              <a:rPr lang="ru-RU" sz="1800" b="1" dirty="0" smtClean="0">
                <a:solidFill>
                  <a:srgbClr val="666666"/>
                </a:solidFill>
                <a:latin typeface="Raleway Light"/>
                <a:sym typeface="Raleway Light"/>
              </a:rPr>
              <a:t>(x).</a:t>
            </a:r>
            <a:endParaRPr lang="en-US" sz="1800" b="1" dirty="0">
              <a:solidFill>
                <a:srgbClr val="666666"/>
              </a:solidFill>
              <a:latin typeface="Raleway Light"/>
              <a:sym typeface="Raleway Ligh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43" y="2035675"/>
            <a:ext cx="5172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0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415786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Введение в </a:t>
            </a:r>
            <a:r>
              <a:rPr lang="en-US" sz="3600" dirty="0"/>
              <a:t>JavaScript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3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2" y="1273186"/>
            <a:ext cx="5938056" cy="3317114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sz="1400" dirty="0"/>
              <a:t>JavaScript изначально создавался для того, чтобы сделать </a:t>
            </a:r>
            <a:r>
              <a:rPr lang="ru-RU" sz="1400" dirty="0" err="1"/>
              <a:t>web</a:t>
            </a:r>
            <a:r>
              <a:rPr lang="ru-RU" sz="1400" dirty="0"/>
              <a:t>-странички «живыми». Программы на этом языке называются скриптами. В браузере они подключаются напрямую к HTML и, как только загружается страничка – тут же выполняются</a:t>
            </a:r>
            <a:r>
              <a:rPr lang="ru-RU" sz="1400" dirty="0" smtClean="0"/>
              <a:t>.</a:t>
            </a:r>
            <a:endParaRPr lang="ru-RU" sz="1400" dirty="0"/>
          </a:p>
          <a:p>
            <a:pPr marL="114300" indent="0" fontAlgn="base">
              <a:buNone/>
            </a:pPr>
            <a:r>
              <a:rPr lang="ru-RU" sz="1400" dirty="0"/>
              <a:t>Программы на JavaScript – обычный текст. Они не требуют какой-то специальной подготовки</a:t>
            </a:r>
            <a:r>
              <a:rPr lang="ru-RU" sz="1400" dirty="0" smtClean="0"/>
              <a:t>.</a:t>
            </a:r>
            <a:endParaRPr lang="ru-RU" sz="1400" dirty="0"/>
          </a:p>
          <a:p>
            <a:pPr marL="114300" indent="0" fontAlgn="base">
              <a:buNone/>
            </a:pPr>
            <a:r>
              <a:rPr lang="ru-RU" sz="1400" dirty="0"/>
              <a:t>В этом плане JavaScript сильно отличается от другого языка, который называется </a:t>
            </a:r>
            <a:r>
              <a:rPr lang="ru-RU" sz="1400" dirty="0" err="1"/>
              <a:t>Java</a:t>
            </a:r>
            <a:r>
              <a:rPr lang="ru-RU" sz="1400" dirty="0" smtClean="0"/>
              <a:t>.</a:t>
            </a:r>
            <a:endParaRPr lang="ru-RU" sz="1400" dirty="0"/>
          </a:p>
          <a:p>
            <a:pPr marL="114300" indent="0" fontAlgn="base">
              <a:buNone/>
            </a:pPr>
            <a:r>
              <a:rPr lang="ru-RU" sz="1400" dirty="0"/>
              <a:t>JavaScript может выполняться не только в браузере, а где угодно, нужна лишь специальная программа – интерпретатор. Процесс выполнения скрипта называют «интерпретацией».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85" y="1371274"/>
            <a:ext cx="2533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415786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Компиляция и интерпретация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4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2" y="1273186"/>
            <a:ext cx="5938056" cy="3317114"/>
          </a:xfrm>
        </p:spPr>
        <p:txBody>
          <a:bodyPr/>
          <a:lstStyle/>
          <a:p>
            <a:pPr fontAlgn="base"/>
            <a:r>
              <a:rPr lang="ru-RU" sz="1200" dirty="0"/>
              <a:t>Компиляция – это когда исходный код программы, при помощи специального инструмента, другой программы, которая называется «компилятор», преобразуется в другой язык, как правило – в машинный код. Этот машинный код затем распространяется и запускается. При этом исходный код программы остаётся у разработчика.</a:t>
            </a:r>
          </a:p>
          <a:p>
            <a:pPr fontAlgn="base"/>
            <a:r>
              <a:rPr lang="ru-RU" sz="1200" dirty="0"/>
              <a:t>Интерпретация – это когда исходный код программы получает другой инструмент, который называют «интерпретатор», и выполняет его «как есть». При этом распространяется именно сам исходный код (скрипт). Этот подход применяется в браузерах для JavaScript</a:t>
            </a:r>
            <a:r>
              <a:rPr lang="ru-RU" sz="1200" dirty="0" smtClean="0"/>
              <a:t>.</a:t>
            </a:r>
          </a:p>
          <a:p>
            <a:pPr fontAlgn="base"/>
            <a:endParaRPr lang="en-US" sz="1200" dirty="0" smtClean="0"/>
          </a:p>
          <a:p>
            <a:pPr marL="114300" indent="0" fontAlgn="base">
              <a:buNone/>
            </a:pPr>
            <a:r>
              <a:rPr lang="ru-RU" sz="1200" dirty="0"/>
              <a:t>Современные интерпретаторы перед выполнением преобразуют JavaScript в </a:t>
            </a:r>
            <a:r>
              <a:rPr lang="ru-RU" sz="1200" dirty="0" err="1" smtClean="0"/>
              <a:t>в</a:t>
            </a:r>
            <a:r>
              <a:rPr lang="ru-RU" sz="1200" dirty="0" smtClean="0"/>
              <a:t> машинный </a:t>
            </a:r>
            <a:r>
              <a:rPr lang="ru-RU" sz="1200" dirty="0"/>
              <a:t>код или близко к нему, оптимизируют, а уже затем выполняют. И даже во время выполнения стараются оптимизировать. Поэтому JavaScript работает очень быстро</a:t>
            </a:r>
            <a:r>
              <a:rPr lang="ru-RU" sz="14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85" y="1371274"/>
            <a:ext cx="2533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415786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Что умеет </a:t>
            </a:r>
            <a:r>
              <a:rPr lang="en-US" sz="3600" dirty="0"/>
              <a:t>JavaScript?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5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2" y="1273186"/>
            <a:ext cx="5938056" cy="3317114"/>
          </a:xfrm>
        </p:spPr>
        <p:txBody>
          <a:bodyPr/>
          <a:lstStyle/>
          <a:p>
            <a:pPr fontAlgn="base"/>
            <a:r>
              <a:rPr lang="ru-RU" sz="1200" dirty="0"/>
              <a:t>Создавать новые HTML-теги, удалять существующие, менять стили элементов, прятать, показывать элементы и т.п.</a:t>
            </a:r>
          </a:p>
          <a:p>
            <a:pPr fontAlgn="base"/>
            <a:r>
              <a:rPr lang="ru-RU" sz="1200" dirty="0"/>
              <a:t>Реагировать на действия посетителя, обрабатывать клики мыши, перемещения курсора, нажатия на клавиатуру и т.п.</a:t>
            </a:r>
          </a:p>
          <a:p>
            <a:pPr fontAlgn="base"/>
            <a:r>
              <a:rPr lang="ru-RU" sz="1200" dirty="0"/>
              <a:t>Посылать запросы на сервер и загружать данные без перезагрузки страницы (эта технология называется "AJAX").</a:t>
            </a:r>
          </a:p>
          <a:p>
            <a:pPr fontAlgn="base"/>
            <a:r>
              <a:rPr lang="ru-RU" sz="1200" dirty="0"/>
              <a:t>Получать и устанавливать </a:t>
            </a:r>
            <a:r>
              <a:rPr lang="ru-RU" sz="1200" dirty="0" err="1"/>
              <a:t>cookie</a:t>
            </a:r>
            <a:r>
              <a:rPr lang="ru-RU" sz="1200" dirty="0"/>
              <a:t>, запрашивать данные, выводить сообщения…</a:t>
            </a:r>
          </a:p>
          <a:p>
            <a:pPr fontAlgn="base"/>
            <a:r>
              <a:rPr lang="ru-RU" sz="1200" dirty="0"/>
              <a:t>…и многое, многое другое!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85" y="1371274"/>
            <a:ext cx="2533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415786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Что НЕ умеет </a:t>
            </a:r>
            <a:r>
              <a:rPr lang="en-US" sz="3600" dirty="0"/>
              <a:t>JavaScript?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6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2" y="1273186"/>
            <a:ext cx="5938056" cy="3317114"/>
          </a:xfrm>
        </p:spPr>
        <p:txBody>
          <a:bodyPr/>
          <a:lstStyle/>
          <a:p>
            <a:pPr fontAlgn="base"/>
            <a:r>
              <a:rPr lang="ru-RU" sz="1200" dirty="0"/>
              <a:t>JavaScript не может читать/записывать произвольные файлы на жесткий диск, копировать их или вызывать программы. Он не имеет прямого доступа к операционной системе</a:t>
            </a:r>
            <a:r>
              <a:rPr lang="ru-RU" sz="1200" dirty="0" smtClean="0"/>
              <a:t>.</a:t>
            </a:r>
            <a:endParaRPr lang="ru-RU" sz="1200" dirty="0"/>
          </a:p>
          <a:p>
            <a:pPr fontAlgn="base"/>
            <a:r>
              <a:rPr lang="ru-RU" sz="1200" dirty="0"/>
              <a:t>JavaScript, работающий в одной вкладке, не может общаться с другими вкладками и окнами, за исключением случая, когда он сам открыл это окно или несколько вкладок из одного источника (одинаковый домен, порт, протокол</a:t>
            </a:r>
            <a:r>
              <a:rPr lang="ru-RU" sz="1200" dirty="0" smtClean="0"/>
              <a:t>).</a:t>
            </a:r>
            <a:endParaRPr lang="ru-RU" sz="1200" dirty="0"/>
          </a:p>
          <a:p>
            <a:pPr fontAlgn="base"/>
            <a:r>
              <a:rPr lang="ru-RU" sz="1200" dirty="0"/>
              <a:t>Из JavaScript можно легко посылать запросы на сервер, с которого пришла страница. Запрос на другой домен тоже возможен, но менее удобен, т. к. и здесь есть ограничения безопасности</a:t>
            </a:r>
            <a:r>
              <a:rPr lang="ru-RU" sz="1200" dirty="0" smtClean="0"/>
              <a:t>.</a:t>
            </a:r>
            <a:endParaRPr lang="en-US" sz="1200" dirty="0" smtClean="0"/>
          </a:p>
          <a:p>
            <a:pPr marL="114300" indent="0" fontAlgn="base">
              <a:buNone/>
            </a:pPr>
            <a:endParaRPr lang="en-US" sz="1400" dirty="0" smtClean="0"/>
          </a:p>
          <a:p>
            <a:pPr marL="114300" indent="0" fontAlgn="base">
              <a:buNone/>
            </a:pPr>
            <a:r>
              <a:rPr lang="ru-RU" sz="1400" dirty="0" smtClean="0"/>
              <a:t>Это </a:t>
            </a:r>
            <a:r>
              <a:rPr lang="ru-RU" sz="1400" dirty="0"/>
              <a:t>сделано для безопасности пользователей, чтобы злоумышленник не мог с помощью JavaScript получить личные данные или как-то навредить компьютеру пользователя.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85" y="1371274"/>
            <a:ext cx="2533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7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415786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Языки поверх </a:t>
            </a:r>
            <a:r>
              <a:rPr lang="en-US" sz="3600" dirty="0"/>
              <a:t>JavaScript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7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1" y="1094674"/>
            <a:ext cx="8038661" cy="3495626"/>
          </a:xfrm>
        </p:spPr>
        <p:txBody>
          <a:bodyPr/>
          <a:lstStyle/>
          <a:p>
            <a:pPr marL="114300" indent="0" fontAlgn="base">
              <a:buNone/>
            </a:pPr>
            <a:r>
              <a:rPr lang="ru-RU" sz="1400" dirty="0"/>
              <a:t>Синтаксис JavaScript устраивает не всех: одним он кажется слишком свободным, другим – наоборот, слишком ограниченным, третьи хотят добавить в язык дополнительные возможности, которых нет в стандарте</a:t>
            </a:r>
            <a:r>
              <a:rPr lang="ru-RU" sz="1400" dirty="0" smtClean="0"/>
              <a:t>….</a:t>
            </a:r>
            <a:endParaRPr lang="en-US" sz="1400" dirty="0" smtClean="0"/>
          </a:p>
          <a:p>
            <a:pPr marL="114300" indent="0" fontAlgn="base">
              <a:buNone/>
            </a:pPr>
            <a:r>
              <a:rPr lang="ru-RU" sz="1400" dirty="0"/>
              <a:t>При этом разные языки выглядят по-разному и добавляют совершенно разные вещи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 fontAlgn="base"/>
            <a:r>
              <a:rPr lang="ru-RU" sz="1400" dirty="0"/>
              <a:t>Язык </a:t>
            </a:r>
            <a:r>
              <a:rPr lang="ru-RU" sz="1400" dirty="0" err="1"/>
              <a:t>CoffeeScript</a:t>
            </a:r>
            <a:r>
              <a:rPr lang="ru-RU" sz="1400" dirty="0"/>
              <a:t> – это «синтаксический сахар» поверх JavaScript. Он сосредоточен на большей ясности и краткости кода. Как правило, его особенно любят программисты на </a:t>
            </a:r>
            <a:r>
              <a:rPr lang="ru-RU" sz="1400" dirty="0" err="1"/>
              <a:t>Ruby</a:t>
            </a:r>
            <a:r>
              <a:rPr lang="ru-RU" sz="1400" dirty="0"/>
              <a:t>.</a:t>
            </a:r>
          </a:p>
          <a:p>
            <a:pPr fontAlgn="base"/>
            <a:r>
              <a:rPr lang="ru-RU" sz="1400" dirty="0"/>
              <a:t>Язык TypeScript сосредоточен на добавлении строгой типизации данных. Он предназначен для упрощения разработки и поддержки больших систем. Его разрабатывает </a:t>
            </a:r>
            <a:r>
              <a:rPr lang="ru-RU" sz="1400" dirty="0" err="1"/>
              <a:t>Microsoft</a:t>
            </a:r>
            <a:r>
              <a:rPr lang="ru-RU" sz="1400" dirty="0"/>
              <a:t>.</a:t>
            </a:r>
          </a:p>
          <a:p>
            <a:pPr fontAlgn="base"/>
            <a:r>
              <a:rPr lang="ru-RU" sz="1400" dirty="0"/>
              <a:t>Язык </a:t>
            </a:r>
            <a:r>
              <a:rPr lang="ru-RU" sz="1400" dirty="0" err="1"/>
              <a:t>Dart</a:t>
            </a:r>
            <a:r>
              <a:rPr lang="ru-RU" sz="1400" dirty="0"/>
              <a:t> интересен тем, что он не только транслируется в JavaScript, как и другие языки, но и имеет свою независимую среду выполнения, которая даёт ему ряд возможностей и доступна для встраивания в приложения (вне браузера). Он разрабатывается компанией </a:t>
            </a:r>
            <a:r>
              <a:rPr lang="ru-RU" sz="1400" dirty="0" err="1"/>
              <a:t>Google</a:t>
            </a:r>
            <a:r>
              <a:rPr lang="ru-RU" sz="1400" dirty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286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12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3200" dirty="0">
                <a:solidFill>
                  <a:srgbClr val="5E79CF"/>
                </a:solidFill>
              </a:rPr>
              <a:t>Редакторы и Консоль разработчика</a:t>
            </a:r>
            <a:endParaRPr lang="en-US" sz="32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 smtClean="0">
                <a:solidFill>
                  <a:srgbClr val="5E79CF"/>
                </a:solidFill>
              </a:rPr>
              <a:t>8</a:t>
            </a:r>
            <a:endParaRPr dirty="0">
              <a:solidFill>
                <a:srgbClr val="5E79CF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4" y="1504575"/>
            <a:ext cx="59912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91615" y="561108"/>
            <a:ext cx="7682400" cy="71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800" dirty="0"/>
              <a:t>Современная разметка для </a:t>
            </a:r>
            <a:r>
              <a:rPr lang="en-US" sz="2800" dirty="0"/>
              <a:t>SCRIPT</a:t>
            </a:r>
            <a:endParaRPr sz="28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en-US" dirty="0" smtClean="0"/>
              <a:t>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50711" y="1273184"/>
            <a:ext cx="8038661" cy="3317115"/>
          </a:xfrm>
        </p:spPr>
        <p:txBody>
          <a:bodyPr/>
          <a:lstStyle/>
          <a:p>
            <a:pPr fontAlgn="base"/>
            <a:r>
              <a:rPr lang="ru-RU" sz="1400" dirty="0" smtClean="0"/>
              <a:t>Атрибут </a:t>
            </a:r>
            <a:r>
              <a:rPr lang="ru-RU" sz="1400" dirty="0"/>
              <a:t>&lt;</a:t>
            </a:r>
            <a:r>
              <a:rPr lang="ru-RU" sz="1400" dirty="0" err="1"/>
              <a:t>script</a:t>
            </a:r>
            <a:r>
              <a:rPr lang="ru-RU" sz="1400" dirty="0"/>
              <a:t> </a:t>
            </a:r>
            <a:r>
              <a:rPr lang="ru-RU" sz="1400" dirty="0" err="1"/>
              <a:t>type</a:t>
            </a:r>
            <a:r>
              <a:rPr lang="ru-RU" sz="1400" dirty="0" smtClean="0"/>
              <a:t>=…&gt;</a:t>
            </a:r>
            <a:endParaRPr lang="en-US" sz="1400" dirty="0" smtClean="0"/>
          </a:p>
          <a:p>
            <a:pPr marL="114300" indent="0" fontAlgn="base">
              <a:buNone/>
            </a:pPr>
            <a:r>
              <a:rPr lang="ru-RU" sz="1400" dirty="0" smtClean="0"/>
              <a:t>В </a:t>
            </a:r>
            <a:r>
              <a:rPr lang="ru-RU" sz="1400" dirty="0"/>
              <a:t>отличие от HTML5, стандарт HTML 4 требовал обязательного указания этого атрибута. Выглядел он так: </a:t>
            </a:r>
            <a:r>
              <a:rPr lang="ru-RU" sz="1400" dirty="0" err="1"/>
              <a:t>type</a:t>
            </a:r>
            <a:r>
              <a:rPr lang="ru-RU" sz="1400" dirty="0"/>
              <a:t>="</a:t>
            </a:r>
            <a:r>
              <a:rPr lang="ru-RU" sz="1400" dirty="0" err="1"/>
              <a:t>text</a:t>
            </a:r>
            <a:r>
              <a:rPr lang="ru-RU" sz="1400" dirty="0"/>
              <a:t>/</a:t>
            </a:r>
            <a:r>
              <a:rPr lang="ru-RU" sz="1400" dirty="0" err="1"/>
              <a:t>javascript</a:t>
            </a:r>
            <a:r>
              <a:rPr lang="ru-RU" sz="1400" dirty="0"/>
              <a:t>". Если указать другое значение </a:t>
            </a:r>
            <a:r>
              <a:rPr lang="ru-RU" sz="1400" dirty="0" err="1"/>
              <a:t>type</a:t>
            </a:r>
            <a:r>
              <a:rPr lang="ru-RU" sz="1400" dirty="0"/>
              <a:t>, то скрипт выполнен не будет</a:t>
            </a:r>
            <a:r>
              <a:rPr lang="ru-RU" sz="1400" dirty="0" smtClean="0"/>
              <a:t>.</a:t>
            </a:r>
            <a:endParaRPr lang="ru-RU" sz="1400" dirty="0"/>
          </a:p>
          <a:p>
            <a:pPr marL="114300" indent="0" fontAlgn="base">
              <a:buNone/>
            </a:pPr>
            <a:r>
              <a:rPr lang="ru-RU" sz="1400" dirty="0"/>
              <a:t>В современной разработке атрибут </a:t>
            </a:r>
            <a:r>
              <a:rPr lang="ru-RU" sz="1400" dirty="0" err="1"/>
              <a:t>type</a:t>
            </a:r>
            <a:r>
              <a:rPr lang="ru-RU" sz="1400" dirty="0"/>
              <a:t> не обязателен.</a:t>
            </a:r>
          </a:p>
          <a:p>
            <a:pPr fontAlgn="base"/>
            <a:endParaRPr lang="ru-RU" sz="1400" dirty="0"/>
          </a:p>
          <a:p>
            <a:pPr fontAlgn="base"/>
            <a:r>
              <a:rPr lang="ru-RU" sz="1400" dirty="0" smtClean="0"/>
              <a:t>Атрибут </a:t>
            </a:r>
            <a:r>
              <a:rPr lang="ru-RU" sz="1400" dirty="0"/>
              <a:t>&lt;</a:t>
            </a:r>
            <a:r>
              <a:rPr lang="ru-RU" sz="1400" dirty="0" err="1"/>
              <a:t>script</a:t>
            </a:r>
            <a:r>
              <a:rPr lang="ru-RU" sz="1400" dirty="0"/>
              <a:t> </a:t>
            </a:r>
            <a:r>
              <a:rPr lang="ru-RU" sz="1400" dirty="0" err="1"/>
              <a:t>language</a:t>
            </a:r>
            <a:r>
              <a:rPr lang="ru-RU" sz="1400" dirty="0"/>
              <a:t>=…&gt;</a:t>
            </a:r>
          </a:p>
          <a:p>
            <a:pPr marL="114300" indent="0" fontAlgn="base">
              <a:buNone/>
            </a:pPr>
            <a:r>
              <a:rPr lang="ru-RU" sz="1400" dirty="0" smtClean="0"/>
              <a:t>Этот </a:t>
            </a:r>
            <a:r>
              <a:rPr lang="ru-RU" sz="1400" dirty="0"/>
              <a:t>атрибут предназначен для указания языка, на котором написан скрипт. По умолчанию, язык – JavaScript, так что и этот атрибут ставить не обязательно.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227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889</Words>
  <Application>Microsoft Office PowerPoint</Application>
  <PresentationFormat>Экран (16:9)</PresentationFormat>
  <Paragraphs>104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Montserrat Light</vt:lpstr>
      <vt:lpstr>Raleway ExtraBold</vt:lpstr>
      <vt:lpstr>Arial</vt:lpstr>
      <vt:lpstr>Montserrat</vt:lpstr>
      <vt:lpstr>Raleway Light</vt:lpstr>
      <vt:lpstr>Olivia template</vt:lpstr>
      <vt:lpstr>POWERCODE ACADEMY</vt:lpstr>
      <vt:lpstr>Занятие на тему:  Введение в JS</vt:lpstr>
      <vt:lpstr>Введение в JavaScript</vt:lpstr>
      <vt:lpstr>Компиляция и интерпретация</vt:lpstr>
      <vt:lpstr>Что умеет JavaScript?</vt:lpstr>
      <vt:lpstr>Что НЕ умеет JavaScript?</vt:lpstr>
      <vt:lpstr>Языки поверх JavaScript</vt:lpstr>
      <vt:lpstr>Редакторы и Консоль разработчика</vt:lpstr>
      <vt:lpstr>Современная разметка для SCRIPT</vt:lpstr>
      <vt:lpstr>Внешние скрипты</vt:lpstr>
      <vt:lpstr>Асинхронные скрипты: defer/async</vt:lpstr>
      <vt:lpstr>Асинхронные скрипты: defer/async</vt:lpstr>
      <vt:lpstr>Асинхронные скрипты: defer/async</vt:lpstr>
      <vt:lpstr>Асинхронные скрипты: defer/async</vt:lpstr>
      <vt:lpstr>Презентация PowerPoint</vt:lpstr>
      <vt:lpstr>Презентация PowerPoint</vt:lpstr>
      <vt:lpstr>Презентация PowerPoint</vt:lpstr>
      <vt:lpstr>Например:</vt:lpstr>
      <vt:lpstr>Типы Данных, typeof</vt:lpstr>
      <vt:lpstr>Строки</vt:lpstr>
      <vt:lpstr>Объединение строк</vt:lpstr>
      <vt:lpstr>Объединение строк</vt:lpstr>
      <vt:lpstr>Числа</vt:lpstr>
      <vt:lpstr>Булевый (логический) тип «boolean»</vt:lpstr>
      <vt:lpstr>«null»</vt:lpstr>
      <vt:lpstr>Объект «object»</vt:lpstr>
      <vt:lpstr>Оператор typeof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55</cp:revision>
  <dcterms:modified xsi:type="dcterms:W3CDTF">2019-10-31T11:08:28Z</dcterms:modified>
</cp:coreProperties>
</file>