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7" r:id="rId2"/>
    <p:sldId id="256" r:id="rId3"/>
    <p:sldId id="264" r:id="rId4"/>
    <p:sldId id="259" r:id="rId5"/>
    <p:sldId id="261" r:id="rId6"/>
    <p:sldId id="277" r:id="rId7"/>
    <p:sldId id="278" r:id="rId8"/>
    <p:sldId id="279" r:id="rId9"/>
    <p:sldId id="262" r:id="rId10"/>
    <p:sldId id="280" r:id="rId11"/>
    <p:sldId id="281" r:id="rId12"/>
    <p:sldId id="282" r:id="rId13"/>
    <p:sldId id="283" r:id="rId14"/>
    <p:sldId id="284" r:id="rId15"/>
    <p:sldId id="285" r:id="rId16"/>
    <p:sldId id="260" r:id="rId17"/>
    <p:sldId id="265" r:id="rId18"/>
    <p:sldId id="286" r:id="rId19"/>
    <p:sldId id="287" r:id="rId20"/>
    <p:sldId id="288" r:id="rId21"/>
    <p:sldId id="275" r:id="rId22"/>
  </p:sldIdLst>
  <p:sldSz cx="9144000" cy="5143500" type="screen16x9"/>
  <p:notesSz cx="6858000" cy="9144000"/>
  <p:embeddedFontLst>
    <p:embeddedFont>
      <p:font typeface="Raleway ExtraBold" panose="020B0604020202020204" charset="-52"/>
      <p:bold r:id="rId24"/>
      <p:boldItalic r:id="rId25"/>
    </p:embeddedFont>
    <p:embeddedFont>
      <p:font typeface="Raleway Light" panose="020B0604020202020204" charset="-52"/>
      <p:regular r:id="rId26"/>
      <p:bold r:id="rId27"/>
      <p:italic r:id="rId28"/>
      <p:boldItalic r:id="rId29"/>
    </p:embeddedFont>
    <p:embeddedFont>
      <p:font typeface="Raleway" panose="020B0604020202020204" charset="-52"/>
      <p:regular r:id="rId30"/>
      <p:bold r:id="rId31"/>
      <p:italic r:id="rId32"/>
      <p:boldItalic r:id="rId33"/>
    </p:embeddedFont>
    <p:embeddedFont>
      <p:font typeface="Montserrat Light" panose="020B0604020202020204" charset="-52"/>
      <p:regular r:id="rId34"/>
      <p:bold r:id="rId35"/>
      <p:italic r:id="rId36"/>
      <p:boldItalic r:id="rId37"/>
    </p:embeddedFont>
    <p:embeddedFont>
      <p:font typeface="Montserrat" panose="020B0604020202020204" charset="-52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159" d="100"/>
          <a:sy n="159" d="100"/>
        </p:scale>
        <p:origin x="19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791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543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67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610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537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146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54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74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0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75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079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://htmlbook.ru/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w3schools.com/" TargetMode="External"/><Relationship Id="rId7" Type="http://schemas.openxmlformats.org/officeDocument/2006/relationships/hyperlink" Target="http://learn.shayhowe.com/html-cs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3schools.com/tags/tag_doctype.asp" TargetMode="External"/><Relationship Id="rId5" Type="http://schemas.openxmlformats.org/officeDocument/2006/relationships/hyperlink" Target="http://www.w3schools.com/html/html_elements.asp" TargetMode="External"/><Relationship Id="rId4" Type="http://schemas.openxmlformats.org/officeDocument/2006/relationships/hyperlink" Target="http://htmlbook.r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3"/>
            <a:ext cx="677668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800" dirty="0" smtClean="0">
                <a:solidFill>
                  <a:srgbClr val="5E79CF"/>
                </a:solidFill>
              </a:rPr>
              <a:t>Абзацы </a:t>
            </a:r>
            <a:r>
              <a:rPr lang="ru-RU" sz="4800" dirty="0">
                <a:solidFill>
                  <a:srgbClr val="5E79CF"/>
                </a:solidFill>
              </a:rPr>
              <a:t>(параграф</a:t>
            </a:r>
            <a:r>
              <a:rPr lang="ru-RU" sz="4800" dirty="0" smtClean="0">
                <a:solidFill>
                  <a:srgbClr val="5E79CF"/>
                </a:solidFill>
              </a:rPr>
              <a:t>)</a:t>
            </a:r>
            <a:endParaRPr lang="en-US" sz="48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823566" y="1284223"/>
            <a:ext cx="4977600" cy="68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&lt;p&gt;content&lt;/p</a:t>
            </a:r>
            <a:r>
              <a:rPr lang="en-US" dirty="0" smtClean="0"/>
              <a:t>&gt;</a:t>
            </a:r>
            <a:endParaRPr lang="ru-RU" sz="1800" b="0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66" y="2132850"/>
            <a:ext cx="51054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7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 smtClean="0">
                <a:solidFill>
                  <a:srgbClr val="5E79CF"/>
                </a:solidFill>
              </a:rPr>
              <a:t>Блочные </a:t>
            </a:r>
            <a:r>
              <a:rPr lang="ru-RU" sz="4000" dirty="0">
                <a:solidFill>
                  <a:srgbClr val="5E79CF"/>
                </a:solidFill>
              </a:rPr>
              <a:t>и строчные теги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823565" y="1284223"/>
            <a:ext cx="6661197" cy="337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/>
              <a:t>Блочные теги &lt;</a:t>
            </a:r>
            <a:r>
              <a:rPr lang="en-US" dirty="0"/>
              <a:t>p&gt;, &lt;h1</a:t>
            </a:r>
            <a:r>
              <a:rPr lang="en-US" dirty="0" smtClean="0"/>
              <a:t>&gt;</a:t>
            </a: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 marL="285750" indent="-285750"/>
            <a:r>
              <a:rPr lang="ru-RU" dirty="0"/>
              <a:t>Строчные </a:t>
            </a:r>
            <a:r>
              <a:rPr lang="ru-RU" dirty="0" smtClean="0"/>
              <a:t>теги:</a:t>
            </a:r>
          </a:p>
          <a:p>
            <a:pPr marL="0" indent="0">
              <a:buNone/>
            </a:pPr>
            <a:endParaRPr lang="ru-RU" dirty="0" smtClean="0"/>
          </a:p>
          <a:p>
            <a:pPr marL="800100" lvl="1">
              <a:buFont typeface="+mj-lt"/>
              <a:buAutoNum type="arabicPeriod"/>
            </a:pPr>
            <a:r>
              <a:rPr lang="ru-RU" dirty="0"/>
              <a:t>тег </a:t>
            </a:r>
            <a:r>
              <a:rPr lang="ru-RU" dirty="0">
                <a:solidFill>
                  <a:srgbClr val="0070C0"/>
                </a:solidFill>
              </a:rPr>
              <a:t>&lt;</a:t>
            </a:r>
            <a:r>
              <a:rPr lang="ru-RU" dirty="0" err="1">
                <a:solidFill>
                  <a:srgbClr val="0070C0"/>
                </a:solidFill>
              </a:rPr>
              <a:t>strong</a:t>
            </a:r>
            <a:r>
              <a:rPr lang="ru-RU" dirty="0">
                <a:solidFill>
                  <a:srgbClr val="0070C0"/>
                </a:solidFill>
              </a:rPr>
              <a:t>&gt;</a:t>
            </a:r>
            <a:r>
              <a:rPr lang="ru-RU" dirty="0"/>
              <a:t>Текст</a:t>
            </a:r>
            <a:r>
              <a:rPr lang="ru-RU" dirty="0">
                <a:solidFill>
                  <a:srgbClr val="0070C0"/>
                </a:solidFill>
              </a:rPr>
              <a:t>&lt;/</a:t>
            </a:r>
            <a:r>
              <a:rPr lang="ru-RU" dirty="0" err="1">
                <a:solidFill>
                  <a:srgbClr val="0070C0"/>
                </a:solidFill>
              </a:rPr>
              <a:t>strong</a:t>
            </a:r>
            <a:r>
              <a:rPr lang="ru-RU" dirty="0">
                <a:solidFill>
                  <a:srgbClr val="0070C0"/>
                </a:solidFill>
              </a:rPr>
              <a:t>&gt; </a:t>
            </a:r>
            <a:r>
              <a:rPr lang="ru-RU" dirty="0"/>
              <a:t>– делает текст жирным на странице</a:t>
            </a:r>
            <a:r>
              <a:rPr lang="ru-RU" dirty="0" smtClean="0"/>
              <a:t>;</a:t>
            </a:r>
            <a:r>
              <a:rPr lang="ru-RU" dirty="0"/>
              <a:t> </a:t>
            </a:r>
            <a:endParaRPr lang="ru-RU" dirty="0" smtClean="0"/>
          </a:p>
          <a:p>
            <a:pPr marL="800100" lvl="1">
              <a:buFont typeface="+mj-lt"/>
              <a:buAutoNum type="arabicPeriod"/>
            </a:pPr>
            <a:r>
              <a:rPr lang="ru-RU" dirty="0" smtClean="0"/>
              <a:t>тег </a:t>
            </a:r>
            <a:r>
              <a:rPr lang="ru-RU" dirty="0">
                <a:solidFill>
                  <a:srgbClr val="0070C0"/>
                </a:solidFill>
              </a:rPr>
              <a:t>&lt;</a:t>
            </a:r>
            <a:r>
              <a:rPr lang="ru-RU" dirty="0" err="1">
                <a:solidFill>
                  <a:srgbClr val="0070C0"/>
                </a:solidFill>
              </a:rPr>
              <a:t>em</a:t>
            </a:r>
            <a:r>
              <a:rPr lang="ru-RU" dirty="0">
                <a:solidFill>
                  <a:srgbClr val="0070C0"/>
                </a:solidFill>
              </a:rPr>
              <a:t>&gt;</a:t>
            </a:r>
            <a:r>
              <a:rPr lang="ru-RU" dirty="0"/>
              <a:t>Текст</a:t>
            </a:r>
            <a:r>
              <a:rPr lang="ru-RU" dirty="0">
                <a:solidFill>
                  <a:srgbClr val="0070C0"/>
                </a:solidFill>
              </a:rPr>
              <a:t>&lt;/</a:t>
            </a:r>
            <a:r>
              <a:rPr lang="ru-RU" dirty="0" err="1">
                <a:solidFill>
                  <a:srgbClr val="0070C0"/>
                </a:solidFill>
              </a:rPr>
              <a:t>em</a:t>
            </a:r>
            <a:r>
              <a:rPr lang="ru-RU" dirty="0">
                <a:solidFill>
                  <a:srgbClr val="0070C0"/>
                </a:solidFill>
              </a:rPr>
              <a:t>&gt; </a:t>
            </a:r>
            <a:r>
              <a:rPr lang="ru-RU" dirty="0"/>
              <a:t>– делает текст наклонным на странице</a:t>
            </a:r>
            <a:r>
              <a:rPr lang="ru-RU" dirty="0" smtClean="0"/>
              <a:t>;</a:t>
            </a:r>
          </a:p>
          <a:p>
            <a:pPr marL="800100" lvl="1">
              <a:buFont typeface="+mj-lt"/>
              <a:buAutoNum type="arabicPeriod"/>
            </a:pPr>
            <a:r>
              <a:rPr lang="ru-RU" dirty="0"/>
              <a:t>тег </a:t>
            </a:r>
            <a:r>
              <a:rPr lang="ru-RU" dirty="0">
                <a:solidFill>
                  <a:srgbClr val="0070C0"/>
                </a:solidFill>
              </a:rPr>
              <a:t>&lt;s&gt;</a:t>
            </a:r>
            <a:r>
              <a:rPr lang="ru-RU" dirty="0"/>
              <a:t>Текст</a:t>
            </a:r>
            <a:r>
              <a:rPr lang="ru-RU" dirty="0">
                <a:solidFill>
                  <a:srgbClr val="0070C0"/>
                </a:solidFill>
              </a:rPr>
              <a:t>&lt;/s&gt;</a:t>
            </a:r>
            <a:r>
              <a:rPr lang="ru-RU" dirty="0"/>
              <a:t> – делает текст перечеркнутым на странице.</a:t>
            </a:r>
            <a:endParaRPr lang="ru-RU" sz="14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8508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 smtClean="0">
                <a:solidFill>
                  <a:srgbClr val="5E79CF"/>
                </a:solidFill>
              </a:rPr>
              <a:t>Блочные </a:t>
            </a:r>
            <a:r>
              <a:rPr lang="ru-RU" sz="4000" dirty="0">
                <a:solidFill>
                  <a:srgbClr val="5E79CF"/>
                </a:solidFill>
              </a:rPr>
              <a:t>и строчные теги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088" y="1968135"/>
            <a:ext cx="61626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1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 smtClean="0">
                <a:solidFill>
                  <a:srgbClr val="5E79CF"/>
                </a:solidFill>
              </a:rPr>
              <a:t>Ссылки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0" y="1183396"/>
            <a:ext cx="6096000" cy="466725"/>
          </a:xfrm>
          <a:prstGeom prst="rect">
            <a:avLst/>
          </a:prstGeom>
        </p:spPr>
      </p:pic>
      <p:sp>
        <p:nvSpPr>
          <p:cNvPr id="12" name="Google Shape;104;p18"/>
          <p:cNvSpPr txBox="1">
            <a:spLocks/>
          </p:cNvSpPr>
          <p:nvPr/>
        </p:nvSpPr>
        <p:spPr>
          <a:xfrm>
            <a:off x="372980" y="2276201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4000" dirty="0">
                <a:solidFill>
                  <a:srgbClr val="5E79CF"/>
                </a:solidFill>
              </a:rPr>
              <a:t>Атрибуты тегов</a:t>
            </a:r>
            <a:endParaRPr lang="en-US" sz="4000" dirty="0">
              <a:solidFill>
                <a:srgbClr val="5E79CF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33" y="3172431"/>
            <a:ext cx="6511225" cy="9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400" dirty="0">
                <a:solidFill>
                  <a:srgbClr val="5E79CF"/>
                </a:solidFill>
              </a:rPr>
              <a:t>У меня на компьютере 300GB прекрасных картинок - как я могу их использовать?</a:t>
            </a:r>
            <a:endParaRPr lang="en-US" sz="24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Текст 1"/>
          <p:cNvSpPr txBox="1">
            <a:spLocks/>
          </p:cNvSpPr>
          <p:nvPr/>
        </p:nvSpPr>
        <p:spPr>
          <a:xfrm>
            <a:off x="-1236422" y="1377765"/>
            <a:ext cx="7172588" cy="55059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ru-RU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Вставляем изображение в документ</a:t>
            </a:r>
            <a:endParaRPr lang="en-US" sz="1800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79" y="1928357"/>
            <a:ext cx="5143500" cy="5048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166" y="1941943"/>
            <a:ext cx="1752089" cy="292014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79" y="2710862"/>
            <a:ext cx="3454754" cy="194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1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 smtClean="0">
                <a:solidFill>
                  <a:srgbClr val="5E79CF"/>
                </a:solidFill>
              </a:rPr>
              <a:t>Любите списки</a:t>
            </a:r>
            <a:r>
              <a:rPr lang="ru-RU" sz="4000" dirty="0">
                <a:solidFill>
                  <a:srgbClr val="5E79CF"/>
                </a:solidFill>
              </a:rPr>
              <a:t>?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1058180" y="2385757"/>
            <a:ext cx="1835414" cy="143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Font typeface="+mj-lt"/>
              <a:buAutoNum type="arabicPeriod"/>
            </a:pPr>
            <a:r>
              <a:rPr lang="en-US" dirty="0" smtClean="0"/>
              <a:t>List </a:t>
            </a:r>
            <a:r>
              <a:rPr lang="en-US" dirty="0"/>
              <a:t>item 1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List item 2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List item </a:t>
            </a:r>
            <a:r>
              <a:rPr lang="en-US" dirty="0" smtClean="0"/>
              <a:t>3</a:t>
            </a:r>
            <a:endParaRPr lang="uk-UA" dirty="0" smtClean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05;p18"/>
          <p:cNvSpPr txBox="1">
            <a:spLocks/>
          </p:cNvSpPr>
          <p:nvPr/>
        </p:nvSpPr>
        <p:spPr>
          <a:xfrm>
            <a:off x="4568320" y="2385757"/>
            <a:ext cx="1835414" cy="143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US" dirty="0" smtClean="0"/>
              <a:t>List item 1</a:t>
            </a:r>
          </a:p>
          <a:p>
            <a:pPr marL="285750" indent="-285750"/>
            <a:r>
              <a:rPr lang="en-US" dirty="0" smtClean="0"/>
              <a:t>List item 2</a:t>
            </a:r>
          </a:p>
          <a:p>
            <a:pPr marL="285750" indent="-285750"/>
            <a:r>
              <a:rPr lang="en-US" dirty="0" smtClean="0"/>
              <a:t>List item 3</a:t>
            </a:r>
            <a:endParaRPr lang="uk-UA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74" y="1314986"/>
            <a:ext cx="2188827" cy="1072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950" y="1314986"/>
            <a:ext cx="2062154" cy="10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7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757200" y="117521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434343"/>
              </a:buClr>
              <a:buNone/>
            </a:pPr>
            <a:r>
              <a:rPr lang="ru-RU" dirty="0"/>
              <a:t>Поздравляю, теперь вы знакомы с HTML</a:t>
            </a:r>
            <a:endParaRPr sz="3000" b="0" i="1" u="none" strike="noStrike" cap="none"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16</a:t>
            </a:r>
            <a:endParaRPr sz="13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94" y="2392152"/>
            <a:ext cx="3435784" cy="19813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928087" y="1214763"/>
            <a:ext cx="446213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Справочники по </a:t>
            </a:r>
            <a:r>
              <a:rPr lang="en-US" sz="2400" dirty="0"/>
              <a:t>HTML</a:t>
            </a:r>
            <a:endParaRPr sz="2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922000" y="1904425"/>
            <a:ext cx="4063200" cy="2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FFB600"/>
              </a:buClr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www.w3schools.com/tags/default.asp</a:t>
            </a:r>
            <a:endParaRPr lang="en-US" dirty="0" smtClean="0"/>
          </a:p>
          <a:p>
            <a:pPr marL="0" lvl="0" indent="0">
              <a:buClr>
                <a:srgbClr val="FFB600"/>
              </a:buClr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htmlbook.ru/html</a:t>
            </a:r>
            <a:endParaRPr lang="en-US" dirty="0" smtClean="0"/>
          </a:p>
          <a:p>
            <a:pPr marL="0" lvl="0" indent="0">
              <a:buClr>
                <a:srgbClr val="FFB600"/>
              </a:buClr>
              <a:buNone/>
            </a:pPr>
            <a:endParaRPr sz="1800" b="0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dirty="0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269;p32"/>
          <p:cNvGrpSpPr/>
          <p:nvPr/>
        </p:nvGrpSpPr>
        <p:grpSpPr>
          <a:xfrm>
            <a:off x="5739135" y="1094674"/>
            <a:ext cx="2231786" cy="3056221"/>
            <a:chOff x="584925" y="238125"/>
            <a:chExt cx="415200" cy="525100"/>
          </a:xfrm>
        </p:grpSpPr>
        <p:sp>
          <p:nvSpPr>
            <p:cNvPr id="10" name="Google Shape;270;p3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71;p32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72;p32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73;p32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74;p3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75;p3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648915" y="910515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434343"/>
              </a:buClr>
              <a:buNone/>
            </a:pPr>
            <a:r>
              <a:rPr lang="ru-RU" strike="sngStrike" dirty="0"/>
              <a:t>Вредные</a:t>
            </a:r>
            <a:r>
              <a:rPr lang="ru-RU" dirty="0"/>
              <a:t> Полезные Советы</a:t>
            </a:r>
            <a:endParaRPr sz="3000" b="0" i="1" u="none" strike="noStrike" cap="none"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18</a:t>
            </a:r>
            <a:endParaRPr sz="13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" name="Google Shape;105;p18"/>
          <p:cNvSpPr txBox="1">
            <a:spLocks/>
          </p:cNvSpPr>
          <p:nvPr/>
        </p:nvSpPr>
        <p:spPr>
          <a:xfrm>
            <a:off x="1076228" y="1995110"/>
            <a:ext cx="6661197" cy="266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Используйте </a:t>
            </a:r>
            <a:r>
              <a:rPr lang="ru-RU" i="1" dirty="0" smtClean="0">
                <a:solidFill>
                  <a:schemeClr val="bg1"/>
                </a:solidFill>
              </a:rPr>
              <a:t>интернет</a:t>
            </a:r>
            <a:endParaRPr lang="en-US" i="1" dirty="0" smtClean="0">
              <a:solidFill>
                <a:schemeClr val="bg1"/>
              </a:solidFill>
            </a:endParaRPr>
          </a:p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Кто-то уже наверняка сделал то, что вы ищите</a:t>
            </a:r>
          </a:p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Как только вы научитесь правильно искать - </a:t>
            </a:r>
            <a:r>
              <a:rPr lang="ru-RU" i="1" dirty="0" err="1">
                <a:solidFill>
                  <a:schemeClr val="bg1"/>
                </a:solidFill>
              </a:rPr>
              <a:t>кодинг</a:t>
            </a:r>
            <a:r>
              <a:rPr lang="ru-RU" i="1" dirty="0">
                <a:solidFill>
                  <a:schemeClr val="bg1"/>
                </a:solidFill>
              </a:rPr>
              <a:t> станет проще</a:t>
            </a:r>
          </a:p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Пробуйте, пробуйте, пробуйте и еще раз пробуйте</a:t>
            </a:r>
            <a:endParaRPr lang="uk-UA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2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928087" y="1214763"/>
            <a:ext cx="446213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Ресурсы</a:t>
            </a:r>
            <a:endParaRPr sz="2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922000" y="1904425"/>
            <a:ext cx="4063200" cy="2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rgbClr val="FFB600"/>
              </a:buClr>
              <a:buFont typeface="+mj-lt"/>
              <a:buAutoNum type="arabicPeriod"/>
            </a:pPr>
            <a:r>
              <a:rPr lang="en-US" sz="1400" dirty="0">
                <a:hlinkClick r:id="rId3"/>
              </a:rPr>
              <a:t>http://www.w3schools.com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marL="342900" lvl="0">
              <a:buClr>
                <a:srgbClr val="FFB600"/>
              </a:buClr>
              <a:buFont typeface="+mj-lt"/>
              <a:buAutoNum type="arabicPeriod"/>
            </a:pPr>
            <a:r>
              <a:rPr lang="en-US" sz="1400" dirty="0">
                <a:hlinkClick r:id="rId4"/>
              </a:rPr>
              <a:t>http://htmlbook.ru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marL="342900" lvl="0">
              <a:buClr>
                <a:srgbClr val="FFB600"/>
              </a:buClr>
              <a:buFont typeface="+mj-lt"/>
              <a:buAutoNum type="arabicPeriod"/>
            </a:pPr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www.w3schools.com/html/html_elements.asp</a:t>
            </a:r>
            <a:endParaRPr lang="en-US" sz="1400" dirty="0" smtClean="0"/>
          </a:p>
          <a:p>
            <a:pPr marL="342900" lvl="0">
              <a:buClr>
                <a:srgbClr val="FFB600"/>
              </a:buClr>
              <a:buFont typeface="+mj-lt"/>
              <a:buAutoNum type="arabicPeriod"/>
            </a:pPr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www.w3schools.com/tags/tag_doctype.asp</a:t>
            </a:r>
            <a:endParaRPr lang="en-US" sz="1400" dirty="0" smtClean="0"/>
          </a:p>
          <a:p>
            <a:pPr marL="342900" lvl="0">
              <a:buClr>
                <a:srgbClr val="FFB600"/>
              </a:buClr>
              <a:buFont typeface="+mj-lt"/>
              <a:buAutoNum type="arabicPeriod"/>
            </a:pPr>
            <a:r>
              <a:rPr lang="en-US" sz="1400" dirty="0">
                <a:hlinkClick r:id="rId7"/>
              </a:rPr>
              <a:t>http://learn.shayhowe.com/html-css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marL="0" lvl="0" indent="0">
              <a:buClr>
                <a:srgbClr val="FFB600"/>
              </a:buClr>
              <a:buNone/>
            </a:pPr>
            <a:endParaRPr sz="1800" b="0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dirty="0" smtClean="0">
                <a:solidFill>
                  <a:srgbClr val="5E79CF"/>
                </a:solidFill>
              </a:rPr>
              <a:t>19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269;p32"/>
          <p:cNvGrpSpPr/>
          <p:nvPr/>
        </p:nvGrpSpPr>
        <p:grpSpPr>
          <a:xfrm>
            <a:off x="5739135" y="1094674"/>
            <a:ext cx="2231786" cy="3056221"/>
            <a:chOff x="584925" y="238125"/>
            <a:chExt cx="415200" cy="525100"/>
          </a:xfrm>
        </p:grpSpPr>
        <p:sp>
          <p:nvSpPr>
            <p:cNvPr id="10" name="Google Shape;270;p3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71;p32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72;p32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73;p32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74;p3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75;p3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305259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ru-RU" dirty="0" smtClean="0"/>
              <a:t>Занятие 1 </a:t>
            </a:r>
            <a:br>
              <a:rPr lang="ru-RU" dirty="0" smtClean="0"/>
            </a:br>
            <a:r>
              <a:rPr lang="ru-RU" sz="6000" b="0" i="0" u="none" strike="noStrike" cap="none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Основы </a:t>
            </a:r>
            <a:r>
              <a:rPr lang="en-US" sz="6000" b="0" i="0" u="none" strike="noStrike" cap="none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HTML</a:t>
            </a:r>
            <a:endParaRPr sz="60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648915" y="369094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434343"/>
              </a:buClr>
              <a:buNone/>
            </a:pPr>
            <a:r>
              <a:rPr lang="ru-RU" dirty="0"/>
              <a:t>Задание</a:t>
            </a:r>
            <a:endParaRPr sz="3000" b="0" i="1" u="none" cap="none" dirty="0">
              <a:sym typeface="Raleway Ligh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20</a:t>
            </a:r>
            <a:endParaRPr sz="13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" name="Google Shape;105;p18"/>
          <p:cNvSpPr txBox="1">
            <a:spLocks/>
          </p:cNvSpPr>
          <p:nvPr/>
        </p:nvSpPr>
        <p:spPr>
          <a:xfrm>
            <a:off x="1133216" y="1285247"/>
            <a:ext cx="6661197" cy="266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Подготовьте папку где будут хранится ваши работы</a:t>
            </a:r>
          </a:p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Создайте простую HTML страничку без стилей</a:t>
            </a:r>
          </a:p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"Несколько клевых фактах обо мне"</a:t>
            </a:r>
          </a:p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Используйте 2 уровня заголовков</a:t>
            </a:r>
          </a:p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Используйте как минимуму 2 параграфа</a:t>
            </a:r>
          </a:p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Вставьте ссылки на ваши профили в </a:t>
            </a:r>
            <a:r>
              <a:rPr lang="ru-RU" i="1" dirty="0" err="1">
                <a:solidFill>
                  <a:schemeClr val="bg1"/>
                </a:solidFill>
              </a:rPr>
              <a:t>соц</a:t>
            </a:r>
            <a:r>
              <a:rPr lang="ru-RU" i="1" dirty="0">
                <a:solidFill>
                  <a:schemeClr val="bg1"/>
                </a:solidFill>
              </a:rPr>
              <a:t> сетях</a:t>
            </a:r>
          </a:p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Ссылки должны быть в виде списка</a:t>
            </a:r>
          </a:p>
          <a:p>
            <a:pPr marL="285750" indent="-285750"/>
            <a:r>
              <a:rPr lang="ru-RU" i="1" dirty="0">
                <a:solidFill>
                  <a:schemeClr val="bg1"/>
                </a:solidFill>
              </a:rPr>
              <a:t>Добавьте </a:t>
            </a:r>
            <a:r>
              <a:rPr lang="ru-RU" i="1" dirty="0" smtClean="0">
                <a:solidFill>
                  <a:schemeClr val="bg1"/>
                </a:solidFill>
              </a:rPr>
              <a:t>веселое </a:t>
            </a:r>
            <a:r>
              <a:rPr lang="ru-RU" i="1" dirty="0">
                <a:solidFill>
                  <a:schemeClr val="bg1"/>
                </a:solidFill>
              </a:rPr>
              <a:t>фото</a:t>
            </a:r>
            <a:endParaRPr lang="uk-UA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2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>
                <a:solidFill>
                  <a:srgbClr val="5E79CF"/>
                </a:solidFill>
              </a:rPr>
              <a:t>№</a:t>
            </a:r>
            <a:endParaRPr sz="1300" b="0" i="0" u="none" strike="noStrike" cap="none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922000" y="6438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3600" b="0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Front-end</a:t>
            </a:r>
            <a:endParaRPr sz="3600" b="0" i="0" u="none" strike="noStrike" cap="none" dirty="0">
              <a:solidFill>
                <a:schemeClr val="accent1">
                  <a:lumMod val="75000"/>
                </a:schemeClr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/>
              <a:t>3</a:t>
            </a:r>
            <a:endParaRPr sz="1300" b="0" i="0" u="none" strike="noStrike" cap="none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7773" r="27126"/>
          <a:stretch/>
        </p:blipFill>
        <p:spPr>
          <a:xfrm>
            <a:off x="906393" y="1612342"/>
            <a:ext cx="1804253" cy="2000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02" y="1963722"/>
            <a:ext cx="2143125" cy="2143125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idx="2"/>
          </p:nvPr>
        </p:nvSpPr>
        <p:spPr>
          <a:xfrm>
            <a:off x="2906327" y="4106847"/>
            <a:ext cx="2332200" cy="563344"/>
          </a:xfrm>
        </p:spPr>
        <p:txBody>
          <a:bodyPr/>
          <a:lstStyle/>
          <a:p>
            <a:pPr marL="139700" indent="0" algn="ctr">
              <a:buNone/>
            </a:pPr>
            <a:r>
              <a:rPr lang="ru-RU" sz="2000" b="1" i="1" dirty="0" smtClean="0"/>
              <a:t>Структура</a:t>
            </a:r>
            <a:endParaRPr lang="en-US" sz="2000" b="1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/>
          <a:srcRect l="28265" t="2949" r="27895" b="5482"/>
          <a:stretch/>
        </p:blipFill>
        <p:spPr>
          <a:xfrm>
            <a:off x="6008038" y="1212598"/>
            <a:ext cx="2270658" cy="2577503"/>
          </a:xfrm>
          <a:prstGeom prst="rect">
            <a:avLst/>
          </a:prstGeom>
        </p:spPr>
      </p:pic>
      <p:sp>
        <p:nvSpPr>
          <p:cNvPr id="16" name="Текст 4"/>
          <p:cNvSpPr>
            <a:spLocks noGrp="1"/>
          </p:cNvSpPr>
          <p:nvPr>
            <p:ph type="body" idx="2"/>
          </p:nvPr>
        </p:nvSpPr>
        <p:spPr>
          <a:xfrm>
            <a:off x="622989" y="3442037"/>
            <a:ext cx="2139822" cy="563344"/>
          </a:xfrm>
        </p:spPr>
        <p:txBody>
          <a:bodyPr/>
          <a:lstStyle/>
          <a:p>
            <a:pPr marL="139700" indent="0" algn="ctr">
              <a:buNone/>
            </a:pPr>
            <a:r>
              <a:rPr lang="ru-RU" sz="2000" b="1" i="1" dirty="0" smtClean="0"/>
              <a:t>Стили</a:t>
            </a:r>
            <a:endParaRPr lang="en-US" sz="2000" b="1" i="1" dirty="0"/>
          </a:p>
        </p:txBody>
      </p:sp>
      <p:sp>
        <p:nvSpPr>
          <p:cNvPr id="17" name="Текст 4"/>
          <p:cNvSpPr>
            <a:spLocks noGrp="1"/>
          </p:cNvSpPr>
          <p:nvPr>
            <p:ph type="body" idx="2"/>
          </p:nvPr>
        </p:nvSpPr>
        <p:spPr>
          <a:xfrm>
            <a:off x="5903710" y="3710321"/>
            <a:ext cx="2589951" cy="563344"/>
          </a:xfrm>
        </p:spPr>
        <p:txBody>
          <a:bodyPr/>
          <a:lstStyle/>
          <a:p>
            <a:pPr marL="139700" indent="0" algn="ctr">
              <a:buNone/>
            </a:pPr>
            <a:r>
              <a:rPr lang="ru-RU" sz="2000" b="1" i="1" dirty="0" smtClean="0"/>
              <a:t>Интерактивность</a:t>
            </a:r>
            <a:endParaRPr lang="en-US" sz="20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91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3600" dirty="0" smtClean="0"/>
              <a:t>Что такое </a:t>
            </a:r>
            <a:r>
              <a:rPr lang="en-US" sz="3600" dirty="0" smtClean="0"/>
              <a:t>HTML?</a:t>
            </a: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/>
              <a:t>4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13345" y="1605080"/>
            <a:ext cx="7172588" cy="1273132"/>
          </a:xfrm>
        </p:spPr>
        <p:txBody>
          <a:bodyPr/>
          <a:lstStyle/>
          <a:p>
            <a:r>
              <a:rPr lang="en-US" sz="1400" dirty="0"/>
              <a:t>HyperText Markup Language — «</a:t>
            </a:r>
            <a:r>
              <a:rPr lang="ru-RU" sz="1400" dirty="0"/>
              <a:t>язык гипертекстовой разметки»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790" y="2382450"/>
            <a:ext cx="3556020" cy="1840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 smtClean="0"/>
              <a:t>HTML </a:t>
            </a:r>
            <a:r>
              <a:rPr lang="ru-RU" sz="3200" b="1" dirty="0"/>
              <a:t>Документы = </a:t>
            </a:r>
            <a:r>
              <a:rPr lang="ru-RU" sz="3200" dirty="0">
                <a:solidFill>
                  <a:srgbClr val="5E79CF"/>
                </a:solidFill>
              </a:rPr>
              <a:t>ВЕБ</a:t>
            </a:r>
            <a:r>
              <a:rPr lang="ru-RU" sz="3200" b="1" dirty="0"/>
              <a:t> Страницы</a:t>
            </a:r>
            <a:r>
              <a:rPr lang="ru-RU" sz="2800" b="1" dirty="0"/>
              <a:t/>
            </a:r>
            <a:br>
              <a:rPr lang="ru-RU" sz="2800" b="1" dirty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922000" y="1885950"/>
            <a:ext cx="6866100" cy="252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HTML </a:t>
            </a:r>
            <a:r>
              <a:rPr lang="ru-RU" dirty="0"/>
              <a:t>документ содержит HTML теги и простой текст</a:t>
            </a:r>
            <a:endParaRPr sz="1800" b="0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fontAlgn="base"/>
            <a:r>
              <a:rPr lang="ru-RU" dirty="0"/>
              <a:t>HTML документы также называются веб страницами</a:t>
            </a:r>
          </a:p>
          <a:p>
            <a:pPr fontAlgn="base"/>
            <a:r>
              <a:rPr lang="ru-RU" dirty="0"/>
              <a:t>Задача браузера (</a:t>
            </a:r>
            <a:r>
              <a:rPr lang="ru-RU" dirty="0" err="1"/>
              <a:t>Chrome</a:t>
            </a:r>
            <a:r>
              <a:rPr lang="ru-RU" dirty="0"/>
              <a:t>,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, </a:t>
            </a:r>
            <a:r>
              <a:rPr lang="ru-RU" dirty="0" err="1"/>
              <a:t>Firefox</a:t>
            </a:r>
            <a:r>
              <a:rPr lang="ru-RU" dirty="0"/>
              <a:t>) это прочитать HTML код и показать его как веб страницу. </a:t>
            </a:r>
          </a:p>
          <a:p>
            <a:pPr fontAlgn="base"/>
            <a:r>
              <a:rPr lang="ru-RU" dirty="0"/>
              <a:t>Браузер не отображает HTML теги, а использует их для интерпретирования контента страницы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Как создать </a:t>
            </a:r>
            <a:r>
              <a:rPr lang="en-US" sz="3600" dirty="0"/>
              <a:t>HTML </a:t>
            </a:r>
            <a:r>
              <a:rPr lang="ru-RU" sz="3600" dirty="0" smtClean="0"/>
              <a:t>документ</a:t>
            </a:r>
            <a:r>
              <a:rPr lang="en-US" sz="3600" dirty="0" smtClean="0"/>
              <a:t>?</a:t>
            </a: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6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62440" y="1807597"/>
            <a:ext cx="7172588" cy="2635527"/>
          </a:xfrm>
        </p:spPr>
        <p:txBody>
          <a:bodyPr/>
          <a:lstStyle/>
          <a:p>
            <a:pPr marL="114300" indent="0" algn="ctr">
              <a:buNone/>
            </a:pPr>
            <a:r>
              <a:rPr lang="ru-RU" dirty="0"/>
              <a:t>В любом текстовом редакторе создать файл с расширением </a:t>
            </a:r>
            <a:r>
              <a:rPr lang="ru-RU" b="1" dirty="0"/>
              <a:t>.</a:t>
            </a:r>
            <a:r>
              <a:rPr lang="ru-RU" b="1" dirty="0" err="1" smtClean="0"/>
              <a:t>html</a:t>
            </a:r>
            <a:endParaRPr lang="ru-RU" b="1" dirty="0" smtClean="0"/>
          </a:p>
          <a:p>
            <a:pPr marL="114300" indent="0" algn="ctr">
              <a:buNone/>
            </a:pPr>
            <a:endParaRPr lang="ru-RU" sz="2000" b="1" dirty="0">
              <a:solidFill>
                <a:srgbClr val="0070C0"/>
              </a:solidFill>
            </a:endParaRPr>
          </a:p>
          <a:p>
            <a:pPr marL="114300" indent="0" algn="ctr">
              <a:buNone/>
            </a:pPr>
            <a:r>
              <a:rPr lang="ru-RU" dirty="0"/>
              <a:t>Имя основного файла называем  </a:t>
            </a:r>
            <a:r>
              <a:rPr lang="ru-RU" b="1" dirty="0" smtClean="0"/>
              <a:t>index.html</a:t>
            </a:r>
          </a:p>
          <a:p>
            <a:pPr marL="114300" indent="0" algn="ctr">
              <a:buNone/>
            </a:pPr>
            <a:endParaRPr lang="ru-RU" sz="2000" b="1" dirty="0">
              <a:solidFill>
                <a:srgbClr val="0070C0"/>
              </a:solidFill>
            </a:endParaRPr>
          </a:p>
          <a:p>
            <a:pPr marL="114300" indent="0" algn="ctr">
              <a:buNone/>
            </a:pPr>
            <a:r>
              <a:rPr lang="ru-RU" dirty="0"/>
              <a:t>И начинаем писать HTML теги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0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Самые основы:</a:t>
            </a:r>
            <a:r>
              <a:rPr lang="ru-RU" b="1" dirty="0"/>
              <a:t/>
            </a:r>
            <a:br>
              <a:rPr lang="ru-RU" b="1" dirty="0"/>
            </a:br>
            <a:r>
              <a:rPr lang="ru-RU" sz="2800" b="1" dirty="0"/>
              <a:t/>
            </a:r>
            <a:br>
              <a:rPr lang="ru-RU" sz="2800" b="1" dirty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922000" y="1885950"/>
            <a:ext cx="3103815" cy="245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HTML </a:t>
            </a:r>
            <a:r>
              <a:rPr lang="ru-RU" sz="1400" dirty="0"/>
              <a:t>Теги - </a:t>
            </a:r>
            <a:r>
              <a:rPr lang="en-US" sz="1400" dirty="0"/>
              <a:t>HTML Elements </a:t>
            </a:r>
            <a:endParaRPr lang="uk-UA" sz="1400" dirty="0" smtClean="0"/>
          </a:p>
          <a:p>
            <a:pPr lvl="0"/>
            <a:r>
              <a:rPr lang="ru-RU" sz="1400" dirty="0" smtClean="0"/>
              <a:t>Тип </a:t>
            </a:r>
            <a:r>
              <a:rPr lang="ru-RU" sz="1400" dirty="0"/>
              <a:t>документа </a:t>
            </a:r>
            <a:r>
              <a:rPr lang="ru-RU" sz="1400" dirty="0" smtClean="0"/>
              <a:t>– </a:t>
            </a:r>
            <a:r>
              <a:rPr lang="en-US" sz="1400" dirty="0" smtClean="0"/>
              <a:t>DOCTYPE</a:t>
            </a:r>
            <a:endParaRPr lang="uk-UA" sz="1400" dirty="0" smtClean="0"/>
          </a:p>
          <a:p>
            <a:pPr fontAlgn="base"/>
            <a:r>
              <a:rPr lang="ru-RU" sz="1400" dirty="0"/>
              <a:t>Теги верхнего уровня </a:t>
            </a:r>
            <a:r>
              <a:rPr lang="ru-RU" sz="1400" dirty="0" err="1"/>
              <a:t>html</a:t>
            </a:r>
            <a:r>
              <a:rPr lang="ru-RU" sz="1400" dirty="0"/>
              <a:t>, </a:t>
            </a:r>
            <a:r>
              <a:rPr lang="ru-RU" sz="1400" dirty="0" err="1"/>
              <a:t>head</a:t>
            </a:r>
            <a:r>
              <a:rPr lang="ru-RU" sz="1400" dirty="0"/>
              <a:t>, </a:t>
            </a:r>
            <a:r>
              <a:rPr lang="ru-RU" sz="1400" dirty="0" err="1"/>
              <a:t>body</a:t>
            </a:r>
            <a:endParaRPr lang="ru-RU" sz="1400" dirty="0"/>
          </a:p>
          <a:p>
            <a:pPr fontAlgn="base"/>
            <a:r>
              <a:rPr lang="ru-RU" sz="1400" dirty="0"/>
              <a:t>Теги тела документа p, h1, a и др.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63" y="2137517"/>
            <a:ext cx="3959647" cy="19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0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Структура </a:t>
            </a:r>
            <a:r>
              <a:rPr lang="ru-RU" sz="4000" b="1" dirty="0" smtClean="0"/>
              <a:t>документа:</a:t>
            </a:r>
            <a:r>
              <a:rPr lang="ru-RU" b="1" dirty="0"/>
              <a:t/>
            </a:r>
            <a:br>
              <a:rPr lang="ru-RU" b="1" dirty="0"/>
            </a:br>
            <a:r>
              <a:rPr lang="ru-RU" sz="2800" b="1" dirty="0"/>
              <a:t/>
            </a:r>
            <a:br>
              <a:rPr lang="ru-RU" sz="2800" b="1" dirty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97090" y="1885950"/>
            <a:ext cx="3718969" cy="245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400" dirty="0"/>
              <a:t>Код между </a:t>
            </a:r>
            <a:r>
              <a:rPr lang="ru-RU" sz="1400" dirty="0">
                <a:solidFill>
                  <a:srgbClr val="0070C0"/>
                </a:solidFill>
              </a:rPr>
              <a:t>&lt;</a:t>
            </a:r>
            <a:r>
              <a:rPr lang="ru-RU" sz="1400" dirty="0" err="1">
                <a:solidFill>
                  <a:srgbClr val="0070C0"/>
                </a:solidFill>
              </a:rPr>
              <a:t>html</a:t>
            </a:r>
            <a:r>
              <a:rPr lang="ru-RU" sz="1400" dirty="0">
                <a:solidFill>
                  <a:srgbClr val="0070C0"/>
                </a:solidFill>
              </a:rPr>
              <a:t>&gt;</a:t>
            </a:r>
            <a:r>
              <a:rPr lang="ru-RU" sz="1400" dirty="0"/>
              <a:t> и </a:t>
            </a:r>
            <a:r>
              <a:rPr lang="ru-RU" sz="1400" dirty="0">
                <a:solidFill>
                  <a:srgbClr val="0070C0"/>
                </a:solidFill>
              </a:rPr>
              <a:t>&lt;/</a:t>
            </a:r>
            <a:r>
              <a:rPr lang="ru-RU" sz="1400" dirty="0" err="1">
                <a:solidFill>
                  <a:srgbClr val="0070C0"/>
                </a:solidFill>
              </a:rPr>
              <a:t>html</a:t>
            </a:r>
            <a:r>
              <a:rPr lang="ru-RU" sz="1400" dirty="0">
                <a:solidFill>
                  <a:srgbClr val="0070C0"/>
                </a:solidFill>
              </a:rPr>
              <a:t>&gt; </a:t>
            </a:r>
            <a:r>
              <a:rPr lang="ru-RU" sz="1400" dirty="0"/>
              <a:t>описывает веб документ</a:t>
            </a:r>
          </a:p>
          <a:p>
            <a:pPr lvl="0"/>
            <a:r>
              <a:rPr lang="ru-RU" sz="1400" dirty="0" smtClean="0"/>
              <a:t>Код </a:t>
            </a:r>
            <a:r>
              <a:rPr lang="ru-RU" sz="1400" dirty="0"/>
              <a:t>между </a:t>
            </a:r>
            <a:r>
              <a:rPr lang="ru-RU" sz="1400" dirty="0">
                <a:solidFill>
                  <a:srgbClr val="0070C0"/>
                </a:solidFill>
              </a:rPr>
              <a:t>&lt;</a:t>
            </a:r>
            <a:r>
              <a:rPr lang="ru-RU" sz="1400" dirty="0" err="1">
                <a:solidFill>
                  <a:srgbClr val="0070C0"/>
                </a:solidFill>
              </a:rPr>
              <a:t>head</a:t>
            </a:r>
            <a:r>
              <a:rPr lang="ru-RU" sz="1400" dirty="0">
                <a:solidFill>
                  <a:srgbClr val="0070C0"/>
                </a:solidFill>
              </a:rPr>
              <a:t>&gt; </a:t>
            </a:r>
            <a:r>
              <a:rPr lang="ru-RU" sz="1400" dirty="0"/>
              <a:t>и </a:t>
            </a:r>
            <a:r>
              <a:rPr lang="ru-RU" sz="1400" dirty="0">
                <a:solidFill>
                  <a:srgbClr val="0070C0"/>
                </a:solidFill>
              </a:rPr>
              <a:t>&lt;/</a:t>
            </a:r>
            <a:r>
              <a:rPr lang="ru-RU" sz="1400" dirty="0" err="1">
                <a:solidFill>
                  <a:srgbClr val="0070C0"/>
                </a:solidFill>
              </a:rPr>
              <a:t>head</a:t>
            </a:r>
            <a:r>
              <a:rPr lang="ru-RU" sz="1400" dirty="0">
                <a:solidFill>
                  <a:srgbClr val="0070C0"/>
                </a:solidFill>
              </a:rPr>
              <a:t>&gt; </a:t>
            </a:r>
            <a:r>
              <a:rPr lang="ru-RU" sz="1400" dirty="0"/>
              <a:t>описывает свойства документа</a:t>
            </a:r>
            <a:endParaRPr lang="uk-UA" sz="1400" dirty="0"/>
          </a:p>
          <a:p>
            <a:pPr fontAlgn="base"/>
            <a:r>
              <a:rPr lang="ru-RU" sz="1400" dirty="0"/>
              <a:t>Код между</a:t>
            </a:r>
            <a:r>
              <a:rPr lang="ru-RU" sz="1400" dirty="0">
                <a:solidFill>
                  <a:srgbClr val="0070C0"/>
                </a:solidFill>
              </a:rPr>
              <a:t> &lt;</a:t>
            </a:r>
            <a:r>
              <a:rPr lang="ru-RU" sz="1400" dirty="0" err="1">
                <a:solidFill>
                  <a:srgbClr val="0070C0"/>
                </a:solidFill>
              </a:rPr>
              <a:t>body</a:t>
            </a:r>
            <a:r>
              <a:rPr lang="ru-RU" sz="1400" dirty="0">
                <a:solidFill>
                  <a:srgbClr val="0070C0"/>
                </a:solidFill>
              </a:rPr>
              <a:t>&gt; </a:t>
            </a:r>
            <a:r>
              <a:rPr lang="ru-RU" sz="1400" dirty="0"/>
              <a:t>и </a:t>
            </a:r>
            <a:r>
              <a:rPr lang="ru-RU" sz="1400" dirty="0">
                <a:solidFill>
                  <a:srgbClr val="0070C0"/>
                </a:solidFill>
              </a:rPr>
              <a:t>&lt;/</a:t>
            </a:r>
            <a:r>
              <a:rPr lang="ru-RU" sz="1400" dirty="0" err="1">
                <a:solidFill>
                  <a:srgbClr val="0070C0"/>
                </a:solidFill>
              </a:rPr>
              <a:t>body</a:t>
            </a:r>
            <a:r>
              <a:rPr lang="ru-RU" sz="1400" dirty="0">
                <a:solidFill>
                  <a:srgbClr val="0070C0"/>
                </a:solidFill>
              </a:rPr>
              <a:t>&gt; </a:t>
            </a:r>
            <a:r>
              <a:rPr lang="ru-RU" sz="1400" dirty="0"/>
              <a:t>это видимая часть документа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805" y="1996368"/>
            <a:ext cx="3959647" cy="19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3"/>
            <a:ext cx="677668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800" dirty="0" smtClean="0">
                <a:solidFill>
                  <a:srgbClr val="5E79CF"/>
                </a:solidFill>
              </a:rPr>
              <a:t>Заголовки </a:t>
            </a:r>
            <a:r>
              <a:rPr lang="ru-RU" sz="4800" dirty="0">
                <a:solidFill>
                  <a:srgbClr val="5E79CF"/>
                </a:solidFill>
              </a:rPr>
              <a:t>- </a:t>
            </a:r>
            <a:r>
              <a:rPr lang="en-US" sz="4800" dirty="0">
                <a:solidFill>
                  <a:srgbClr val="5E79CF"/>
                </a:solidFill>
              </a:rPr>
              <a:t>H-TAGS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1173370" y="1284223"/>
            <a:ext cx="4977600" cy="268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ru-RU" sz="2400" b="1" dirty="0"/>
              <a:t>6 разных </a:t>
            </a:r>
            <a:r>
              <a:rPr lang="ru-RU" sz="2400" b="1" dirty="0" smtClean="0"/>
              <a:t>уровней</a:t>
            </a:r>
          </a:p>
          <a:p>
            <a:pPr marL="0" lvl="0" indent="0" algn="ctr">
              <a:buNone/>
            </a:pPr>
            <a:endParaRPr lang="ru-RU" sz="1800" b="0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114300" indent="0" algn="ctr" fontAlgn="base">
              <a:buNone/>
            </a:pPr>
            <a:r>
              <a:rPr lang="pt-BR" sz="1400" dirty="0"/>
              <a:t>&lt;h1&gt;content&lt;/h1&gt;</a:t>
            </a:r>
          </a:p>
          <a:p>
            <a:pPr marL="114300" indent="0" algn="ctr" fontAlgn="base">
              <a:buNone/>
            </a:pPr>
            <a:r>
              <a:rPr lang="pt-BR" sz="1400" dirty="0"/>
              <a:t>&lt;h2&gt;content&lt;/h2&gt;</a:t>
            </a:r>
          </a:p>
          <a:p>
            <a:pPr marL="114300" indent="0" algn="ctr" fontAlgn="base">
              <a:buNone/>
            </a:pPr>
            <a:r>
              <a:rPr lang="pt-BR" sz="1400" dirty="0"/>
              <a:t>&lt;h3&gt;content&lt;/h3&gt;</a:t>
            </a:r>
          </a:p>
          <a:p>
            <a:pPr marL="114300" indent="0" algn="ctr" fontAlgn="base">
              <a:buNone/>
            </a:pPr>
            <a:r>
              <a:rPr lang="pt-BR" sz="1400" dirty="0"/>
              <a:t>&lt;h4&gt;content&lt;/h4&gt;</a:t>
            </a:r>
          </a:p>
          <a:p>
            <a:pPr marL="114300" indent="0" algn="ctr" fontAlgn="base">
              <a:buNone/>
            </a:pPr>
            <a:r>
              <a:rPr lang="pt-BR" sz="1400" dirty="0"/>
              <a:t>&lt;h5&gt;content&lt;/h5&gt;</a:t>
            </a:r>
          </a:p>
          <a:p>
            <a:pPr marL="114300" indent="0" algn="ctr" fontAlgn="base">
              <a:buNone/>
            </a:pPr>
            <a:r>
              <a:rPr lang="pt-BR" sz="1400" dirty="0"/>
              <a:t>&lt;h6&gt;content&lt;/h6</a:t>
            </a:r>
            <a:r>
              <a:rPr lang="pt-BR" sz="1400" dirty="0" smtClean="0"/>
              <a:t>&gt;</a:t>
            </a:r>
            <a:endParaRPr lang="pt-BR" sz="14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376</Words>
  <Application>Microsoft Office PowerPoint</Application>
  <PresentationFormat>Экран (16:9)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Raleway ExtraBold</vt:lpstr>
      <vt:lpstr>Raleway Light</vt:lpstr>
      <vt:lpstr>Raleway</vt:lpstr>
      <vt:lpstr>Arial</vt:lpstr>
      <vt:lpstr>Montserrat Light</vt:lpstr>
      <vt:lpstr>Montserrat</vt:lpstr>
      <vt:lpstr>Olivia template</vt:lpstr>
      <vt:lpstr>POWERCODE ACADEMY</vt:lpstr>
      <vt:lpstr>Занятие 1  Основы HTML</vt:lpstr>
      <vt:lpstr>Front-end</vt:lpstr>
      <vt:lpstr>Что такое HTML?</vt:lpstr>
      <vt:lpstr>HTML Документы = ВЕБ Страницы </vt:lpstr>
      <vt:lpstr>Как создать HTML документ?</vt:lpstr>
      <vt:lpstr>Самые основы:  </vt:lpstr>
      <vt:lpstr>Структура документа:  </vt:lpstr>
      <vt:lpstr>Заголовки - H-TAGS</vt:lpstr>
      <vt:lpstr>Абзацы (параграф)</vt:lpstr>
      <vt:lpstr>Блочные и строчные теги</vt:lpstr>
      <vt:lpstr>Блочные и строчные теги</vt:lpstr>
      <vt:lpstr>Ссылки</vt:lpstr>
      <vt:lpstr>У меня на компьютере 300GB прекрасных картинок - как я могу их использовать?</vt:lpstr>
      <vt:lpstr>Любите списки?</vt:lpstr>
      <vt:lpstr>Презентация PowerPoint</vt:lpstr>
      <vt:lpstr>Справочники по HTML</vt:lpstr>
      <vt:lpstr>Презентация PowerPoint</vt:lpstr>
      <vt:lpstr>Ресурсы</vt:lpstr>
      <vt:lpstr>Презентация PowerPoint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Пользователь Windows</cp:lastModifiedBy>
  <cp:revision>10</cp:revision>
  <dcterms:modified xsi:type="dcterms:W3CDTF">2019-02-04T12:59:42Z</dcterms:modified>
</cp:coreProperties>
</file>