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82CAF70-A4C8-4107-8E3A-D000A749F051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31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3287160"/>
            <a:ext cx="777204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21960" y="1886040"/>
            <a:ext cx="6865920" cy="2365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668D3C8-7312-4A90-8FB7-F8CD09355418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9219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85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2ED7E06-378D-4BC9-8E3E-A5129713C15D}" type="slidenum">
              <a:rPr b="0" lang="en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931400" y="2182320"/>
            <a:ext cx="5354280" cy="175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POWERCODE</a:t>
            </a:r>
            <a:br/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ACADEMY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64;p13" descr=""/>
          <p:cNvPicPr/>
          <p:nvPr/>
        </p:nvPicPr>
        <p:blipFill>
          <a:blip r:embed="rId1"/>
          <a:stretch/>
        </p:blipFill>
        <p:spPr>
          <a:xfrm>
            <a:off x="4118760" y="864720"/>
            <a:ext cx="9802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header</a:t>
            </a:r>
            <a:br/>
            <a:br/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10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18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19" name="Рисунок 1" descr=""/>
          <p:cNvPicPr/>
          <p:nvPr/>
        </p:nvPicPr>
        <p:blipFill>
          <a:blip r:embed="rId2"/>
          <a:stretch/>
        </p:blipFill>
        <p:spPr>
          <a:xfrm>
            <a:off x="988920" y="1518120"/>
            <a:ext cx="4515120" cy="26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footer</a:t>
            </a:r>
            <a:br/>
            <a:br/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footer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обычно содержит информацию о том, кто автор контента на веб-странице, копирайт, дата публикации, блок ссылок на похожие ресурсы и т.д. Как правило, подобная информация располагается в конце веб-страницы или основного содержимого, однако, footer не имеет четкой привязки к позиции и может использоваться в различных местах веб-страницы.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 footer не следует помещать в такие элементы как address, header или другой footer.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11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23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24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footer</a:t>
            </a:r>
            <a:br/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12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31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32" name="Рисунок 2" descr=""/>
          <p:cNvPicPr/>
          <p:nvPr/>
        </p:nvPicPr>
        <p:blipFill>
          <a:blip r:embed="rId2"/>
          <a:stretch/>
        </p:blipFill>
        <p:spPr>
          <a:xfrm>
            <a:off x="892080" y="1518120"/>
            <a:ext cx="5472360" cy="28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Address</a:t>
            </a:r>
            <a:br/>
            <a:br/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address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предназначен для отображения контактной информации, которая связана с ближайшим элементом article или body. Нередко данный элемент размещается в футере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36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37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Address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14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44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45" name="Рисунок 1" descr=""/>
          <p:cNvPicPr/>
          <p:nvPr/>
        </p:nvPicPr>
        <p:blipFill>
          <a:blip r:embed="rId2"/>
          <a:stretch/>
        </p:blipFill>
        <p:spPr>
          <a:xfrm>
            <a:off x="658800" y="2017080"/>
            <a:ext cx="7784280" cy="16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aside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aside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представляет содержимое, которое косвенно связано с остальным контентом веб-станицы и которое может рассматриваться независимо от него. Данный элемент можно использовать, например, для сайдбаров, для рекламных блоков, блоков навигационных элементов, различных плагинов типа твиттера или фейсбука и т.д.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49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50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Address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16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57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58" name="Рисунок 2" descr=""/>
          <p:cNvPicPr/>
          <p:nvPr/>
        </p:nvPicPr>
        <p:blipFill>
          <a:blip r:embed="rId2"/>
          <a:stretch/>
        </p:blipFill>
        <p:spPr>
          <a:xfrm>
            <a:off x="1003320" y="1518120"/>
            <a:ext cx="6832800" cy="292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Address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17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61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62" name="Рисунок 1" descr=""/>
          <p:cNvPicPr/>
          <p:nvPr/>
        </p:nvPicPr>
        <p:blipFill>
          <a:blip r:embed="rId2"/>
          <a:stretch/>
        </p:blipFill>
        <p:spPr>
          <a:xfrm>
            <a:off x="1959120" y="1404720"/>
            <a:ext cx="4921560" cy="31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main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представляет основное содержимое веб-страницы. Он представляет уникальный контент, в который не следует включать повторяющиеся на разных веб-страницах элементы сайдбаров, навигационные ссылки, информацию о копирайте, логотипы и тому подобное.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66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67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19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74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75" name="Рисунок 1" descr=""/>
          <p:cNvPicPr/>
          <p:nvPr/>
        </p:nvPicPr>
        <p:blipFill>
          <a:blip r:embed="rId2"/>
          <a:stretch/>
        </p:blipFill>
        <p:spPr>
          <a:xfrm>
            <a:off x="892080" y="1370880"/>
            <a:ext cx="72864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35040" y="30524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Занятие</a:t>
            </a:r>
            <a:r>
              <a:rPr b="0" lang="en-US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 </a:t>
            </a:r>
            <a:r>
              <a:rPr b="0" lang="uk-UA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на тему:</a:t>
            </a:r>
            <a:br/>
            <a:r>
              <a:rPr b="0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Семантическая структура страницы </a:t>
            </a:r>
            <a:r>
              <a:rPr b="0" lang="en-US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HTML</a:t>
            </a:r>
            <a:r>
              <a:rPr b="0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5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58;p12" descr=""/>
          <p:cNvPicPr/>
          <p:nvPr/>
        </p:nvPicPr>
        <p:blipFill>
          <a:blip r:embed="rId1"/>
          <a:stretch/>
        </p:blipFill>
        <p:spPr>
          <a:xfrm>
            <a:off x="8052480" y="348120"/>
            <a:ext cx="709560" cy="7984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5345640" y="4295160"/>
            <a:ext cx="3294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Горбачевский </a:t>
            </a:r>
            <a:r>
              <a:rPr b="0" lang="ru-RU" sz="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Валерий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20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78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79" name="Рисунок 2" descr=""/>
          <p:cNvPicPr/>
          <p:nvPr/>
        </p:nvPicPr>
        <p:blipFill>
          <a:blip r:embed="rId2"/>
          <a:stretch/>
        </p:blipFill>
        <p:spPr>
          <a:xfrm>
            <a:off x="2748240" y="1343160"/>
            <a:ext cx="3342960" cy="324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21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82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83" name="Рисунок 1" descr=""/>
          <p:cNvPicPr/>
          <p:nvPr/>
        </p:nvPicPr>
        <p:blipFill>
          <a:blip r:embed="rId2"/>
          <a:stretch/>
        </p:blipFill>
        <p:spPr>
          <a:xfrm>
            <a:off x="892080" y="1370880"/>
            <a:ext cx="72864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Не стоит думать, что абсолютно все содержимое надо обязательно помещать в элемент main. Нет мы также можем использовать вне его другие элементы, например, header и footer: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22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87" name="Рисунок 1" descr=""/>
          <p:cNvPicPr/>
          <p:nvPr/>
        </p:nvPicPr>
        <p:blipFill>
          <a:blip r:embed="rId1"/>
          <a:stretch/>
        </p:blipFill>
        <p:spPr>
          <a:xfrm>
            <a:off x="2819520" y="3008880"/>
            <a:ext cx="3061440" cy="174348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80;p15" descr=""/>
          <p:cNvPicPr/>
          <p:nvPr/>
        </p:nvPicPr>
        <p:blipFill>
          <a:blip r:embed="rId2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848880" y="528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main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88960" y="133380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Однако надо помнить, что элемент main не может быть вложенным в такие элементы, как article, aside, footer, header, nav. Кроме того, на веб-странице допустимо наличие только одного элемента main.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Также стоит отметить, что на данный момент есть небольшие проблемы с поддержкой этого элемента в браузерах. В частности, IE 11 не поддерживает данный элемент (в остальных браузерах полная поддержка), поэтому в этом случае стоит использовать атрибут роли: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Указание роли позволит IE11 и более старшим версиям IE должным образом интерпретировать элемент.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92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93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8" name="Рисунок 2" descr=""/>
          <p:cNvPicPr/>
          <p:nvPr/>
        </p:nvPicPr>
        <p:blipFill>
          <a:blip r:embed="rId1"/>
          <a:stretch/>
        </p:blipFill>
        <p:spPr>
          <a:xfrm>
            <a:off x="848880" y="3384360"/>
            <a:ext cx="6028920" cy="6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855360" y="6328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details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details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позволяет создавать раскрываемый блок, который по умолчанию скрыт.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Данный элемент содержит 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summary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, который представляет заголовок для блока, и этот заголовок отображается в скрытом режиме.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24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302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details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05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06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1" name="Рисунок 2" descr=""/>
          <p:cNvPicPr/>
          <p:nvPr/>
        </p:nvPicPr>
        <p:blipFill>
          <a:blip r:embed="rId1"/>
          <a:stretch/>
        </p:blipFill>
        <p:spPr>
          <a:xfrm>
            <a:off x="1959120" y="1634760"/>
            <a:ext cx="4628520" cy="28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details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26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14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15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0" name="Рисунок 1" descr=""/>
          <p:cNvPicPr/>
          <p:nvPr/>
        </p:nvPicPr>
        <p:blipFill>
          <a:blip r:embed="rId1"/>
          <a:stretch/>
        </p:blipFill>
        <p:spPr>
          <a:xfrm>
            <a:off x="567360" y="1503000"/>
            <a:ext cx="3717000" cy="2111400"/>
          </a:xfrm>
          <a:prstGeom prst="rect">
            <a:avLst/>
          </a:prstGeom>
          <a:ln>
            <a:noFill/>
          </a:ln>
        </p:spPr>
      </p:pic>
      <p:pic>
        <p:nvPicPr>
          <p:cNvPr id="321" name="Рисунок 3" descr=""/>
          <p:cNvPicPr/>
          <p:nvPr/>
        </p:nvPicPr>
        <p:blipFill>
          <a:blip r:embed="rId2"/>
          <a:stretch/>
        </p:blipFill>
        <p:spPr>
          <a:xfrm>
            <a:off x="4686840" y="1490760"/>
            <a:ext cx="3827160" cy="2135880"/>
          </a:xfrm>
          <a:prstGeom prst="rect">
            <a:avLst/>
          </a:prstGeom>
          <a:ln>
            <a:noFill/>
          </a:ln>
        </p:spPr>
      </p:pic>
      <p:sp>
        <p:nvSpPr>
          <p:cNvPr id="322" name="TextShape 9"/>
          <p:cNvSpPr txBox="1"/>
          <p:nvPr/>
        </p:nvSpPr>
        <p:spPr>
          <a:xfrm>
            <a:off x="581400" y="3703680"/>
            <a:ext cx="7790040" cy="88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При использовании данного элемента следует учитывать, что на данный момент он поддерживается не всеми браузерами.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frame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25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26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1" name="TextShape 9"/>
          <p:cNvSpPr txBox="1"/>
          <p:nvPr/>
        </p:nvSpPr>
        <p:spPr>
          <a:xfrm>
            <a:off x="491400" y="1719000"/>
            <a:ext cx="7790040" cy="182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Фреймы позволяют встраивать на веб-страницу еще какую-нибудь другую веб-страницу. Фреймы представлены элементом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iframe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. Допустим, нам надо встроить на веб-страницу стартовую страницу википедии:</a:t>
            </a:r>
            <a:br/>
            <a:r>
              <a:rPr b="0" lang="ru-RU" sz="1800" spc="-1" strike="noStrike">
                <a:solidFill>
                  <a:srgbClr val="666666"/>
                </a:solidFill>
                <a:latin typeface="Raleway Light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frame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34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35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0" name="Рисунок 1" descr=""/>
          <p:cNvPicPr/>
          <p:nvPr/>
        </p:nvPicPr>
        <p:blipFill>
          <a:blip r:embed="rId1"/>
          <a:stretch/>
        </p:blipFill>
        <p:spPr>
          <a:xfrm>
            <a:off x="1709640" y="1722240"/>
            <a:ext cx="5533560" cy="23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frame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43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44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9" name="Рисунок 4" descr=""/>
          <p:cNvPicPr/>
          <p:nvPr/>
        </p:nvPicPr>
        <p:blipFill>
          <a:blip r:embed="rId1"/>
          <a:stretch/>
        </p:blipFill>
        <p:spPr>
          <a:xfrm>
            <a:off x="2494080" y="1523520"/>
            <a:ext cx="3552840" cy="300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4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article</a:t>
            </a:r>
            <a:br/>
            <a:br/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921960" y="1886040"/>
            <a:ext cx="686592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2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2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article</a:t>
            </a:r>
            <a:r>
              <a:rPr b="0" lang="ru-RU" sz="12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представляет целостный блок информации на странице, который может рассматриваться отдельно и использоваться независимо от других блоков. Например, это может быть пост на форуме или статья в блоге, онлайн-журнале, комментарий пользователя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2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Один элемент article может включать несколько элементов article. Например, мы можем заключить в элемент article всю статью в блоге, и этот элемент будет содержать другие элементы article, которые представляют комментарии к этой статье в блоге. То есть статья в блоге может рассматриваться нами как отдельная семантическая единица, и в то же время комментарии также могут рассматривать отдельно вне зависимости от другого содержимого.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68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69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frame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30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52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53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TextShape 9"/>
          <p:cNvSpPr txBox="1"/>
          <p:nvPr/>
        </p:nvSpPr>
        <p:spPr>
          <a:xfrm>
            <a:off x="491400" y="1604520"/>
            <a:ext cx="8112600" cy="287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 iframe не содержит в себе никакого содержимого. Вся его настройка производится с помощью атрибутов: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e79cf"/>
              </a:buClr>
              <a:buFont typeface="Raleway Light"/>
              <a:buChar char="○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src: устанавливает полный путь к загружаемому ресурсу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e79cf"/>
              </a:buClr>
              <a:buFont typeface="Raleway Light"/>
              <a:buChar char="○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width: ширина фрейма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5e79cf"/>
              </a:buClr>
              <a:buFont typeface="Raleway Light"/>
              <a:buChar char="○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height: высота фрейма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Надо отметить, что не все сайты могут открываться во фреймах, поскольку на стороне веб-сервера могут действовать ограничения на открытие во фреймах.</a:t>
            </a:r>
            <a:br/>
            <a:r>
              <a:rPr b="0" lang="ru-RU" sz="1600" spc="-1" strike="noStrike">
                <a:solidFill>
                  <a:srgbClr val="666666"/>
                </a:solidFill>
                <a:latin typeface="Raleway Light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31</a:t>
            </a:r>
            <a:endParaRPr b="0" lang="ru-RU" sz="1300" spc="-1" strike="noStrike">
              <a:latin typeface="Times New Roman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Спасибо</a:t>
            </a:r>
            <a:r>
              <a:rPr b="0" lang="en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!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685800" y="2550600"/>
            <a:ext cx="4644000" cy="22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Есть вопросы</a:t>
            </a:r>
            <a:r>
              <a:rPr b="1" lang="en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?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 можете связаться со мной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mail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valeriy.gorbachevskiy@gmail.com</a:t>
            </a:r>
            <a:r>
              <a:rPr b="0" lang="en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Telegram/Viber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+380954382408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Skype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valerij.gorbachevskij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8054280" y="327960"/>
            <a:ext cx="797760" cy="7254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21960" y="89172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article</a:t>
            </a:r>
            <a:br/>
            <a:br/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4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176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2" descr=""/>
          <p:cNvPicPr/>
          <p:nvPr/>
        </p:nvPicPr>
        <p:blipFill>
          <a:blip r:embed="rId2"/>
          <a:stretch/>
        </p:blipFill>
        <p:spPr>
          <a:xfrm>
            <a:off x="825120" y="1749240"/>
            <a:ext cx="3993120" cy="260460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3" descr=""/>
          <p:cNvPicPr/>
          <p:nvPr/>
        </p:nvPicPr>
        <p:blipFill>
          <a:blip r:embed="rId3"/>
          <a:stretch/>
        </p:blipFill>
        <p:spPr>
          <a:xfrm>
            <a:off x="5685120" y="1580760"/>
            <a:ext cx="2153160" cy="285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section</a:t>
            </a:r>
            <a:br/>
            <a:br/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921960" y="1886040"/>
            <a:ext cx="686592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 section объединяет связанные между собой куски информации html-документа, выполняя их группировку. Например, section может включать набор вкладок на странице, новости, объединенные по категории и т.д.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Каждый элемент section должен быть идентифицирован с помощью заголовка h1-h6.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При этом элемент section может содержать несколько элементов article, выполняя их группировку, так и один элемент article может содержать несколько элементов section.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82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83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section</a:t>
            </a:r>
            <a:br/>
            <a:br/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6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190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191" name="Рисунок 1" descr=""/>
          <p:cNvPicPr/>
          <p:nvPr/>
        </p:nvPicPr>
        <p:blipFill>
          <a:blip r:embed="rId2"/>
          <a:stretch/>
        </p:blipFill>
        <p:spPr>
          <a:xfrm>
            <a:off x="671400" y="1630800"/>
            <a:ext cx="4327200" cy="2958840"/>
          </a:xfrm>
          <a:prstGeom prst="rect">
            <a:avLst/>
          </a:prstGeom>
          <a:ln>
            <a:noFill/>
          </a:ln>
        </p:spPr>
      </p:pic>
      <p:pic>
        <p:nvPicPr>
          <p:cNvPr id="192" name="Рисунок 5" descr=""/>
          <p:cNvPicPr/>
          <p:nvPr/>
        </p:nvPicPr>
        <p:blipFill>
          <a:blip r:embed="rId3"/>
          <a:stretch/>
        </p:blipFill>
        <p:spPr>
          <a:xfrm>
            <a:off x="5919120" y="1320480"/>
            <a:ext cx="2155680" cy="322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nav</a:t>
            </a:r>
            <a:br/>
            <a:br/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nav</a:t>
            </a: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призван содержать элементы навигации по сайту. Как правило, это ненумерованный список с набором ссылок.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На одной веб-странице можно использовать несколько элементов nav. Например, один элемент навигации для перехода по страницам на сайте, а другой - для перехода внутри html-документа.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Не все ссылки обязательно помещать в элемент </a:t>
            </a: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nav</a:t>
            </a: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. Например, некоторые ссылки могут не представлять связанного блока навигации, например, ссылка на главную страницу, на лицензионное соглашение по поводу использования сервиса и подобные ссылки, которые часто помещаются внизу страницы. Как правило, их достаточно определить в элементе footer, а элемент nav для них использовать необязательно.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96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97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92080" y="660600"/>
            <a:ext cx="70556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Пример </a:t>
            </a: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nav</a:t>
            </a:r>
            <a:br/>
            <a:br/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04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05" name="Рисунок 2" descr=""/>
          <p:cNvPicPr/>
          <p:nvPr/>
        </p:nvPicPr>
        <p:blipFill>
          <a:blip r:embed="rId2"/>
          <a:stretch/>
        </p:blipFill>
        <p:spPr>
          <a:xfrm>
            <a:off x="5604120" y="1331280"/>
            <a:ext cx="2470680" cy="3258720"/>
          </a:xfrm>
          <a:prstGeom prst="rect">
            <a:avLst/>
          </a:prstGeom>
          <a:ln>
            <a:noFill/>
          </a:ln>
        </p:spPr>
      </p:pic>
      <p:pic>
        <p:nvPicPr>
          <p:cNvPr id="206" name="Рисунок 3" descr=""/>
          <p:cNvPicPr/>
          <p:nvPr/>
        </p:nvPicPr>
        <p:blipFill>
          <a:blip r:embed="rId3"/>
          <a:stretch/>
        </p:blipFill>
        <p:spPr>
          <a:xfrm>
            <a:off x="956520" y="1389600"/>
            <a:ext cx="346284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21960" y="89172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header</a:t>
            </a:r>
            <a:br/>
            <a:br/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95440" y="1886040"/>
            <a:ext cx="7790040" cy="252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header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является как бы вводным элементом, предваряющим основное содержимое. Здесь могут быть заголовки, элементы навигации или какие-либо другие вспомогательные элементы, например, логотип, форма поиска и т.п.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 header нельзя помещать в такие элементы как address, footer или другой header.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10" name="Group 4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11" name="CustomShape 5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LibreOffice/6.4.6.2$Linux_X86_64 LibreOffice_project/40$Build-2</Application>
  <Words>634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2020-11-17T00:51:05Z</dcterms:modified>
  <cp:revision>20</cp:revision>
  <dc:subject/>
  <dc:title>POWERCODE ACADEMY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