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7" r:id="rId2"/>
    <p:sldId id="256" r:id="rId3"/>
    <p:sldId id="304" r:id="rId4"/>
    <p:sldId id="259" r:id="rId5"/>
    <p:sldId id="301" r:id="rId6"/>
    <p:sldId id="302" r:id="rId7"/>
    <p:sldId id="309" r:id="rId8"/>
    <p:sldId id="323" r:id="rId9"/>
    <p:sldId id="324" r:id="rId10"/>
    <p:sldId id="325" r:id="rId11"/>
    <p:sldId id="326" r:id="rId12"/>
    <p:sldId id="327" r:id="rId13"/>
    <p:sldId id="328" r:id="rId14"/>
    <p:sldId id="275" r:id="rId15"/>
  </p:sldIdLst>
  <p:sldSz cx="9144000" cy="5143500" type="screen16x9"/>
  <p:notesSz cx="6858000" cy="9144000"/>
  <p:embeddedFontLs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Raleway ExtraBold" panose="020B0604020202020204" charset="-52"/>
      <p:bold r:id="rId21"/>
      <p:boldItalic r:id="rId22"/>
    </p:embeddedFont>
    <p:embeddedFont>
      <p:font typeface="Montserrat Light" panose="020B0604020202020204" charset="-52"/>
      <p:regular r:id="rId23"/>
      <p:bold r:id="rId24"/>
      <p:italic r:id="rId25"/>
      <p:boldItalic r:id="rId26"/>
    </p:embeddedFont>
    <p:embeddedFont>
      <p:font typeface="Raleway Light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0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29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8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400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46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7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60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56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285815" y="227971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Добавление и удаление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84269" y="818935"/>
            <a:ext cx="8311182" cy="397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spcAft>
                <a:spcPts val="200"/>
              </a:spcAft>
            </a:pPr>
            <a:r>
              <a:rPr lang="ru-RU" sz="2000" u="sng" dirty="0"/>
              <a:t>Методы для создания элементов</a:t>
            </a:r>
            <a:r>
              <a:rPr lang="ru-RU" sz="2000" b="1" u="sng" dirty="0" smtClean="0"/>
              <a:t>:</a:t>
            </a:r>
            <a:endParaRPr lang="ru-RU" sz="2000" b="1" u="sng" dirty="0"/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document.createElement</a:t>
            </a:r>
            <a:r>
              <a:rPr lang="en-US" sz="2000" b="1" dirty="0"/>
              <a:t>(tag) </a:t>
            </a:r>
            <a:r>
              <a:rPr lang="en-US" sz="2000" dirty="0"/>
              <a:t>– </a:t>
            </a:r>
            <a:r>
              <a:rPr lang="ru-RU" sz="2000" dirty="0"/>
              <a:t>создает элемент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document.createTextNode</a:t>
            </a:r>
            <a:r>
              <a:rPr lang="en-US" sz="2000" b="1" dirty="0"/>
              <a:t>(value)</a:t>
            </a:r>
            <a:r>
              <a:rPr lang="en-US" sz="2000" dirty="0"/>
              <a:t> – </a:t>
            </a:r>
            <a:r>
              <a:rPr lang="ru-RU" sz="2000" dirty="0"/>
              <a:t>создает текстовый узел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elem.cloneNode</a:t>
            </a:r>
            <a:r>
              <a:rPr lang="en-US" sz="2000" b="1" dirty="0"/>
              <a:t>(deep) </a:t>
            </a:r>
            <a:r>
              <a:rPr lang="en-US" sz="2000" dirty="0"/>
              <a:t>– </a:t>
            </a:r>
            <a:r>
              <a:rPr lang="ru-RU" sz="2000" dirty="0"/>
              <a:t>клонирует элемент, если </a:t>
            </a:r>
            <a:r>
              <a:rPr lang="en-US" sz="2000" dirty="0"/>
              <a:t>deep == true, </a:t>
            </a:r>
            <a:r>
              <a:rPr lang="ru-RU" sz="2000" dirty="0"/>
              <a:t>то со всеми потомками, если </a:t>
            </a:r>
            <a:r>
              <a:rPr lang="en-US" sz="2000" dirty="0"/>
              <a:t>false – </a:t>
            </a:r>
            <a:r>
              <a:rPr lang="ru-RU" sz="2000" dirty="0"/>
              <a:t>без потомков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742950" lvl="1" indent="-285750">
              <a:spcAft>
                <a:spcPts val="200"/>
              </a:spcAft>
            </a:pPr>
            <a:endParaRPr lang="ru-RU" sz="2000" dirty="0"/>
          </a:p>
          <a:p>
            <a:pPr marL="285750" indent="-285750">
              <a:spcAft>
                <a:spcPts val="200"/>
              </a:spcAft>
            </a:pPr>
            <a:r>
              <a:rPr lang="ru-RU" sz="2000" u="sng" dirty="0"/>
              <a:t>Вставка и удаление элементов</a:t>
            </a:r>
            <a:r>
              <a:rPr lang="ru-RU" sz="2000" u="sng" dirty="0" smtClean="0"/>
              <a:t>:</a:t>
            </a:r>
            <a:endParaRPr lang="ru-RU" sz="2000" u="sng" dirty="0"/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parent.appendChild</a:t>
            </a:r>
            <a:r>
              <a:rPr lang="en-US" sz="2000" b="1" dirty="0"/>
              <a:t>(</a:t>
            </a:r>
            <a:r>
              <a:rPr lang="en-US" sz="2000" b="1" dirty="0" err="1"/>
              <a:t>elem</a:t>
            </a:r>
            <a:r>
              <a:rPr lang="en-US" sz="2000" b="1" dirty="0"/>
              <a:t>)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parent.insertBefore</a:t>
            </a:r>
            <a:r>
              <a:rPr lang="en-US" sz="2000" b="1" dirty="0"/>
              <a:t>(</a:t>
            </a:r>
            <a:r>
              <a:rPr lang="en-US" sz="2000" b="1" dirty="0" err="1"/>
              <a:t>elem</a:t>
            </a:r>
            <a:r>
              <a:rPr lang="en-US" sz="2000" b="1" dirty="0"/>
              <a:t>, </a:t>
            </a:r>
            <a:r>
              <a:rPr lang="en-US" sz="2000" b="1" dirty="0" err="1"/>
              <a:t>nextSibling</a:t>
            </a:r>
            <a:r>
              <a:rPr lang="en-US" sz="2000" b="1" dirty="0"/>
              <a:t>)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parent.removeChild</a:t>
            </a:r>
            <a:r>
              <a:rPr lang="en-US" sz="2000" b="1" dirty="0"/>
              <a:t>(</a:t>
            </a:r>
            <a:r>
              <a:rPr lang="en-US" sz="2000" b="1" dirty="0" err="1"/>
              <a:t>elem</a:t>
            </a:r>
            <a:r>
              <a:rPr lang="en-US" sz="2000" b="1" dirty="0"/>
              <a:t>)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parent.replaceChild</a:t>
            </a:r>
            <a:r>
              <a:rPr lang="en-US" sz="2000" b="1" dirty="0"/>
              <a:t>(</a:t>
            </a:r>
            <a:r>
              <a:rPr lang="en-US" sz="2000" b="1" dirty="0" err="1"/>
              <a:t>newElem</a:t>
            </a:r>
            <a:r>
              <a:rPr lang="en-US" sz="2000" b="1" dirty="0"/>
              <a:t>, </a:t>
            </a:r>
            <a:r>
              <a:rPr lang="en-US" sz="2000" b="1" dirty="0" err="1"/>
              <a:t>elem</a:t>
            </a:r>
            <a:r>
              <a:rPr lang="en-US" sz="2000" b="1" dirty="0"/>
              <a:t>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92133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285815" y="227971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Работа с классами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84269" y="980889"/>
            <a:ext cx="8311182" cy="381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spcAft>
                <a:spcPts val="200"/>
              </a:spcAft>
            </a:pPr>
            <a:r>
              <a:rPr lang="ru-RU" sz="2000" u="sng" dirty="0"/>
              <a:t>Атрибут </a:t>
            </a:r>
            <a:r>
              <a:rPr lang="en-US" sz="2000" u="sng" dirty="0" err="1"/>
              <a:t>elem.className</a:t>
            </a:r>
            <a:endParaRPr lang="en-US" sz="2000" u="sng" dirty="0" smtClean="0"/>
          </a:p>
          <a:p>
            <a:pPr marL="285750" indent="-285750">
              <a:spcAft>
                <a:spcPts val="200"/>
              </a:spcAft>
            </a:pPr>
            <a:r>
              <a:rPr lang="ru-RU" sz="2000" u="sng" dirty="0"/>
              <a:t>Методы </a:t>
            </a:r>
            <a:r>
              <a:rPr lang="en-US" sz="2000" u="sng" dirty="0" err="1"/>
              <a:t>classList</a:t>
            </a:r>
            <a:r>
              <a:rPr lang="en-US" sz="2000" u="sng" dirty="0" smtClean="0"/>
              <a:t>:</a:t>
            </a:r>
            <a:endParaRPr lang="ru-RU" sz="2000" b="1" u="sng" dirty="0"/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elem.classList.contains</a:t>
            </a:r>
            <a:r>
              <a:rPr lang="en-US" sz="2000" b="1" dirty="0"/>
              <a:t>("class") </a:t>
            </a:r>
            <a:r>
              <a:rPr lang="en-US" sz="2000" dirty="0"/>
              <a:t>– </a:t>
            </a:r>
            <a:r>
              <a:rPr lang="ru-RU" sz="2000" dirty="0"/>
              <a:t>возвращает </a:t>
            </a:r>
            <a:r>
              <a:rPr lang="en-US" sz="2000" dirty="0"/>
              <a:t>true/false, </a:t>
            </a:r>
            <a:r>
              <a:rPr lang="ru-RU" sz="2000" dirty="0"/>
              <a:t>в зависимости от того, есть ли у элемента класс </a:t>
            </a:r>
            <a:r>
              <a:rPr lang="en-US" sz="2000" dirty="0"/>
              <a:t>class.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elem.classList.add</a:t>
            </a:r>
            <a:r>
              <a:rPr lang="en-US" sz="2000" b="1" dirty="0"/>
              <a:t>/remove("class") </a:t>
            </a:r>
            <a:r>
              <a:rPr lang="en-US" sz="2000" dirty="0"/>
              <a:t>– </a:t>
            </a:r>
            <a:r>
              <a:rPr lang="ru-RU" sz="2000" dirty="0"/>
              <a:t>добавляет/удаляет класс </a:t>
            </a:r>
            <a:r>
              <a:rPr lang="en-US" sz="2000" dirty="0"/>
              <a:t>class</a:t>
            </a:r>
          </a:p>
          <a:p>
            <a:pPr marL="742950" lvl="1" indent="-285750">
              <a:spcAft>
                <a:spcPts val="200"/>
              </a:spcAft>
            </a:pPr>
            <a:r>
              <a:rPr lang="en-US" sz="2000" b="1" dirty="0" err="1"/>
              <a:t>elem.classList.toggle</a:t>
            </a:r>
            <a:r>
              <a:rPr lang="en-US" sz="2000" b="1" dirty="0"/>
              <a:t>("class") </a:t>
            </a:r>
            <a:r>
              <a:rPr lang="en-US" sz="2000" dirty="0"/>
              <a:t>– </a:t>
            </a:r>
            <a:r>
              <a:rPr lang="ru-RU" sz="2000" dirty="0"/>
              <a:t>если класса </a:t>
            </a:r>
            <a:r>
              <a:rPr lang="en-US" sz="2000" dirty="0"/>
              <a:t>class </a:t>
            </a:r>
            <a:r>
              <a:rPr lang="ru-RU" sz="2000" dirty="0"/>
              <a:t>нет, добавляет его, если есть – удаляет.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387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285815" y="227971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Стили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84268" y="980889"/>
            <a:ext cx="8187703" cy="381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>
              <a:spcAft>
                <a:spcPts val="200"/>
              </a:spcAft>
            </a:pPr>
            <a:r>
              <a:rPr lang="ru-RU" dirty="0"/>
              <a:t>Свойство </a:t>
            </a:r>
            <a:r>
              <a:rPr lang="ru-RU" dirty="0" err="1"/>
              <a:t>style</a:t>
            </a:r>
            <a:r>
              <a:rPr lang="ru-RU" dirty="0"/>
              <a:t> – это объект, в котором CSS-свойства пишутся </a:t>
            </a:r>
            <a:r>
              <a:rPr lang="ru-RU" dirty="0" err="1"/>
              <a:t>вотТакВот</a:t>
            </a:r>
            <a:r>
              <a:rPr lang="ru-RU" dirty="0"/>
              <a:t>. Чтение и изменение его свойств – это, по сути, работа с компонентами атрибута </a:t>
            </a:r>
            <a:r>
              <a:rPr lang="ru-RU" dirty="0" err="1"/>
              <a:t>style</a:t>
            </a:r>
            <a:r>
              <a:rPr lang="ru-RU" dirty="0"/>
              <a:t>.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 err="1"/>
              <a:t>style.cssText</a:t>
            </a:r>
            <a:r>
              <a:rPr lang="ru-RU" dirty="0"/>
              <a:t> – строка стилей для чтения или записи. Аналог полного атрибута </a:t>
            </a:r>
            <a:r>
              <a:rPr lang="ru-RU" dirty="0" err="1"/>
              <a:t>style</a:t>
            </a:r>
            <a:r>
              <a:rPr lang="ru-RU" dirty="0"/>
              <a:t>.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Свойство </a:t>
            </a:r>
            <a:r>
              <a:rPr lang="ru-RU" dirty="0" err="1"/>
              <a:t>currentStyle</a:t>
            </a:r>
            <a:r>
              <a:rPr lang="ru-RU" dirty="0"/>
              <a:t>(IE8-) и метод </a:t>
            </a:r>
            <a:r>
              <a:rPr lang="ru-RU" dirty="0" err="1"/>
              <a:t>getComputedStyle</a:t>
            </a:r>
            <a:r>
              <a:rPr lang="ru-RU" dirty="0"/>
              <a:t> (IE9+, стандарт) позволяют получить реальное, применённое сейчас к элементу свойство стиля с учётом CSS-каскада и </a:t>
            </a:r>
            <a:r>
              <a:rPr lang="ru-RU" dirty="0" err="1"/>
              <a:t>браузерных</a:t>
            </a:r>
            <a:r>
              <a:rPr lang="ru-RU" dirty="0"/>
              <a:t> стилей по умолчанию.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При этом </a:t>
            </a:r>
            <a:r>
              <a:rPr lang="ru-RU" dirty="0" err="1"/>
              <a:t>currentStyle</a:t>
            </a:r>
            <a:r>
              <a:rPr lang="ru-RU" dirty="0"/>
              <a:t> возвращает значение из CSS, до окончательных вычислений, а </a:t>
            </a:r>
            <a:r>
              <a:rPr lang="ru-RU" dirty="0" err="1"/>
              <a:t>getComputedStyle</a:t>
            </a:r>
            <a:r>
              <a:rPr lang="ru-RU" dirty="0"/>
              <a:t> – окончательное, непосредственно применённое к элементу (как правило).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64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05;p18"/>
          <p:cNvSpPr txBox="1">
            <a:spLocks/>
          </p:cNvSpPr>
          <p:nvPr/>
        </p:nvSpPr>
        <p:spPr>
          <a:xfrm>
            <a:off x="361673" y="221292"/>
            <a:ext cx="8187703" cy="448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Aft>
                <a:spcPts val="200"/>
              </a:spcAft>
              <a:buNone/>
            </a:pPr>
            <a:r>
              <a:rPr lang="ru-RU" b="1" dirty="0"/>
              <a:t>Зайдите на сайт airbnb.com, откройте консоль в </a:t>
            </a:r>
            <a:r>
              <a:rPr lang="ru-RU" b="1" dirty="0" err="1"/>
              <a:t>DevTools</a:t>
            </a:r>
            <a:r>
              <a:rPr lang="ru-RU" b="1" dirty="0"/>
              <a:t> </a:t>
            </a:r>
            <a:endParaRPr lang="en-US" b="1" dirty="0" smtClean="0"/>
          </a:p>
          <a:p>
            <a:pPr marL="0" indent="0">
              <a:spcAft>
                <a:spcPts val="200"/>
              </a:spcAft>
              <a:buNone/>
            </a:pPr>
            <a:r>
              <a:rPr lang="ru-RU" b="1" dirty="0" smtClean="0"/>
              <a:t>и </a:t>
            </a:r>
            <a:r>
              <a:rPr lang="ru-RU" b="1" dirty="0"/>
              <a:t>проделайте следующее:</a:t>
            </a:r>
          </a:p>
          <a:p>
            <a:pPr marL="285750" indent="-285750">
              <a:spcAft>
                <a:spcPts val="200"/>
              </a:spcAft>
            </a:pPr>
            <a:endParaRPr lang="ru-RU" dirty="0"/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Выберите тег заголовка с уникальным именем класса и изменить текст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Выберите любой элемент на странице и удалите его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Выберите любой элемент и измените одно из его свойств CSS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Выберите определенную секцию (</a:t>
            </a:r>
            <a:r>
              <a:rPr lang="ru-RU" dirty="0" err="1"/>
              <a:t>section</a:t>
            </a:r>
            <a:r>
              <a:rPr lang="ru-RU" dirty="0"/>
              <a:t>) и переместить ее вниз 250 пикселей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Выберите любой компонент, например панель, и измените его видимость</a:t>
            </a:r>
          </a:p>
          <a:p>
            <a:pPr marL="285750" indent="-285750">
              <a:spcAft>
                <a:spcPts val="200"/>
              </a:spcAft>
            </a:pPr>
            <a:r>
              <a:rPr lang="ru-RU" dirty="0"/>
              <a:t>Определить функцию с именем </a:t>
            </a:r>
            <a:r>
              <a:rPr lang="ru-RU" dirty="0" err="1"/>
              <a:t>highFive</a:t>
            </a:r>
            <a:r>
              <a:rPr lang="ru-RU" dirty="0"/>
              <a:t>, которая выводит "Дай пять!", а затем выполнить ее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25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500829"/>
            <a:ext cx="7772400" cy="171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uk-UA" dirty="0" smtClean="0"/>
              <a:t>на тему:</a:t>
            </a:r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800" dirty="0">
                <a:solidFill>
                  <a:srgbClr val="434343"/>
                </a:solidFill>
              </a:rPr>
              <a:t>Document Object Model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5"/>
          <p:cNvSpPr txBox="1">
            <a:spLocks/>
          </p:cNvSpPr>
          <p:nvPr/>
        </p:nvSpPr>
        <p:spPr>
          <a:xfrm>
            <a:off x="775936" y="501218"/>
            <a:ext cx="7146983" cy="91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ru-RU" sz="2800" b="1" dirty="0"/>
              <a:t>Document </a:t>
            </a:r>
            <a:r>
              <a:rPr lang="ru-RU" sz="2800" b="1" dirty="0" err="1"/>
              <a:t>Object</a:t>
            </a:r>
            <a:r>
              <a:rPr lang="ru-RU" sz="2800" b="1" dirty="0"/>
              <a:t> </a:t>
            </a:r>
            <a:r>
              <a:rPr lang="ru-RU" sz="2800" b="1" dirty="0" err="1"/>
              <a:t>Model</a:t>
            </a:r>
            <a:endParaRPr lang="ru-RU" sz="2800" b="1" dirty="0"/>
          </a:p>
          <a:p>
            <a:r>
              <a:rPr lang="ru-RU" sz="2000" b="1" dirty="0"/>
              <a:t>(Объектная модель документа)</a:t>
            </a:r>
            <a:endParaRPr lang="en-US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88" y="1473282"/>
            <a:ext cx="7738077" cy="1099549"/>
          </a:xfrm>
          <a:prstGeom prst="rect">
            <a:avLst/>
          </a:prstGeom>
        </p:spPr>
      </p:pic>
      <p:sp>
        <p:nvSpPr>
          <p:cNvPr id="8" name="Google Shape;77;p15"/>
          <p:cNvSpPr txBox="1">
            <a:spLocks/>
          </p:cNvSpPr>
          <p:nvPr/>
        </p:nvSpPr>
        <p:spPr>
          <a:xfrm>
            <a:off x="775936" y="2713073"/>
            <a:ext cx="7146983" cy="91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800" b="1" dirty="0"/>
              <a:t>Browser Object Model</a:t>
            </a:r>
          </a:p>
          <a:p>
            <a:r>
              <a:rPr lang="en-US" sz="2000" b="1" dirty="0"/>
              <a:t>(</a:t>
            </a:r>
            <a:r>
              <a:rPr lang="ru-RU" sz="2000" b="1" dirty="0"/>
              <a:t>Объектная модель браузера)</a:t>
            </a:r>
            <a:endParaRPr lang="en-US" sz="1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88" y="3745562"/>
            <a:ext cx="7738077" cy="6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83399" y="617458"/>
            <a:ext cx="7191600" cy="95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DOM - </a:t>
            </a:r>
            <a:r>
              <a:rPr lang="ru-RU" sz="3600" dirty="0"/>
              <a:t>дерево элементов</a:t>
            </a:r>
            <a:br>
              <a:rPr lang="ru-RU" sz="3600" dirty="0"/>
            </a:br>
            <a:endParaRPr lang="en-US" sz="105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/>
              <a:t>4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020" y="1392255"/>
            <a:ext cx="3312003" cy="33222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636954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З типа действий с DOM</a:t>
            </a:r>
            <a:br>
              <a:rPr lang="ru-RU" sz="3600" dirty="0"/>
            </a:br>
            <a:endParaRPr lang="en-US" sz="105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/>
              <a:t>5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5;p18"/>
          <p:cNvSpPr txBox="1">
            <a:spLocks/>
          </p:cNvSpPr>
          <p:nvPr/>
        </p:nvSpPr>
        <p:spPr>
          <a:xfrm>
            <a:off x="922000" y="1636925"/>
            <a:ext cx="7472155" cy="1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sz="2800" b="1" dirty="0" smtClean="0"/>
              <a:t>Manipulation</a:t>
            </a:r>
            <a:endParaRPr lang="en-US" sz="2800" b="1" dirty="0"/>
          </a:p>
          <a:p>
            <a:pPr marL="285750" indent="-285750"/>
            <a:r>
              <a:rPr lang="en-US" sz="2800" b="1" dirty="0"/>
              <a:t>Traversal</a:t>
            </a:r>
          </a:p>
          <a:p>
            <a:pPr marL="285750" indent="-285750"/>
            <a:r>
              <a:rPr lang="en-US" sz="2800" b="1" dirty="0"/>
              <a:t>Events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59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45730" y="541748"/>
            <a:ext cx="7191600" cy="79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Навигация по </a:t>
            </a:r>
            <a:r>
              <a:rPr lang="en-US" sz="3200" dirty="0"/>
              <a:t>DOM-</a:t>
            </a:r>
            <a:r>
              <a:rPr lang="ru-RU" sz="3200" dirty="0"/>
              <a:t>элементам</a:t>
            </a:r>
            <a:br>
              <a:rPr lang="ru-RU" sz="3200" dirty="0"/>
            </a:br>
            <a:endParaRPr lang="en-US" sz="10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/>
              <a:t>6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70" y="1259593"/>
            <a:ext cx="8080930" cy="33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303330" y="188453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Поиск элементов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0" y="941371"/>
            <a:ext cx="7501826" cy="40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8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303330" y="188453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Свойства элементов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0" y="1072196"/>
            <a:ext cx="7666380" cy="37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77;p15"/>
          <p:cNvSpPr txBox="1">
            <a:spLocks/>
          </p:cNvSpPr>
          <p:nvPr/>
        </p:nvSpPr>
        <p:spPr>
          <a:xfrm>
            <a:off x="303330" y="188453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Атрибуты</a:t>
            </a:r>
            <a:endParaRPr lang="en-US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6" y="1313700"/>
            <a:ext cx="79057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368</Words>
  <Application>Microsoft Office PowerPoint</Application>
  <PresentationFormat>Экран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Montserrat</vt:lpstr>
      <vt:lpstr>Raleway ExtraBold</vt:lpstr>
      <vt:lpstr>Arial</vt:lpstr>
      <vt:lpstr>Montserrat Light</vt:lpstr>
      <vt:lpstr>Raleway Light</vt:lpstr>
      <vt:lpstr>Olivia template</vt:lpstr>
      <vt:lpstr>POWERCODE ACADEMY</vt:lpstr>
      <vt:lpstr>Занятие на тему:  Document Object Model</vt:lpstr>
      <vt:lpstr>Презентация PowerPoint</vt:lpstr>
      <vt:lpstr>DOM - дерево элементов </vt:lpstr>
      <vt:lpstr>З типа действий с DOM </vt:lpstr>
      <vt:lpstr>Навигация по DOM-элементам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34</cp:revision>
  <dcterms:modified xsi:type="dcterms:W3CDTF">2019-06-19T10:25:26Z</dcterms:modified>
</cp:coreProperties>
</file>