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3"/>
  </p:notesMasterIdLst>
  <p:sldIdLst>
    <p:sldId id="257" r:id="rId2"/>
    <p:sldId id="256" r:id="rId3"/>
    <p:sldId id="415" r:id="rId4"/>
    <p:sldId id="372" r:id="rId5"/>
    <p:sldId id="373" r:id="rId6"/>
    <p:sldId id="374" r:id="rId7"/>
    <p:sldId id="318" r:id="rId8"/>
    <p:sldId id="342" r:id="rId9"/>
    <p:sldId id="375" r:id="rId10"/>
    <p:sldId id="376" r:id="rId11"/>
    <p:sldId id="344" r:id="rId12"/>
    <p:sldId id="358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6" r:id="rId51"/>
    <p:sldId id="275" r:id="rId52"/>
  </p:sldIdLst>
  <p:sldSz cx="9144000" cy="5143500" type="screen16x9"/>
  <p:notesSz cx="6858000" cy="9144000"/>
  <p:embeddedFontLst>
    <p:embeddedFont>
      <p:font typeface="Montserrat Light" panose="020B0604020202020204" charset="-52"/>
      <p:regular r:id="rId54"/>
      <p:bold r:id="rId55"/>
      <p:italic r:id="rId56"/>
      <p:boldItalic r:id="rId57"/>
    </p:embeddedFont>
    <p:embeddedFont>
      <p:font typeface="Montserrat" panose="020B0604020202020204" charset="-52"/>
      <p:regular r:id="rId58"/>
      <p:bold r:id="rId59"/>
      <p:italic r:id="rId60"/>
      <p:boldItalic r:id="rId61"/>
    </p:embeddedFont>
    <p:embeddedFont>
      <p:font typeface="Raleway Light" panose="020B0604020202020204" charset="-52"/>
      <p:regular r:id="rId62"/>
      <p:bold r:id="rId63"/>
      <p:italic r:id="rId64"/>
      <p:boldItalic r:id="rId65"/>
    </p:embeddedFont>
    <p:embeddedFont>
      <p:font typeface="Raleway ExtraBold" panose="020B0604020202020204" charset="-52"/>
      <p:bold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027" autoAdjust="0"/>
  </p:normalViewPr>
  <p:slideViewPr>
    <p:cSldViewPr snapToGrid="0">
      <p:cViewPr varScale="1">
        <p:scale>
          <a:sx n="116" d="100"/>
          <a:sy n="116" d="100"/>
        </p:scale>
        <p:origin x="427" y="77"/>
      </p:cViewPr>
      <p:guideLst/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23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12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9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57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38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318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62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247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827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04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08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380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160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3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196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507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847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58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929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6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531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475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875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7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178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662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646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168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810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751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31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658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363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5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573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9754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5134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5639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023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788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10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84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7125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310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54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13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88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17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58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>
                <a:solidFill>
                  <a:srgbClr val="5E79CF"/>
                </a:solidFill>
              </a:rPr>
              <a:t>Объект «</a:t>
            </a:r>
            <a:r>
              <a:rPr lang="en-US" sz="3200" dirty="0">
                <a:solidFill>
                  <a:srgbClr val="5E79CF"/>
                </a:solidFill>
              </a:rPr>
              <a:t>object»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Прямоугольник 5"/>
          <p:cNvSpPr/>
          <p:nvPr/>
        </p:nvSpPr>
        <p:spPr>
          <a:xfrm>
            <a:off x="855007" y="3740782"/>
            <a:ext cx="5811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Он используется для коллекций данных и для объявления более сложных сущностей.</a:t>
            </a:r>
            <a:endParaRPr lang="en-US" sz="20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39" y="1273470"/>
            <a:ext cx="5581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47507" y="342591"/>
            <a:ext cx="6902160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>
                <a:solidFill>
                  <a:srgbClr val="5E79CF"/>
                </a:solidFill>
              </a:rPr>
              <a:t>Оператор </a:t>
            </a:r>
            <a:r>
              <a:rPr lang="en-US" sz="3600" dirty="0" err="1" smtClean="0">
                <a:solidFill>
                  <a:srgbClr val="5E79CF"/>
                </a:solidFill>
              </a:rPr>
              <a:t>typeof</a:t>
            </a:r>
            <a:endParaRPr lang="en-US" sz="20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Прямоугольник 13"/>
          <p:cNvSpPr/>
          <p:nvPr/>
        </p:nvSpPr>
        <p:spPr>
          <a:xfrm>
            <a:off x="1035053" y="1179601"/>
            <a:ext cx="828679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Синтаксис оператора: </a:t>
            </a: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typeof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 x.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Синтаксис функции: </a:t>
            </a: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typeof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(x).</a:t>
            </a:r>
            <a:endParaRPr lang="en-US" sz="1800" b="1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43" y="2035675"/>
            <a:ext cx="5172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278" y="1061183"/>
            <a:ext cx="835112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ru-RU" sz="1600" b="1" dirty="0">
                <a:solidFill>
                  <a:srgbClr val="666666"/>
                </a:solidFill>
                <a:latin typeface="Raleway Light"/>
                <a:sym typeface="Raleway Light"/>
              </a:rPr>
              <a:t>Операнд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– то, к чему применяется оператор. Например: 5 * 2 – оператор умножения с левым и правым операндами. Другое название: «аргумент оператора».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ru-RU" sz="1600" b="1" dirty="0">
                <a:solidFill>
                  <a:srgbClr val="666666"/>
                </a:solidFill>
                <a:latin typeface="Raleway Light"/>
                <a:sym typeface="Raleway Light"/>
              </a:rPr>
              <a:t>Унарным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называется оператор, который применяется к одному выражению. Например, оператор унарный минус "-" меняет знак числа на противоположный: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ru-RU" sz="1600" b="1" dirty="0">
                <a:solidFill>
                  <a:srgbClr val="666666"/>
                </a:solidFill>
                <a:latin typeface="Raleway Light"/>
                <a:sym typeface="Raleway Light"/>
              </a:rPr>
              <a:t>Бинарным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называется оператор, который применяется к двум операндам. Тот же минус существует и в бинарной форме:</a:t>
            </a:r>
            <a:endParaRPr lang="en-US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Основные операторы: терминология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0" y="3470222"/>
            <a:ext cx="7979968" cy="13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0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Основные </a:t>
            </a:r>
            <a:r>
              <a:rPr lang="ru-RU" sz="3200" dirty="0" smtClean="0">
                <a:solidFill>
                  <a:srgbClr val="5E79CF"/>
                </a:solidFill>
              </a:rPr>
              <a:t>операторы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6" y="1142999"/>
            <a:ext cx="7699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9907" y="3166047"/>
            <a:ext cx="8351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b="1" dirty="0">
                <a:solidFill>
                  <a:srgbClr val="666666"/>
                </a:solidFill>
                <a:latin typeface="Raleway Light"/>
                <a:sym typeface="Raleway Light"/>
              </a:rPr>
              <a:t>Постфиксная форма i++ 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отличается от </a:t>
            </a:r>
            <a:r>
              <a:rPr lang="ru-RU" sz="1600" b="1" dirty="0">
                <a:solidFill>
                  <a:srgbClr val="666666"/>
                </a:solidFill>
                <a:latin typeface="Raleway Light"/>
                <a:sym typeface="Raleway Light"/>
              </a:rPr>
              <a:t>префиксной ++i 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тем, что возвращает старое значение, бывшее до увеличения.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Инкремент/декремент: ++, --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48" y="972044"/>
            <a:ext cx="6276975" cy="2066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648" y="3950636"/>
            <a:ext cx="6193045" cy="10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5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279" y="3284076"/>
            <a:ext cx="8351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Запятая 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позволяет перечислять выражения, разделяя их запятой ','. Каждое из них – вычисляется и отбрасывается, за исключением последнего, которое возвращается</a:t>
            </a: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Сокращенная арифметика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2" y="1011432"/>
            <a:ext cx="8118301" cy="1521402"/>
          </a:xfrm>
          <a:prstGeom prst="rect">
            <a:avLst/>
          </a:prstGeom>
        </p:spPr>
      </p:pic>
      <p:sp>
        <p:nvSpPr>
          <p:cNvPr id="9" name="Google Shape;104;p18"/>
          <p:cNvSpPr txBox="1">
            <a:spLocks/>
          </p:cNvSpPr>
          <p:nvPr/>
        </p:nvSpPr>
        <p:spPr>
          <a:xfrm>
            <a:off x="356810" y="2572223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Оператор запятая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620" y="3933825"/>
            <a:ext cx="3467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9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592" y="1241262"/>
            <a:ext cx="835112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Больше/меньше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: a &gt; b, a &lt; b.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Больше/меньше или равно: a &gt;= b, a &lt;= b.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Равно a == b. Для сравнения используется два символа равенства '='. Один символ a = b означал бы присваивание.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«Не равно». В математике он пишется как ≠, в JavaScript — знак равенства с восклицательным знаком перед ним !=.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Операторы сравнения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592" y="1241262"/>
            <a:ext cx="835112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Строки сравниваются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побуквенно</a:t>
            </a: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Если строка состоит из нескольких букв, то сравнение осуществляется как в телефонной книжке или в словаре. Сначала сравниваются первые буквы, потом вторые, и так далее, пока одна не будет больше другой.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Сравнение строк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09" y="2937814"/>
            <a:ext cx="5597054" cy="13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7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590" y="1016415"/>
            <a:ext cx="68431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При сравнении значений разных типов, используется числовое преобразование. Оно применяется к обоим значениям.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Сравнение разных типов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24" y="2230337"/>
            <a:ext cx="6473869" cy="21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3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590" y="1016415"/>
            <a:ext cx="684313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Для проверки равенства без преобразования типов используются операторы строгого равенства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=== (тройное равно) и !==.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Строгое равенство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6" y="2426709"/>
            <a:ext cx="6768175" cy="13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2379518"/>
            <a:ext cx="7772400" cy="18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en-US" dirty="0" smtClean="0"/>
              <a:t>14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4800" dirty="0">
                <a:solidFill>
                  <a:srgbClr val="434343"/>
                </a:solidFill>
              </a:rPr>
              <a:t>Типы Данных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590" y="1016415"/>
            <a:ext cx="684313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Значения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null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и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undefined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равны == друг другу и не равны чему бы то ни было ещё. Это жёсткое правило буквально прописано в спецификации языка.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При преобразовании в число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null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становится 0, а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undefined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становится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NaN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Сравнение с </a:t>
            </a:r>
            <a:r>
              <a:rPr lang="ru-RU" sz="3200" dirty="0" err="1">
                <a:solidFill>
                  <a:srgbClr val="5E79CF"/>
                </a:solidFill>
              </a:rPr>
              <a:t>null</a:t>
            </a:r>
            <a:r>
              <a:rPr lang="ru-RU" sz="3200" dirty="0">
                <a:solidFill>
                  <a:srgbClr val="5E79CF"/>
                </a:solidFill>
              </a:rPr>
              <a:t> и </a:t>
            </a:r>
            <a:r>
              <a:rPr lang="ru-RU" sz="3200" dirty="0" err="1">
                <a:solidFill>
                  <a:srgbClr val="5E79CF"/>
                </a:solidFill>
              </a:rPr>
              <a:t>undefined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8" y="2461169"/>
            <a:ext cx="5697632" cy="2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9907" y="2502315"/>
            <a:ext cx="854666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Оператор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if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(...) вычисляет и преобразует выражение в скобках к логическому типу</a:t>
            </a: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В логическом контексте: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Число 0, пустая строка "",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null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и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undefined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, а также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NaN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являются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false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,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Остальные значения —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true</a:t>
            </a: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en-US" sz="1600" dirty="0" smtClean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en-US" sz="1600" dirty="0" smtClean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b="1" dirty="0">
                <a:solidFill>
                  <a:srgbClr val="666666"/>
                </a:solidFill>
                <a:latin typeface="Raleway Light"/>
                <a:sym typeface="Raleway Light"/>
              </a:rPr>
              <a:t>Неверное условие, </a:t>
            </a:r>
            <a:r>
              <a:rPr lang="ru-RU" sz="16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else</a:t>
            </a: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Необязательный блок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else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(«иначе») выполняется, если условие неверно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Условные операторы: </a:t>
            </a:r>
            <a:r>
              <a:rPr lang="en-US" sz="3200" dirty="0">
                <a:solidFill>
                  <a:srgbClr val="5E79CF"/>
                </a:solidFill>
              </a:rPr>
              <a:t>if, '?'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7" y="1074160"/>
            <a:ext cx="7777546" cy="9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7584" y="1130715"/>
            <a:ext cx="854666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Бывает нужно проверить несколько вариантов условия. Для этого используется блок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else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if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JavaScript сначала проверит первое условие, если оно ложно — перейдет ко второму — и так далее, до последнего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else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Несколько условий, </a:t>
            </a:r>
            <a:r>
              <a:rPr lang="en-US" sz="3200" dirty="0">
                <a:solidFill>
                  <a:srgbClr val="5E79CF"/>
                </a:solidFill>
              </a:rPr>
              <a:t>else if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66" y="2443548"/>
            <a:ext cx="5514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0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7193" y="1579419"/>
            <a:ext cx="85466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Вопросительный знак — единственный оператор, у которого есть аж три аргумента, в то время как у обычных операторов их один-два. Поэтому его называют «тернарный оператор».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Последовательность операторов '?' позволяет вернуть значение в зависимости не от одного условия, а от нескольких.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1"/>
            <a:ext cx="8588229" cy="115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«Тернарный оператор»</a:t>
            </a:r>
          </a:p>
          <a:p>
            <a:pPr fontAlgn="base"/>
            <a:r>
              <a:rPr lang="ru-RU" sz="3200" dirty="0">
                <a:solidFill>
                  <a:srgbClr val="5E79CF"/>
                </a:solidFill>
              </a:rPr>
              <a:t>вопросительный знак '?'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15" y="3438254"/>
            <a:ext cx="7285527" cy="10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8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7584" y="1226128"/>
            <a:ext cx="854666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Для операций над логическими значениями в JavaScript есть: 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|| (ИЛИ), &amp;&amp; (И) и ! (НЕ).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ru-RU" sz="1500" dirty="0">
              <a:solidFill>
                <a:schemeClr val="tx1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|| (ИЛИ)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Оператор ИЛИ вычисляет ровно столько значений, сколько необходимо — до первого </a:t>
            </a:r>
            <a:r>
              <a:rPr lang="ru-RU" sz="1500" b="1" dirty="0" err="1">
                <a:solidFill>
                  <a:schemeClr val="tx1"/>
                </a:solidFill>
                <a:latin typeface="Raleway Light"/>
                <a:sym typeface="Raleway Light"/>
              </a:rPr>
              <a:t>true</a:t>
            </a: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&amp;&amp; (И)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При этом оператор </a:t>
            </a: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ИЛИ</a:t>
            </a: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 возвращает то значение, на котором остановились вычисления. Причём, не преобразованное к логическому типу.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И возвращает </a:t>
            </a:r>
            <a:r>
              <a:rPr lang="ru-RU" sz="1500" b="1" dirty="0" err="1">
                <a:solidFill>
                  <a:schemeClr val="tx1"/>
                </a:solidFill>
                <a:latin typeface="Raleway Light"/>
                <a:sym typeface="Raleway Light"/>
              </a:rPr>
              <a:t>true</a:t>
            </a: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, если оба аргумента истинны, а иначе — </a:t>
            </a:r>
            <a:r>
              <a:rPr lang="ru-RU" sz="1500" b="1" dirty="0" err="1">
                <a:solidFill>
                  <a:schemeClr val="tx1"/>
                </a:solidFill>
                <a:latin typeface="Raleway Light"/>
                <a:sym typeface="Raleway Light"/>
              </a:rPr>
              <a:t>false</a:t>
            </a:r>
            <a:endParaRPr lang="ru-RU" sz="1500" b="1" dirty="0">
              <a:solidFill>
                <a:schemeClr val="tx1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! (НЕ)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Сначала приводит аргумент к логическому типу </a:t>
            </a:r>
            <a:r>
              <a:rPr lang="ru-RU" sz="1500" b="1" dirty="0" err="1">
                <a:solidFill>
                  <a:schemeClr val="tx1"/>
                </a:solidFill>
                <a:latin typeface="Raleway Light"/>
                <a:sym typeface="Raleway Light"/>
              </a:rPr>
              <a:t>true</a:t>
            </a: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/</a:t>
            </a:r>
            <a:r>
              <a:rPr lang="ru-RU" sz="1500" b="1" dirty="0" err="1">
                <a:solidFill>
                  <a:schemeClr val="tx1"/>
                </a:solidFill>
                <a:latin typeface="Raleway Light"/>
                <a:sym typeface="Raleway Light"/>
              </a:rPr>
              <a:t>false</a:t>
            </a:r>
            <a:r>
              <a:rPr lang="ru-RU" sz="1500" b="1" dirty="0">
                <a:solidFill>
                  <a:schemeClr val="tx1"/>
                </a:solidFill>
                <a:latin typeface="Raleway Light"/>
                <a:sym typeface="Raleway Light"/>
              </a:rPr>
              <a:t>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500" dirty="0">
                <a:solidFill>
                  <a:schemeClr val="tx1"/>
                </a:solidFill>
                <a:latin typeface="Raleway Light"/>
                <a:sym typeface="Raleway Light"/>
              </a:rPr>
              <a:t>Затем возвращает противоположное значение.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2"/>
            <a:ext cx="8588229" cy="86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Логические операторы</a:t>
            </a:r>
            <a:endParaRPr lang="en-US" sz="24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37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4457" y="1392382"/>
            <a:ext cx="854666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Raleway Light"/>
                <a:sym typeface="Raleway Light"/>
              </a:rPr>
              <a:t>|| запинается на «правде», &amp;&amp; запинается на «лжи».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Raleway Light"/>
                <a:sym typeface="Raleway Light"/>
              </a:rPr>
              <a:t>|| - возвращает то значение, на котором остановились вычисления. Причём, не преобразованное к логическому </a:t>
            </a:r>
            <a:r>
              <a:rPr lang="ru-RU" sz="1600" dirty="0" smtClean="0">
                <a:solidFill>
                  <a:schemeClr val="tx1"/>
                </a:solidFill>
                <a:latin typeface="Raleway Light"/>
                <a:sym typeface="Raleway Light"/>
              </a:rPr>
              <a:t>типу. Если </a:t>
            </a:r>
            <a:r>
              <a:rPr lang="ru-RU" sz="1600" dirty="0">
                <a:solidFill>
                  <a:schemeClr val="tx1"/>
                </a:solidFill>
                <a:latin typeface="Raleway Light"/>
                <a:sym typeface="Raleway Light"/>
              </a:rPr>
              <a:t>все значения «ложные», то || возвратит последнее из них.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Raleway Light"/>
                <a:sym typeface="Raleway Light"/>
              </a:rPr>
              <a:t>&amp;&amp; - Если левый аргумент – </a:t>
            </a:r>
            <a:r>
              <a:rPr lang="ru-RU" sz="1600" dirty="0" err="1">
                <a:solidFill>
                  <a:schemeClr val="tx1"/>
                </a:solidFill>
                <a:latin typeface="Raleway Light"/>
                <a:sym typeface="Raleway Light"/>
              </a:rPr>
              <a:t>false</a:t>
            </a:r>
            <a:r>
              <a:rPr lang="ru-RU" sz="1600" dirty="0">
                <a:solidFill>
                  <a:schemeClr val="tx1"/>
                </a:solidFill>
                <a:latin typeface="Raleway Light"/>
                <a:sym typeface="Raleway Light"/>
              </a:rPr>
              <a:t>, оператор И возвращает его и заканчивает вычисления. Иначе – вычисляет и возвращает правый аргумент.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260192"/>
            <a:ext cx="8588229" cy="86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2800" dirty="0">
                <a:solidFill>
                  <a:srgbClr val="5E79CF"/>
                </a:solidFill>
              </a:rPr>
              <a:t>Что возвращают и как работаю</a:t>
            </a:r>
          </a:p>
          <a:p>
            <a:pPr fontAlgn="base"/>
            <a:r>
              <a:rPr lang="ru-RU" sz="2800" dirty="0">
                <a:solidFill>
                  <a:srgbClr val="5E79CF"/>
                </a:solidFill>
              </a:rPr>
              <a:t>логические операторы</a:t>
            </a:r>
            <a:endParaRPr lang="en-US" sz="16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6898" y="3529950"/>
            <a:ext cx="55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chemeClr val="tx1"/>
                </a:solidFill>
                <a:latin typeface="Raleway Light"/>
              </a:rPr>
              <a:t>Приоритет оператора И &amp;&amp; больше, чем ИЛИ ||, так что он выполняется раньше.</a:t>
            </a:r>
            <a:endParaRPr lang="ru-RU" sz="1800" dirty="0">
              <a:solidFill>
                <a:schemeClr val="tx1"/>
              </a:solidFill>
              <a:latin typeface="Raleway Light"/>
              <a:sym typeface="Raleway Ligh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02" y="4282527"/>
            <a:ext cx="4334463" cy="6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9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021" y="1194956"/>
            <a:ext cx="8546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Всего есть три преобразования: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Cтроковое преобразование.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Числовое преобразование.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Преобразование к логическому значению.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Преобразование </a:t>
            </a:r>
            <a:r>
              <a:rPr lang="ru-RU" sz="3200" dirty="0" smtClean="0">
                <a:solidFill>
                  <a:srgbClr val="5E79CF"/>
                </a:solidFill>
              </a:rPr>
              <a:t>типов для </a:t>
            </a:r>
            <a:r>
              <a:rPr lang="ru-RU" sz="3200" dirty="0">
                <a:solidFill>
                  <a:srgbClr val="5E79CF"/>
                </a:solidFill>
              </a:rPr>
              <a:t>примитивов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22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021" y="1194956"/>
            <a:ext cx="738247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Строковое преобразование происходит, когда требуется представление чего-либо в виде строки.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В 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случае сложения, если один из аргументов строка, второй аргумент преобразовывается в строку</a:t>
            </a: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ru-RU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Строковое преобразование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63" y="2816709"/>
            <a:ext cx="5348904" cy="12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Численное преобразование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26" y="1040823"/>
            <a:ext cx="5505450" cy="2619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28" y="3713884"/>
            <a:ext cx="7436681" cy="12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Логическое преобразование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5" y="1053610"/>
            <a:ext cx="5756564" cy="25938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28" y="3713884"/>
            <a:ext cx="5863981" cy="10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2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Типы Данных, </a:t>
            </a:r>
            <a:r>
              <a:rPr lang="en-US" sz="4000" dirty="0" err="1">
                <a:solidFill>
                  <a:srgbClr val="5E79CF"/>
                </a:solidFill>
              </a:rPr>
              <a:t>typeof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22650"/>
          <a:stretch/>
        </p:blipFill>
        <p:spPr>
          <a:xfrm>
            <a:off x="783908" y="1389900"/>
            <a:ext cx="5305425" cy="24755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59" y="3865418"/>
            <a:ext cx="5180471" cy="5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1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021" y="1194956"/>
            <a:ext cx="738247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В JavaScript есть три преобразования</a:t>
            </a:r>
            <a:r>
              <a:rPr lang="ru-RU" sz="1600" dirty="0" smtClean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endParaRPr lang="en-US" sz="1600" dirty="0" smtClean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en-US" sz="1600" dirty="0" smtClean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Строковое: 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String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value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) – в строковом контексте или при сложении со строкой. Работает очевидным образом.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Численное: 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Number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value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) – в численном контексте, включая унарный плюс +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value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. Происходит при сравнении разных типов, кроме строгого равенства.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Логическое: 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Boolean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value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) – в логическом контексте, можно также сделать двойным НЕ: !!</a:t>
            </a:r>
            <a:r>
              <a:rPr lang="ru-RU" sz="1800" dirty="0" err="1">
                <a:solidFill>
                  <a:schemeClr val="tx1"/>
                </a:solidFill>
                <a:latin typeface="Raleway Light"/>
                <a:sym typeface="Raleway Light"/>
              </a:rPr>
              <a:t>value</a:t>
            </a:r>
            <a:r>
              <a:rPr lang="ru-RU" sz="1800" dirty="0">
                <a:solidFill>
                  <a:schemeClr val="tx1"/>
                </a:solidFill>
                <a:latin typeface="Raleway Light"/>
                <a:sym typeface="Raleway Light"/>
              </a:rPr>
              <a:t>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Итого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824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021" y="1101310"/>
            <a:ext cx="73824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Конструкция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switch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заменяет собой сразу несколько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if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Конструкция </a:t>
            </a:r>
            <a:r>
              <a:rPr lang="en-US" sz="3200" dirty="0">
                <a:solidFill>
                  <a:srgbClr val="5E79CF"/>
                </a:solidFill>
              </a:rPr>
              <a:t>switch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92" y="1637291"/>
            <a:ext cx="6711661" cy="33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3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Циклы </a:t>
            </a:r>
            <a:r>
              <a:rPr lang="en-US" sz="3200" dirty="0">
                <a:solidFill>
                  <a:srgbClr val="5E79CF"/>
                </a:solidFill>
              </a:rPr>
              <a:t>while, for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386" y="1089959"/>
            <a:ext cx="5841514" cy="37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Цикл </a:t>
            </a:r>
            <a:r>
              <a:rPr lang="en-US" sz="4000" dirty="0">
                <a:solidFill>
                  <a:srgbClr val="5E79CF"/>
                </a:solidFill>
              </a:rPr>
              <a:t>for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536426"/>
            <a:ext cx="6472835" cy="25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0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>
                <a:solidFill>
                  <a:srgbClr val="5E79CF"/>
                </a:solidFill>
              </a:rPr>
              <a:t>Прерывание цикла: </a:t>
            </a:r>
            <a:r>
              <a:rPr lang="en-US" sz="3600" dirty="0">
                <a:solidFill>
                  <a:srgbClr val="5E79CF"/>
                </a:solidFill>
              </a:rPr>
              <a:t>break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378722"/>
            <a:ext cx="6216360" cy="30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74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121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>
                <a:solidFill>
                  <a:srgbClr val="5E79CF"/>
                </a:solidFill>
              </a:rPr>
              <a:t>Следующая итерация: </a:t>
            </a:r>
            <a:r>
              <a:rPr lang="en-US" sz="3600" dirty="0">
                <a:solidFill>
                  <a:srgbClr val="5E79CF"/>
                </a:solidFill>
              </a:rPr>
              <a:t>continue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681899"/>
            <a:ext cx="6096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27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6093" y="1968135"/>
            <a:ext cx="84676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Все значения в JavaScript, за исключением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null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и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undefined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, содержат набор вспомогательных функций и значений, доступных «через точку</a:t>
            </a:r>
            <a:r>
              <a:rPr lang="ru-RU" sz="2000" dirty="0" smtClean="0">
                <a:solidFill>
                  <a:srgbClr val="666666"/>
                </a:solidFill>
                <a:latin typeface="Raleway Light"/>
                <a:sym typeface="Raleway Light"/>
              </a:rPr>
              <a:t>».</a:t>
            </a:r>
            <a:endParaRPr lang="ru-RU" sz="20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Такие функции называют «методами», а значения — «свойствами». Здесь мы рассмотрим основы использования свойств и методов.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Методы и свойства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9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5735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9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Строки. Спец. символы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" y="1199591"/>
            <a:ext cx="8835219" cy="33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0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4" y="0"/>
            <a:ext cx="70086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4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Строки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150" y="2604655"/>
            <a:ext cx="5229225" cy="952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37" y="1681899"/>
            <a:ext cx="5505450" cy="676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37" y="3803636"/>
            <a:ext cx="5962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4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021" y="1194956"/>
            <a:ext cx="85466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substring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(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start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[,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end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]) - возвращает подстроку с позиции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start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ru-RU" sz="2000" dirty="0" smtClean="0">
                <a:solidFill>
                  <a:srgbClr val="666666"/>
                </a:solidFill>
                <a:latin typeface="Raleway Light"/>
                <a:sym typeface="Raleway Light"/>
              </a:rPr>
              <a:t>до конца, если нету параметра </a:t>
            </a:r>
            <a:r>
              <a:rPr lang="ru-RU" sz="2000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end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. 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substr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(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start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[,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length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]) - аналогично, только второй параметр не </a:t>
            </a:r>
            <a:r>
              <a:rPr lang="ru-RU" sz="2000" dirty="0" smtClean="0">
                <a:solidFill>
                  <a:srgbClr val="666666"/>
                </a:solidFill>
                <a:latin typeface="Raleway Light"/>
                <a:sym typeface="Raleway Light"/>
              </a:rPr>
              <a:t>конец, 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а количество символов.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Взятие подстроки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2" y="2687939"/>
            <a:ext cx="7354626" cy="23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6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Числа. Способы записи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8" y="1216818"/>
            <a:ext cx="7607220" cy="31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4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322537"/>
            <a:ext cx="8588229" cy="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en-US" sz="3200" dirty="0">
                <a:solidFill>
                  <a:srgbClr val="5E79CF"/>
                </a:solidFill>
              </a:rPr>
              <a:t>Infinity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1" y="1455218"/>
            <a:ext cx="8324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48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4"/>
            <a:ext cx="8588229" cy="84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en-US" sz="4400" dirty="0">
                <a:solidFill>
                  <a:srgbClr val="5E79CF"/>
                </a:solidFill>
              </a:rPr>
              <a:t>NaN</a:t>
            </a:r>
            <a:endParaRPr lang="en-US" sz="2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8" y="2045866"/>
            <a:ext cx="5937212" cy="28210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6021" y="1014759"/>
            <a:ext cx="854666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Значение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NaN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 «прилипчиво». Любая операция с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NaN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 возвращает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NaN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Математические операции в JS безопасны.</a:t>
            </a:r>
          </a:p>
        </p:txBody>
      </p:sp>
    </p:spTree>
    <p:extLst>
      <p:ext uri="{BB962C8B-B14F-4D97-AF65-F5344CB8AC3E}">
        <p14:creationId xmlns:p14="http://schemas.microsoft.com/office/powerpoint/2010/main" val="1386070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4"/>
            <a:ext cx="8588229" cy="84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4000" dirty="0">
                <a:solidFill>
                  <a:srgbClr val="5E79CF"/>
                </a:solidFill>
              </a:rPr>
              <a:t>Преобразование к числу</a:t>
            </a:r>
            <a:endParaRPr lang="en-US" sz="24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021" y="1014759"/>
            <a:ext cx="8546666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Пробельные символы в начале и в конце строки игнорируются.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Преобразование к числу происходит в любых математических операциях и функциях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9" y="2059637"/>
            <a:ext cx="7850459" cy="29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0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4"/>
            <a:ext cx="8588229" cy="84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en-US" sz="4000" dirty="0">
                <a:solidFill>
                  <a:srgbClr val="5E79CF"/>
                </a:solidFill>
              </a:rPr>
              <a:t>parseInt </a:t>
            </a:r>
            <a:r>
              <a:rPr lang="ru-RU" sz="4000" dirty="0">
                <a:solidFill>
                  <a:srgbClr val="5E79CF"/>
                </a:solidFill>
              </a:rPr>
              <a:t>и </a:t>
            </a:r>
            <a:r>
              <a:rPr lang="en-US" sz="4000" dirty="0" err="1">
                <a:solidFill>
                  <a:srgbClr val="5E79CF"/>
                </a:solidFill>
              </a:rPr>
              <a:t>parseFloat</a:t>
            </a:r>
            <a:endParaRPr lang="en-US" sz="24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021" y="1014759"/>
            <a:ext cx="8546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Функция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parseInt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и ее аналог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parseFloat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преобразуют строку символ за символом, пока это возможно.​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1" y="2147703"/>
            <a:ext cx="8588229" cy="18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9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4"/>
            <a:ext cx="8588229" cy="84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4000" dirty="0">
                <a:solidFill>
                  <a:srgbClr val="5E79CF"/>
                </a:solidFill>
              </a:rPr>
              <a:t>Округление</a:t>
            </a:r>
            <a:endParaRPr lang="en-US" sz="24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021" y="2849111"/>
            <a:ext cx="854666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Math.floor</a:t>
            </a:r>
            <a:endParaRPr lang="ru-RU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Округляет 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вниз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Math.ceil</a:t>
            </a:r>
            <a:endParaRPr lang="ru-RU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Округляет 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вверх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Math.round</a:t>
            </a:r>
            <a:endParaRPr lang="ru-RU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Округляет до ближайшего целого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9" y="1014759"/>
            <a:ext cx="7629381" cy="16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5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4"/>
            <a:ext cx="8588229" cy="131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4000" dirty="0">
                <a:solidFill>
                  <a:srgbClr val="5E79CF"/>
                </a:solidFill>
              </a:rPr>
              <a:t>Округление до заданной точности</a:t>
            </a:r>
            <a:endParaRPr lang="en-US" sz="24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1" y="1683409"/>
            <a:ext cx="8419830" cy="23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2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5"/>
            <a:ext cx="8588229" cy="6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Функции общего назначения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734" y="835027"/>
            <a:ext cx="89189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Math.sqrt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(x)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 Возвращает квадратный корень из x.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Math.log(x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)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 Возвращает натуральный (по основанию e) логарифм x.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Math.pow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(x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, </a:t>
            </a: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exp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) 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Возводит число в степень, возвращает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xexp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, 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например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Math.pow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(2,3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) = 8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. Работает в том числе с дробными и отрицательными степенями, например: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Math.pow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(4, -1/2) = 0.5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Math.abs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(x) 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Возвращает абсолютное значение 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числа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Math.exp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(x) 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Возвращает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ex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, где e – основание натуральных логарифмов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Math.max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(a, b, c...) 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Возвращает наибольший из списка 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аргументов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Math.min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(a, b, c...) 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Возвращает наименьший из списка 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аргументов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Math.random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() 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Возвращает псевдо-случайное число в интервале [0,1) – то есть между 0(включительно) и 1(не включая). Генератор случайных чисел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инициализуется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 текущим временем.</a:t>
            </a:r>
          </a:p>
        </p:txBody>
      </p:sp>
    </p:spTree>
    <p:extLst>
      <p:ext uri="{BB962C8B-B14F-4D97-AF65-F5344CB8AC3E}">
        <p14:creationId xmlns:p14="http://schemas.microsoft.com/office/powerpoint/2010/main" val="2579219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286021" y="121815"/>
            <a:ext cx="8588229" cy="6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Итого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734" y="835027"/>
            <a:ext cx="891899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Числа могут быть записаны в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шестнадцатиричной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, восьмеричной системе, а также «научным» способом.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В JavaScript существует числовое значение бесконечность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Infinity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Ошибка вычислений дает NaN.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Арифметические и математические функции преобразуют строку в точности в число, игнорируя начальные и конечные пробелы.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Функции parseInt/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parseFloat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делают числа из строк, которые начинаются с числа.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Есть четыре способа округления: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Math.floor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,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Math.round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,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Math.ceil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 и битовый оператор. Для округления до нужного знака используйте +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n.toFixed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(p) или трюк с умножением и делением на10p.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Дробные числа дают ошибку вычислений. При необходимости ее можно отсечь округлением до нужного знака.</a:t>
            </a:r>
          </a:p>
          <a:p>
            <a:pPr marL="400050" lvl="0" indent="-28575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Случайные числа от 0 до 1 генерируются с помощью </a:t>
            </a:r>
            <a:r>
              <a:rPr lang="ru-RU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Math.random</a:t>
            </a:r>
            <a:r>
              <a:rPr lang="ru-RU" sz="1600" dirty="0">
                <a:solidFill>
                  <a:srgbClr val="666666"/>
                </a:solidFill>
                <a:latin typeface="Raleway Light"/>
                <a:sym typeface="Raleway Light"/>
              </a:rPr>
              <a:t>(), остальные – преобразованием из них.</a:t>
            </a:r>
          </a:p>
        </p:txBody>
      </p:sp>
    </p:spTree>
    <p:extLst>
      <p:ext uri="{BB962C8B-B14F-4D97-AF65-F5344CB8AC3E}">
        <p14:creationId xmlns:p14="http://schemas.microsoft.com/office/powerpoint/2010/main" val="23506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64351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Объединение строк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54" y="2707396"/>
            <a:ext cx="6410325" cy="2266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197" y="1183396"/>
            <a:ext cx="5200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2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32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64351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Объединение строк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10" y="2266036"/>
            <a:ext cx="8041190" cy="19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66003" y="179805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>
                <a:solidFill>
                  <a:srgbClr val="5E79CF"/>
                </a:solidFill>
              </a:rPr>
              <a:t>Числа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85" y="952846"/>
            <a:ext cx="5593125" cy="7887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3" y="1968135"/>
            <a:ext cx="5730950" cy="29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58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400" dirty="0">
                <a:solidFill>
                  <a:srgbClr val="5E79CF"/>
                </a:solidFill>
              </a:rPr>
              <a:t>Булевый (логический) тип «</a:t>
            </a:r>
            <a:r>
              <a:rPr lang="en-US" sz="2400" dirty="0" err="1">
                <a:solidFill>
                  <a:srgbClr val="5E79CF"/>
                </a:solidFill>
              </a:rPr>
              <a:t>boolean</a:t>
            </a:r>
            <a:r>
              <a:rPr lang="en-US" sz="2400" dirty="0">
                <a:solidFill>
                  <a:srgbClr val="5E79CF"/>
                </a:solidFill>
              </a:rPr>
              <a:t>»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Прямоугольник 5"/>
          <p:cNvSpPr/>
          <p:nvPr/>
        </p:nvSpPr>
        <p:spPr>
          <a:xfrm>
            <a:off x="1120765" y="2652853"/>
            <a:ext cx="5811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У него всего два значения:</a:t>
            </a:r>
          </a:p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true</a:t>
            </a:r>
            <a:r>
              <a:rPr lang="ru-RU" sz="2000" dirty="0" smtClean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(истина) и </a:t>
            </a:r>
            <a:r>
              <a:rPr lang="ru-RU" sz="2000" b="1" dirty="0" err="1">
                <a:solidFill>
                  <a:srgbClr val="666666"/>
                </a:solidFill>
                <a:latin typeface="Raleway Light"/>
                <a:sym typeface="Raleway Light"/>
              </a:rPr>
              <a:t>false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(ложь).</a:t>
            </a:r>
            <a:endParaRPr lang="en-US" sz="20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99" y="1590431"/>
            <a:ext cx="6632447" cy="8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23431" y="387993"/>
            <a:ext cx="6809363" cy="66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 smtClean="0">
                <a:solidFill>
                  <a:srgbClr val="5E79CF"/>
                </a:solidFill>
              </a:rPr>
              <a:t>«</a:t>
            </a:r>
            <a:r>
              <a:rPr lang="en-US" sz="3200" dirty="0" smtClean="0">
                <a:solidFill>
                  <a:srgbClr val="5E79CF"/>
                </a:solidFill>
              </a:rPr>
              <a:t>null»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6019"/>
          <a:stretch/>
        </p:blipFill>
        <p:spPr>
          <a:xfrm>
            <a:off x="314813" y="907499"/>
            <a:ext cx="6501623" cy="1460865"/>
          </a:xfrm>
          <a:prstGeom prst="rect">
            <a:avLst/>
          </a:prstGeom>
        </p:spPr>
      </p:pic>
      <p:sp>
        <p:nvSpPr>
          <p:cNvPr id="13" name="Google Shape;104;p18"/>
          <p:cNvSpPr txBox="1">
            <a:spLocks/>
          </p:cNvSpPr>
          <p:nvPr/>
        </p:nvSpPr>
        <p:spPr>
          <a:xfrm>
            <a:off x="538613" y="2635216"/>
            <a:ext cx="6809363" cy="66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5E79CF"/>
                </a:solidFill>
              </a:rPr>
              <a:t>«</a:t>
            </a:r>
            <a:r>
              <a:rPr lang="en-US" sz="3200" dirty="0">
                <a:solidFill>
                  <a:srgbClr val="5E79CF"/>
                </a:solidFill>
              </a:rPr>
              <a:t>undefined»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12" y="3313949"/>
            <a:ext cx="6277824" cy="15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616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1375</Words>
  <Application>Microsoft Office PowerPoint</Application>
  <PresentationFormat>Экран (16:9)</PresentationFormat>
  <Paragraphs>201</Paragraphs>
  <Slides>51</Slides>
  <Notes>51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Montserrat Light</vt:lpstr>
      <vt:lpstr>Montserrat</vt:lpstr>
      <vt:lpstr>Arial</vt:lpstr>
      <vt:lpstr>Raleway Light</vt:lpstr>
      <vt:lpstr>Raleway ExtraBold</vt:lpstr>
      <vt:lpstr>Olivia template</vt:lpstr>
      <vt:lpstr>POWERCODE ACADEMY</vt:lpstr>
      <vt:lpstr>Занятие 14  Типы Данных</vt:lpstr>
      <vt:lpstr>Типы Данных, typeof</vt:lpstr>
      <vt:lpstr>Строки</vt:lpstr>
      <vt:lpstr>Объединение строк</vt:lpstr>
      <vt:lpstr>Объединение строк</vt:lpstr>
      <vt:lpstr>Числа</vt:lpstr>
      <vt:lpstr>Булевый (логический) тип «boolean»</vt:lpstr>
      <vt:lpstr>«null»</vt:lpstr>
      <vt:lpstr>Объект «object»</vt:lpstr>
      <vt:lpstr>Оператор typeof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for</vt:lpstr>
      <vt:lpstr>Прерывание цикла: break</vt:lpstr>
      <vt:lpstr>Следующая итерация: continue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69</cp:revision>
  <dcterms:modified xsi:type="dcterms:W3CDTF">2019-05-31T21:12:29Z</dcterms:modified>
</cp:coreProperties>
</file>