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Montserrat SemiBold"/>
      <p:regular r:id="rId50"/>
      <p:bold r:id="rId51"/>
      <p:italic r:id="rId52"/>
      <p:boldItalic r:id="rId53"/>
    </p:embeddedFont>
    <p:embeddedFont>
      <p:font typeface="Raleway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Tahoma"/>
      <p:regular r:id="rId62"/>
      <p:bold r:id="rId63"/>
    </p:embeddedFont>
    <p:embeddedFont>
      <p:font typeface="Raleway Black"/>
      <p:bold r:id="rId64"/>
      <p:boldItalic r:id="rId65"/>
    </p:embeddedFont>
    <p:embeddedFont>
      <p:font typeface="Raleway Medium"/>
      <p:regular r:id="rId66"/>
      <p:bold r:id="rId67"/>
      <p:italic r:id="rId68"/>
      <p:boldItalic r:id="rId69"/>
    </p:embeddedFont>
    <p:embeddedFont>
      <p:font typeface="Montserrat ExtraBold"/>
      <p:bold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MontserratExtraBold-boldItalic.fntdata"/><Relationship Id="rId70" Type="http://schemas.openxmlformats.org/officeDocument/2006/relationships/font" Target="fonts/MontserratExtraBold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Tahoma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3.xml"/><Relationship Id="rId64" Type="http://schemas.openxmlformats.org/officeDocument/2006/relationships/font" Target="fonts/RalewayBlack-bold.fntdata"/><Relationship Id="rId63" Type="http://schemas.openxmlformats.org/officeDocument/2006/relationships/font" Target="fonts/Tahoma-bold.fntdata"/><Relationship Id="rId22" Type="http://schemas.openxmlformats.org/officeDocument/2006/relationships/slide" Target="slides/slide15.xml"/><Relationship Id="rId66" Type="http://schemas.openxmlformats.org/officeDocument/2006/relationships/font" Target="fonts/RalewayMedium-regular.fntdata"/><Relationship Id="rId21" Type="http://schemas.openxmlformats.org/officeDocument/2006/relationships/slide" Target="slides/slide14.xml"/><Relationship Id="rId65" Type="http://schemas.openxmlformats.org/officeDocument/2006/relationships/font" Target="fonts/RalewayBlack-boldItalic.fntdata"/><Relationship Id="rId24" Type="http://schemas.openxmlformats.org/officeDocument/2006/relationships/slide" Target="slides/slide17.xml"/><Relationship Id="rId68" Type="http://schemas.openxmlformats.org/officeDocument/2006/relationships/font" Target="fonts/RalewayMedium-italic.fntdata"/><Relationship Id="rId23" Type="http://schemas.openxmlformats.org/officeDocument/2006/relationships/slide" Target="slides/slide16.xml"/><Relationship Id="rId67" Type="http://schemas.openxmlformats.org/officeDocument/2006/relationships/font" Target="fonts/RalewayMedium-bold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alewayMedium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ontserratSemiBold-bold.fntdata"/><Relationship Id="rId50" Type="http://schemas.openxmlformats.org/officeDocument/2006/relationships/font" Target="fonts/MontserratSemiBold-regular.fntdata"/><Relationship Id="rId53" Type="http://schemas.openxmlformats.org/officeDocument/2006/relationships/font" Target="fonts/MontserratSemiBold-boldItalic.fntdata"/><Relationship Id="rId52" Type="http://schemas.openxmlformats.org/officeDocument/2006/relationships/font" Target="fonts/MontserratSemiBold-italic.fntdata"/><Relationship Id="rId11" Type="http://schemas.openxmlformats.org/officeDocument/2006/relationships/slide" Target="slides/slide4.xml"/><Relationship Id="rId55" Type="http://schemas.openxmlformats.org/officeDocument/2006/relationships/font" Target="fonts/Raleway-bold.fntdata"/><Relationship Id="rId10" Type="http://schemas.openxmlformats.org/officeDocument/2006/relationships/slide" Target="slides/slide3.xml"/><Relationship Id="rId54" Type="http://schemas.openxmlformats.org/officeDocument/2006/relationships/font" Target="fonts/Raleway-regular.fntdata"/><Relationship Id="rId13" Type="http://schemas.openxmlformats.org/officeDocument/2006/relationships/slide" Target="slides/slide6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5.xml"/><Relationship Id="rId56" Type="http://schemas.openxmlformats.org/officeDocument/2006/relationships/font" Target="fonts/Raleway-italic.fntdata"/><Relationship Id="rId15" Type="http://schemas.openxmlformats.org/officeDocument/2006/relationships/slide" Target="slides/slide8.xml"/><Relationship Id="rId59" Type="http://schemas.openxmlformats.org/officeDocument/2006/relationships/font" Target="fonts/Montserrat-bold.fntdata"/><Relationship Id="rId14" Type="http://schemas.openxmlformats.org/officeDocument/2006/relationships/slide" Target="slides/slide7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6" name="Google Shape;5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0" name="Google Shape;66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2" name="Google Shape;67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4" name="Google Shape;68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4" name="Google Shape;69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57757b8db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157757b8db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57757b8db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157757b8db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D3B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bg>
      <p:bgPr>
        <a:solidFill>
          <a:srgbClr val="3D3B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F2A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bg>
      <p:bgPr>
        <a:solidFill>
          <a:srgbClr val="3D3B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D3B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rgbClr val="3D3B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676482" y="4749900"/>
            <a:ext cx="46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47089" y="4483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7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4708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676482" y="4749900"/>
            <a:ext cx="46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345820" y="445025"/>
            <a:ext cx="83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0" y="0"/>
            <a:ext cx="1500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0" y="0"/>
            <a:ext cx="1500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0" y="0"/>
            <a:ext cx="1500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676482" y="4749900"/>
            <a:ext cx="46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b="0" i="0" sz="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676482" y="4749900"/>
            <a:ext cx="46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7" name="Google Shape;127;p31"/>
          <p:cNvSpPr/>
          <p:nvPr/>
        </p:nvSpPr>
        <p:spPr>
          <a:xfrm>
            <a:off x="467518" y="472757"/>
            <a:ext cx="8208900" cy="4202400"/>
          </a:xfrm>
          <a:prstGeom prst="rect">
            <a:avLst/>
          </a:prstGeom>
          <a:blipFill rotWithShape="1">
            <a:blip r:embed="rId2">
              <a:alphaModFix amt="22000"/>
            </a:blip>
            <a:stretch>
              <a:fillRect b="0" l="-1149" r="-1139" t="0"/>
            </a:stretch>
          </a:blip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517283" y="47006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rgbClr val="89E4A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99" y="1546424"/>
            <a:ext cx="5241601" cy="841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  <a:defRPr b="1" sz="4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63;p15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6828" y="233541"/>
            <a:ext cx="458101" cy="103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457750" y="435809"/>
            <a:ext cx="8272799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/>
        </p:nvSpPr>
        <p:spPr>
          <a:xfrm>
            <a:off x="8008249" y="233575"/>
            <a:ext cx="722401" cy="139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517283" y="47006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F8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>
  <p:cSld name="SECTION_HEADER 2">
    <p:bg>
      <p:bgPr>
        <a:solidFill>
          <a:srgbClr val="3D3B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 type="twoColTx">
  <p:cSld name="TITLE_AND_TWO_COLUMNS">
    <p:bg>
      <p:bgPr>
        <a:solidFill>
          <a:srgbClr val="3D3B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bg>
      <p:bgPr>
        <a:solidFill>
          <a:srgbClr val="3D3B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bg>
      <p:bgPr>
        <a:solidFill>
          <a:srgbClr val="3D3B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rgbClr val="3D3B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0" y="0"/>
            <a:ext cx="413100" cy="5143500"/>
          </a:xfrm>
          <a:prstGeom prst="rect">
            <a:avLst/>
          </a:prstGeom>
          <a:solidFill>
            <a:srgbClr val="3F2A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8993" y="3177831"/>
            <a:ext cx="3325687" cy="16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ru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Автоматизированное тестирование на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2;p4" id="10" name="Google Shape;10;p1"/>
          <p:cNvPicPr preferRelativeResize="0"/>
          <p:nvPr/>
        </p:nvPicPr>
        <p:blipFill rotWithShape="1">
          <a:blip r:embed="rId1">
            <a:alphaModFix/>
          </a:blip>
          <a:srcRect b="0" l="729" r="717" t="0"/>
          <a:stretch/>
        </p:blipFill>
        <p:spPr>
          <a:xfrm rot="-5400000">
            <a:off x="-26558" y="441446"/>
            <a:ext cx="458100" cy="10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45820" y="445025"/>
            <a:ext cx="83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676482" y="4749900"/>
            <a:ext cx="46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Relationship Id="rId4" Type="http://schemas.openxmlformats.org/officeDocument/2006/relationships/image" Target="../media/image23.jp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4294967295" type="ctrTitle"/>
          </p:nvPr>
        </p:nvSpPr>
        <p:spPr>
          <a:xfrm>
            <a:off x="454919" y="721073"/>
            <a:ext cx="4283946" cy="345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None/>
            </a:pPr>
            <a:r>
              <a:rPr b="1" i="0" lang="ru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Автоматизированное тестирование</a:t>
            </a:r>
            <a:br>
              <a:rPr b="1" i="0" lang="ru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Java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5"/>
          <p:cNvSpPr txBox="1"/>
          <p:nvPr>
            <p:ph idx="4294967295" type="subTitle"/>
          </p:nvPr>
        </p:nvSpPr>
        <p:spPr>
          <a:xfrm>
            <a:off x="453524" y="2078261"/>
            <a:ext cx="3630852" cy="1323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научитесь программировать на Java, работать с фреймворками Maven и JUnit, тестировать пользовательские интерфейсы и настраивать CI. Соберёте мощное портфолио, повысите уровень мастерства и сможете претендовать на повышение или работу в крупной IT-компании.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60;p13" id="144" name="Google Shape;1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28" y="233541"/>
            <a:ext cx="458101" cy="103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35"/>
          <p:cNvCxnSpPr/>
          <p:nvPr/>
        </p:nvCxnSpPr>
        <p:spPr>
          <a:xfrm>
            <a:off x="457750" y="435809"/>
            <a:ext cx="8272799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35"/>
          <p:cNvSpPr txBox="1"/>
          <p:nvPr/>
        </p:nvSpPr>
        <p:spPr>
          <a:xfrm>
            <a:off x="670924" y="3524958"/>
            <a:ext cx="1299001" cy="5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31 домашних </a:t>
            </a:r>
            <a:b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5"/>
          <p:cNvSpPr txBox="1"/>
          <p:nvPr/>
        </p:nvSpPr>
        <p:spPr>
          <a:xfrm>
            <a:off x="2443126" y="3524958"/>
            <a:ext cx="1299001" cy="5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31 тематических</a:t>
            </a:r>
            <a:b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5"/>
          <p:cNvSpPr/>
          <p:nvPr/>
        </p:nvSpPr>
        <p:spPr>
          <a:xfrm>
            <a:off x="457750" y="3591993"/>
            <a:ext cx="57001" cy="5700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5"/>
          <p:cNvSpPr/>
          <p:nvPr/>
        </p:nvSpPr>
        <p:spPr>
          <a:xfrm>
            <a:off x="2240450" y="3597319"/>
            <a:ext cx="57001" cy="5700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ame 152.png" id="150" name="Google Shape;1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995" y="790670"/>
            <a:ext cx="4178301" cy="38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5</a:t>
            </a:r>
            <a:endParaRPr/>
          </a:p>
        </p:txBody>
      </p:sp>
      <p:sp>
        <p:nvSpPr>
          <p:cNvPr id="279" name="Google Shape;279;p44"/>
          <p:cNvSpPr txBox="1"/>
          <p:nvPr/>
        </p:nvSpPr>
        <p:spPr>
          <a:xfrm>
            <a:off x="862499" y="874775"/>
            <a:ext cx="3600080" cy="7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Массивы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746049" y="2649750"/>
            <a:ext cx="7792502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массивов.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Перебор элементов массивов.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Обход массивов в обратном порядке.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Массивы массивов.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Списки элементов.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Наборы уникальных элементов.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HashMap и TreeMap.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и сортировка.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44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44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4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285" name="Google Shape;285;p4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6" name="Google Shape;286;p4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44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88" name="Google Shape;288;p4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9" name="Google Shape;289;p4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6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862499" y="874775"/>
            <a:ext cx="4564802" cy="20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полиморфизм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746049" y="2649750"/>
            <a:ext cx="7792502" cy="247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 классов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Доступ к методам и переменным.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Абстрактные классы.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Полиморфизм.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Comparable.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p45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45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99" name="Google Shape;299;p45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0" name="Google Shape;300;p45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45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45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04" name="Google Shape;304;p45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5" name="Google Shape;305;p45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45"/>
          <p:cNvSpPr txBox="1"/>
          <p:nvPr/>
        </p:nvSpPr>
        <p:spPr>
          <a:xfrm>
            <a:off x="4557701" y="2649750"/>
            <a:ext cx="7792501" cy="161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Comparator.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реализация интерфейсов.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Интерфейсы Map и Set..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7</a:t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862499" y="874775"/>
            <a:ext cx="4564802" cy="1621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Особенности ООП в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746050" y="2649750"/>
            <a:ext cx="3699133" cy="276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Лямбда-выражения.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Указатели на методы.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пМетод forEach.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Способы получения Stream.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Sorted, max, min.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 reduce.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Static- и default-методы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интерфейсах.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" name="Google Shape;314;p46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46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16" name="Google Shape;316;p46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7" name="Google Shape;317;p46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46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46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21" name="Google Shape;321;p46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22" name="Google Shape;322;p46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46"/>
          <p:cNvSpPr txBox="1"/>
          <p:nvPr/>
        </p:nvSpPr>
        <p:spPr>
          <a:xfrm>
            <a:off x="4557701" y="2649750"/>
            <a:ext cx="77925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Generics.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сборки Maven.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Репозиторий Maven.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Аннотации и Lombok.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8</a:t>
            </a:r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862499" y="874775"/>
            <a:ext cx="4668950" cy="2468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Исключения, отладка, тестирование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логирование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746049" y="2649750"/>
            <a:ext cx="7792502" cy="276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Возникновение исключений.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Отлов исключений.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Типы исключений.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Отладка приложений.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Виды тестирования ПО.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Модульное тестирование.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Логирование в консоли.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Логирование с помощью log4j2.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47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2" name="Google Shape;332;p47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33" name="Google Shape;333;p47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4" name="Google Shape;334;p47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7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47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38" name="Google Shape;338;p47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9" name="Google Shape;339;p47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9</a:t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862499" y="874776"/>
            <a:ext cx="3104383" cy="329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файлами и сетью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6" name="Google Shape;346;p48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47" name="Google Shape;347;p4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8" name="Google Shape;348;p48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48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48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52" name="Google Shape;352;p4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53" name="Google Shape;353;p48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48"/>
          <p:cNvSpPr txBox="1"/>
          <p:nvPr/>
        </p:nvSpPr>
        <p:spPr>
          <a:xfrm>
            <a:off x="746049" y="2649750"/>
            <a:ext cx="3709070" cy="333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Класс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Чтение файлов с помощью FileInputStream.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Чтение файлов с помощью BufferedReader.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Чтение файлов с помощью класса 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Запись в файл.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Табличные файлы.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8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48"/>
          <p:cNvSpPr txBox="1"/>
          <p:nvPr/>
        </p:nvSpPr>
        <p:spPr>
          <a:xfrm>
            <a:off x="4557701" y="2649750"/>
            <a:ext cx="7792501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XML- и HTML-файлов.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Парсинг HTML-файлов.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JSON и парсинг JSON-файлов.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Конфигурационные файлы.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10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862499" y="874776"/>
            <a:ext cx="4381201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MySQL в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3" name="Google Shape;363;p49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64" name="Google Shape;364;p4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5" name="Google Shape;365;p4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49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49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69" name="Google Shape;369;p4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70" name="Google Shape;370;p4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1" name="Google Shape;371;p49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49"/>
          <p:cNvSpPr txBox="1"/>
          <p:nvPr/>
        </p:nvSpPr>
        <p:spPr>
          <a:xfrm>
            <a:off x="746049" y="2649750"/>
            <a:ext cx="3709070" cy="3905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MySQL.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Подключение через JDBC.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Запросы без ResultSet.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Hibernate: изменение данных в базе.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Связи ManyToOne и OneToMany.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Связь ManyToMany.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Hibernate query builder.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Ленивая загрузка данных.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4557701" y="2649750"/>
            <a:ext cx="7792501" cy="161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и OrderBy.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HQL.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11</a:t>
            </a:r>
            <a:endParaRPr/>
          </a:p>
        </p:txBody>
      </p:sp>
      <p:sp>
        <p:nvSpPr>
          <p:cNvPr id="379" name="Google Shape;379;p50"/>
          <p:cNvSpPr txBox="1"/>
          <p:nvPr/>
        </p:nvSpPr>
        <p:spPr>
          <a:xfrm>
            <a:off x="862499" y="874776"/>
            <a:ext cx="4381201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Многопоточность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0" name="Google Shape;380;p50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81" name="Google Shape;381;p50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82" name="Google Shape;382;p50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50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0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386" name="Google Shape;386;p50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87" name="Google Shape;387;p50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8" name="Google Shape;388;p50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50"/>
          <p:cNvSpPr txBox="1"/>
          <p:nvPr/>
        </p:nvSpPr>
        <p:spPr>
          <a:xfrm>
            <a:off x="746049" y="2649750"/>
            <a:ext cx="3709070" cy="412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нужна многопоточность.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Класс Thread.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Runnable.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Состояние гонки и критические секции.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Атомарные переменные.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Ключевое слово Volatile.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Synchronized-методы.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Synchronized-блоки.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Взаимодействие потоков: методы Wait и Notify.</a:t>
            </a:r>
            <a:b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4557701" y="2649750"/>
            <a:ext cx="7792501" cy="21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Потокобезопасные классы.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Взаимная блокировка — Deadlock.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Callable.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Executors, Executor и ExecutorService.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Shutdown.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ThreadPoolExecutor.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ScheduledExecutorService.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Приостановка и прерывание потоков.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ForkJoinPool и RecursiveTask.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12</a:t>
            </a:r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862499" y="874776"/>
            <a:ext cx="3109103" cy="329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веб-приложений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7" name="Google Shape;397;p51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398" name="Google Shape;398;p5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99" name="Google Shape;399;p5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51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51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403" name="Google Shape;403;p5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04" name="Google Shape;404;p5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5" name="Google Shape;405;p51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51"/>
          <p:cNvSpPr txBox="1"/>
          <p:nvPr/>
        </p:nvSpPr>
        <p:spPr>
          <a:xfrm>
            <a:off x="746049" y="2649750"/>
            <a:ext cx="3709070" cy="3384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Maven-проекта.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Создаём приложение на Spring Boot.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первого контроллера.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Концепция MVC.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RESTful API и CRUD.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контроллера.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Request, response и статусы ответов.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Подключение к БД и создание сущности.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Репозиторий и добавление элементов в БД.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4557701" y="2649750"/>
            <a:ext cx="7792501" cy="1155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Получение данных из БД.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и удаление данных в БД.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View и подключение шаблонов.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конфигурации.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Упаковка приложения в JAR-файл.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13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862499" y="874776"/>
            <a:ext cx="4381201" cy="329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Нереляционные базы данных и очереди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4" name="Google Shape;414;p52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15" name="Google Shape;415;p52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6" name="Google Shape;416;p52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52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2"/>
          <p:cNvSpPr txBox="1"/>
          <p:nvPr/>
        </p:nvSpPr>
        <p:spPr>
          <a:xfrm>
            <a:off x="746049" y="2649750"/>
            <a:ext cx="6742730" cy="333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Основы Redis, простейшие команды.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Сложные структуры данных в Redis.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Основы Redis, простейшие команды.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Сложные структуры данных в Redis.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Redis vs MySQL.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возможности MongoDB.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9" name="Google Shape;419;p52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52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52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422" name="Google Shape;422;p52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23" name="Google Shape;423;p52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52"/>
          <p:cNvSpPr txBox="1"/>
          <p:nvPr/>
        </p:nvSpPr>
        <p:spPr>
          <a:xfrm>
            <a:off x="4557701" y="2649750"/>
            <a:ext cx="7792501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Агрегация данных в MongoDB.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Итоги.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14</a:t>
            </a:r>
            <a:endParaRPr/>
          </a:p>
        </p:txBody>
      </p:sp>
      <p:sp>
        <p:nvSpPr>
          <p:cNvPr id="430" name="Google Shape;430;p53"/>
          <p:cNvSpPr txBox="1"/>
          <p:nvPr/>
        </p:nvSpPr>
        <p:spPr>
          <a:xfrm>
            <a:off x="862499" y="874776"/>
            <a:ext cx="4381201" cy="329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Производительность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оптимизация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1" name="Google Shape;431;p53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32" name="Google Shape;432;p5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33" name="Google Shape;433;p5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53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53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53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53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438" name="Google Shape;438;p5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39" name="Google Shape;439;p5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53"/>
          <p:cNvSpPr txBox="1"/>
          <p:nvPr/>
        </p:nvSpPr>
        <p:spPr>
          <a:xfrm>
            <a:off x="746049" y="2649750"/>
            <a:ext cx="3709070" cy="387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Факторы производительности.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Преждевременная оптимизация.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нужно оптимизировать.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Длительность конкатенации строк.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Буферизация.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Два принципа оптимизации по времени.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Какую память нужно экономить.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Память можно не экономить.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Буферизация.</a:t>
            </a:r>
            <a:b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4557701" y="2649750"/>
            <a:ext cx="7792501" cy="165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Память и разные структуры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Чем меньше запросов, тем лучше.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Multiinsert.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Утечка памяти.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Индексация и оптимизация запросов.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Кеширование запросов.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idx="4294967295" type="body"/>
          </p:nvPr>
        </p:nvSpPr>
        <p:spPr>
          <a:xfrm>
            <a:off x="846075" y="601980"/>
            <a:ext cx="3631620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Кому подойдёт этот курс</a:t>
            </a:r>
            <a:endParaRPr/>
          </a:p>
        </p:txBody>
      </p:sp>
      <p:sp>
        <p:nvSpPr>
          <p:cNvPr id="156" name="Google Shape;156;p36"/>
          <p:cNvSpPr txBox="1"/>
          <p:nvPr/>
        </p:nvSpPr>
        <p:spPr>
          <a:xfrm>
            <a:off x="2031025" y="2360453"/>
            <a:ext cx="275930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Junior- и middle-тестировщикам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>
            <a:off x="2031026" y="2612562"/>
            <a:ext cx="2837114" cy="1224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Научитесь работать с редкими функциями Selenium и писать автотесты на Java с помощью фреймворков. Прокачаете навыки UI-тестирования, сможете зарабатывать больше на прежнем месте работы или перейти в более сильную компанию.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/>
        </p:nvSpPr>
        <p:spPr>
          <a:xfrm>
            <a:off x="6075410" y="2367853"/>
            <a:ext cx="2337255" cy="1114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Студентам курса «Профессия Тестировщик»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6"/>
          <p:cNvSpPr txBox="1"/>
          <p:nvPr/>
        </p:nvSpPr>
        <p:spPr>
          <a:xfrm>
            <a:off x="6074350" y="2863525"/>
            <a:ext cx="2824801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Углубитесь в разработку автотестов без затрат времени на уже знакомые темы. Научитесь писать тесты на Java и встраивать их в процесс CI, дополните портфолио двумя проектами и сможете начать карьеру тестировщика в крупной IT-компании.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6"/>
          <p:cNvSpPr txBox="1"/>
          <p:nvPr/>
        </p:nvSpPr>
        <p:spPr>
          <a:xfrm>
            <a:off x="2026683" y="6712675"/>
            <a:ext cx="3160211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Студентам курса «Профессия Тестировщик»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2026675" y="7203495"/>
            <a:ext cx="3761078" cy="1224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Углубитесь в разработку автотестов без затрат времени на уже знакомые темы. Научитесь писать тесты на Java и встраивать их в процесс CI, дополните портфолио двумя проектами и сможете начать карьеру тестировщика в крупной IT-компании.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/>
          <p:nvPr/>
        </p:nvSpPr>
        <p:spPr>
          <a:xfrm>
            <a:off x="6355483" y="6413192"/>
            <a:ext cx="1549201" cy="368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9"/>
              <a:buFont typeface="Montserrat"/>
              <a:buNone/>
            </a:pPr>
            <a:r>
              <a:rPr b="1" i="0" lang="ru" sz="107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Владельцам бизнеса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6375702" y="6907784"/>
            <a:ext cx="2554201" cy="733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8"/>
              <a:buFont typeface="Montserrat"/>
              <a:buNone/>
            </a:pPr>
            <a:r>
              <a:rPr b="0" i="0" lang="ru" sz="76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Научитесь применять проектный подход к своему делу. Сможете увидеть бизнес-цели проекта в деньгах. Наладите операционную деятельность и увеличите прибыль благодаря повышению эффективности внутренних процессов.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87;p14"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676" y="6361841"/>
            <a:ext cx="923702" cy="92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3;p19" id="165" name="Google Shape;1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24" y="2336808"/>
            <a:ext cx="923702" cy="923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4;p19" id="166" name="Google Shape;16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9924" y="2336808"/>
            <a:ext cx="923702" cy="923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top_2_94ccd691e3fd5fc7dc06c7947902fb0d17e6aed5 1.png" id="167" name="Google Shape;16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042" y="6491689"/>
            <a:ext cx="939067" cy="93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15</a:t>
            </a:r>
            <a:endParaRPr/>
          </a:p>
        </p:txBody>
      </p:sp>
      <p:sp>
        <p:nvSpPr>
          <p:cNvPr id="447" name="Google Shape;447;p54"/>
          <p:cNvSpPr txBox="1"/>
          <p:nvPr/>
        </p:nvSpPr>
        <p:spPr>
          <a:xfrm>
            <a:off x="862499" y="874776"/>
            <a:ext cx="4805649" cy="329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Распределённые хранилища и вычисления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8" name="Google Shape;448;p54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49" name="Google Shape;449;p5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50" name="Google Shape;450;p5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54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4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54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454" name="Google Shape;454;p5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55" name="Google Shape;455;p5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" name="Google Shape;456;p54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54"/>
          <p:cNvSpPr txBox="1"/>
          <p:nvPr/>
        </p:nvSpPr>
        <p:spPr>
          <a:xfrm>
            <a:off x="746049" y="2649750"/>
            <a:ext cx="3709070" cy="419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большие данные.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Файловая система HDFS.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с HDFS.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Концепция MapReduce.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Фреймворк Apache Spark.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Spark.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Запуск в Spark собственного приложения.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54"/>
          <p:cNvSpPr txBox="1"/>
          <p:nvPr/>
        </p:nvSpPr>
        <p:spPr>
          <a:xfrm>
            <a:off x="4557701" y="2649750"/>
            <a:ext cx="7792501" cy="1333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Запуск приложения обработки текста.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YARN.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Redis vs MySQL.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возможности MongoDB.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Агрегация данных в MongoDB.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Бонус-модуль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862499" y="874776"/>
            <a:ext cx="4805649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Паттерны проектирования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5" name="Google Shape;465;p55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66" name="Google Shape;466;p55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67" name="Google Shape;467;p55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55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55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55"/>
          <p:cNvSpPr txBox="1"/>
          <p:nvPr/>
        </p:nvSpPr>
        <p:spPr>
          <a:xfrm>
            <a:off x="746049" y="2649750"/>
            <a:ext cx="3709070" cy="419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паттерны проектирования.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Singleton.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Factory.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Abstract Factory.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Decorator.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Adapter.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Bridge.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Strategy.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4557701" y="2649750"/>
            <a:ext cx="77925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Observer.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Iterator.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Другие паттерны.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16</a:t>
            </a:r>
            <a:endParaRPr/>
          </a:p>
        </p:txBody>
      </p:sp>
      <p:sp>
        <p:nvSpPr>
          <p:cNvPr id="477" name="Google Shape;477;p56"/>
          <p:cNvSpPr txBox="1"/>
          <p:nvPr/>
        </p:nvSpPr>
        <p:spPr>
          <a:xfrm>
            <a:off x="862499" y="874776"/>
            <a:ext cx="4953017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алгоритмы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78" name="Google Shape;478;p56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79" name="Google Shape;479;p56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80" name="Google Shape;480;p56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56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56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56"/>
          <p:cNvSpPr txBox="1"/>
          <p:nvPr/>
        </p:nvSpPr>
        <p:spPr>
          <a:xfrm>
            <a:off x="746049" y="2649750"/>
            <a:ext cx="3709070" cy="3905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алгоритмы.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Рекурсивные алгоритмы.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Временная сложность алгоритмов.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бинарного поиска.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сортировки пузырьком.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сортировки QuickSort.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сортировки MergeSort.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6"/>
          <p:cNvSpPr txBox="1"/>
          <p:nvPr/>
        </p:nvSpPr>
        <p:spPr>
          <a:xfrm>
            <a:off x="4557701" y="2649750"/>
            <a:ext cx="4117306" cy="10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поиска подстроки Рабина-Карпа.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поиска подстроки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Кнута-Морриса-Пратта.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поиска подстроки Бойера-Мура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17</a:t>
            </a:r>
            <a:endParaRPr/>
          </a:p>
        </p:txBody>
      </p:sp>
      <p:sp>
        <p:nvSpPr>
          <p:cNvPr id="490" name="Google Shape;490;p57"/>
          <p:cNvSpPr txBox="1"/>
          <p:nvPr/>
        </p:nvSpPr>
        <p:spPr>
          <a:xfrm>
            <a:off x="862499" y="874776"/>
            <a:ext cx="4953017" cy="3298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структуры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1" name="Google Shape;491;p57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492" name="Google Shape;492;p57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93" name="Google Shape;493;p57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57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746049" y="2649750"/>
            <a:ext cx="6742730" cy="333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структуры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Хеш-таблицы.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Очередь и стэк.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Связные списки.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Бинарное дерево.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Суффиксное дерево.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Графы.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57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18</a:t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862499" y="874776"/>
            <a:ext cx="4953017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Протокол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58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4" name="Google Shape;504;p58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05" name="Google Shape;505;p5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06" name="Google Shape;506;p58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58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746049" y="2649750"/>
            <a:ext cx="3779327" cy="333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HTTP. Заголовки и тело запроса.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Заголовки и тело ответа. Коды ответов.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Запросы GET и POST.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PUT, DELETE, OPTIONS.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REST.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Типы кодирования POST-запросов.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58"/>
          <p:cNvSpPr txBox="1"/>
          <p:nvPr/>
        </p:nvSpPr>
        <p:spPr>
          <a:xfrm>
            <a:off x="4557701" y="2649750"/>
            <a:ext cx="4117306" cy="10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Encoding, сжатие, Content-Type.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Куки и сессии.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 1.0, 1.0 и 2.0.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19</a:t>
            </a:r>
            <a:endParaRPr/>
          </a:p>
        </p:txBody>
      </p:sp>
      <p:sp>
        <p:nvSpPr>
          <p:cNvPr id="515" name="Google Shape;515;p59"/>
          <p:cNvSpPr txBox="1"/>
          <p:nvPr/>
        </p:nvSpPr>
        <p:spPr>
          <a:xfrm>
            <a:off x="862499" y="874776"/>
            <a:ext cx="4953017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Заключительный модуль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6" name="Google Shape;516;p59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17" name="Google Shape;517;p5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18" name="Google Shape;518;p5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59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59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522" name="Google Shape;522;p5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23" name="Google Shape;523;p5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59"/>
          <p:cNvSpPr txBox="1"/>
          <p:nvPr/>
        </p:nvSpPr>
        <p:spPr>
          <a:xfrm>
            <a:off x="746049" y="2649750"/>
            <a:ext cx="6742730" cy="333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Desktop-приложения: создание интерфейса.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Desktop-приложения: события и их обработка.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Desktop-приложения: кастомизация интерфейса.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Android-приложения.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Язык программирования Scala.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Язык программирования Kotlin.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Реактивное программирование и RxJava.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59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idx="4294967295" type="title"/>
          </p:nvPr>
        </p:nvSpPr>
        <p:spPr>
          <a:xfrm>
            <a:off x="311699" y="1546424"/>
            <a:ext cx="7516502" cy="6219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b="1" lang="ru" sz="4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контроля версий 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</a:t>
            </a:r>
            <a:endParaRPr/>
          </a:p>
        </p:txBody>
      </p:sp>
      <p:sp>
        <p:nvSpPr>
          <p:cNvPr id="536" name="Google Shape;536;p61"/>
          <p:cNvSpPr txBox="1"/>
          <p:nvPr/>
        </p:nvSpPr>
        <p:spPr>
          <a:xfrm>
            <a:off x="862499" y="874775"/>
            <a:ext cx="4564802" cy="7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контроля версий 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746049" y="2649750"/>
            <a:ext cx="7894502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Версии программного кода.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Git.п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Индекс и частичные коммиты.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версий.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Отмена изменений и откат версий.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Репозитории и коллективная работа.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Ветки: создание и управление.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61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9" name="Google Shape;539;p61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40" name="Google Shape;540;p6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1" name="Google Shape;541;p6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61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4557701" y="2649750"/>
            <a:ext cx="4117306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Слияние и разрешение конфликтов.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Полезные инструменты.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Правила работы с Git.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/>
          <p:nvPr>
            <p:ph idx="4294967295" type="title"/>
          </p:nvPr>
        </p:nvSpPr>
        <p:spPr>
          <a:xfrm>
            <a:off x="311699" y="1546424"/>
            <a:ext cx="7516502" cy="6219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b="1" lang="ru" sz="4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Автоматизированное тестирование на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</a:t>
            </a:r>
            <a:endParaRPr/>
          </a:p>
        </p:txBody>
      </p:sp>
      <p:sp>
        <p:nvSpPr>
          <p:cNvPr id="554" name="Google Shape;554;p63"/>
          <p:cNvSpPr txBox="1"/>
          <p:nvPr/>
        </p:nvSpPr>
        <p:spPr>
          <a:xfrm>
            <a:off x="862499" y="874775"/>
            <a:ext cx="4564802" cy="1215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автоматизированное тестирование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3"/>
          <p:cNvSpPr txBox="1"/>
          <p:nvPr/>
        </p:nvSpPr>
        <p:spPr>
          <a:xfrm>
            <a:off x="746049" y="2649750"/>
            <a:ext cx="7894502" cy="10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автоматизация тестирования.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и введение в Selenium IDE: автотесты без программирования.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Настройка Selenium IDE: улучшаем автотесты.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Экономическое обоснование автоматизации.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63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63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63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59" name="Google Shape;559;p6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60" name="Google Shape;560;p6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63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562" name="Google Shape;562;p6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63" name="Google Shape;563;p6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63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idx="4294967295" type="body"/>
          </p:nvPr>
        </p:nvSpPr>
        <p:spPr>
          <a:xfrm>
            <a:off x="870480" y="532275"/>
            <a:ext cx="4475701" cy="5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Чему вы научитесь?</a:t>
            </a:r>
            <a:endParaRPr/>
          </a:p>
        </p:txBody>
      </p:sp>
      <p:sp>
        <p:nvSpPr>
          <p:cNvPr id="173" name="Google Shape;173;p37"/>
          <p:cNvSpPr txBox="1"/>
          <p:nvPr/>
        </p:nvSpPr>
        <p:spPr>
          <a:xfrm>
            <a:off x="1270393" y="1520101"/>
            <a:ext cx="3211201" cy="289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Писать автотесты в Selenium 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1281195" y="1778093"/>
            <a:ext cx="3382549" cy="61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Разберётесь в функциях и настройках, научитесь писать автотесты без программирования и поймёте, когда нельзя обойтись использованием только Selenium 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1270399" y="2775406"/>
            <a:ext cx="3285093" cy="645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Изучите синтаксис и основные функции языка, разберётесь в принципах объектно ориентированного программирования, научитесь выявлять ошибки компиляции и отлаживать приложения.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1263799" y="2466626"/>
            <a:ext cx="3186992" cy="45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Программировать на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03;p15" id="177" name="Google Shape;1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75" y="2475689"/>
            <a:ext cx="217239" cy="217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04;p15" id="178" name="Google Shape;1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975" y="3657303"/>
            <a:ext cx="217239" cy="21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07;p15" id="179" name="Google Shape;1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989" y="1519944"/>
            <a:ext cx="219211" cy="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 txBox="1"/>
          <p:nvPr/>
        </p:nvSpPr>
        <p:spPr>
          <a:xfrm>
            <a:off x="1270399" y="4007306"/>
            <a:ext cx="3285093" cy="502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Углубитесь в работу с Selenium WebDriver, научитесь пользоваться паттерном PageObject. Сможете проводить простые и сложные тесты пользовательских интерфейсов.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1263799" y="3660426"/>
            <a:ext cx="2492662" cy="2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UI-тесты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5412790" y="2476350"/>
            <a:ext cx="2901001" cy="502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Программировать на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5410699" y="2724606"/>
            <a:ext cx="3098401" cy="5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Изучите синтаксис и основные функции языка, разберётесь в принципах объектно ориентированного программирования, научитесь выявлять ошибки компиляции и отлаживать приложения.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5410703" y="1509793"/>
            <a:ext cx="3211201" cy="77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Автоматизировать тесты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5381149" y="1775205"/>
            <a:ext cx="3157501" cy="5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Изучите базовые схемы работы с CI/CD и научитесь работать с Jenkins. Непрерывная интеграция поможет вам регулярно проводить автотесты, быстрее находить ошибки и не копить технический долг.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05;p15" id="186" name="Google Shape;18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4160" y="1513777"/>
            <a:ext cx="217240" cy="21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00;p15" id="187" name="Google Shape;18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7078" y="2481764"/>
            <a:ext cx="217240" cy="21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2</a:t>
            </a:r>
            <a:endParaRPr/>
          </a:p>
        </p:txBody>
      </p:sp>
      <p:sp>
        <p:nvSpPr>
          <p:cNvPr id="570" name="Google Shape;570;p64"/>
          <p:cNvSpPr txBox="1"/>
          <p:nvPr/>
        </p:nvSpPr>
        <p:spPr>
          <a:xfrm>
            <a:off x="862499" y="874775"/>
            <a:ext cx="2907358" cy="1621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64"/>
          <p:cNvSpPr txBox="1"/>
          <p:nvPr/>
        </p:nvSpPr>
        <p:spPr>
          <a:xfrm>
            <a:off x="746050" y="2649750"/>
            <a:ext cx="58296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Разбор домашнего задания.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тесты с помощью JUnit.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тесты с помощью Selenium WebDriver.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2" name="Google Shape;572;p64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3" name="Google Shape;573;p64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74" name="Google Shape;574;p6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75" name="Google Shape;575;p6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64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64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579" name="Google Shape;579;p64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0" name="Google Shape;580;p64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3</a:t>
            </a: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862499" y="874775"/>
            <a:ext cx="4564802" cy="2468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элементов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Selenium WebDriver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5"/>
          <p:cNvSpPr txBox="1"/>
          <p:nvPr/>
        </p:nvSpPr>
        <p:spPr>
          <a:xfrm>
            <a:off x="746049" y="2649750"/>
            <a:ext cx="8033702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Разбор домашнего задания.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Selenium WebDriver тесты: избавляемся от дублирования кода.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элементов с помощью Selenium WebDriver.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65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9" name="Google Shape;589;p65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590" name="Google Shape;590;p65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91" name="Google Shape;591;p65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65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6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4</a:t>
            </a:r>
            <a:endParaRPr/>
          </a:p>
        </p:txBody>
      </p:sp>
      <p:sp>
        <p:nvSpPr>
          <p:cNvPr id="598" name="Google Shape;598;p66"/>
          <p:cNvSpPr txBox="1"/>
          <p:nvPr/>
        </p:nvSpPr>
        <p:spPr>
          <a:xfrm>
            <a:off x="862499" y="874775"/>
            <a:ext cx="3700857" cy="1215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элементов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CSS-локаторов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66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00" name="Google Shape;600;p66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01" name="Google Shape;601;p66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66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66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66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66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606" name="Google Shape;606;p66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07" name="Google Shape;607;p66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6"/>
          <p:cNvSpPr txBox="1"/>
          <p:nvPr/>
        </p:nvSpPr>
        <p:spPr>
          <a:xfrm>
            <a:off x="746049" y="2649750"/>
            <a:ext cx="7862701" cy="276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нескольким классам сразу.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тегу.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Комбинированный поиск по тегу и классам одновременно.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атрибуту.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 для закрепления поиска по тегу, классам и атрибутам.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значениям атрибутов.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 для закрепления поиска по значениям атрибутов.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с указанием родительского и дочернего элементов.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5</a:t>
            </a:r>
            <a:endParaRPr/>
          </a:p>
        </p:txBody>
      </p:sp>
      <p:sp>
        <p:nvSpPr>
          <p:cNvPr id="614" name="Google Shape;614;p67"/>
          <p:cNvSpPr txBox="1"/>
          <p:nvPr/>
        </p:nvSpPr>
        <p:spPr>
          <a:xfrm>
            <a:off x="862499" y="874775"/>
            <a:ext cx="3600080" cy="7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элементов</a:t>
            </a:r>
            <a:b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XPath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7"/>
          <p:cNvSpPr txBox="1"/>
          <p:nvPr/>
        </p:nvSpPr>
        <p:spPr>
          <a:xfrm>
            <a:off x="746049" y="2649750"/>
            <a:ext cx="7792502" cy="1333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 языка XPath.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элемента по тексту.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родительского элемента через дочерний.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 поиска с помощью XPath.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элемента по его порядку.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p67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67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7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67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620" name="Google Shape;620;p67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1" name="Google Shape;621;p67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67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23" name="Google Shape;623;p67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4" name="Google Shape;624;p67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8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6</a:t>
            </a:r>
            <a:endParaRPr/>
          </a:p>
        </p:txBody>
      </p:sp>
      <p:sp>
        <p:nvSpPr>
          <p:cNvPr id="630" name="Google Shape;630;p68"/>
          <p:cNvSpPr txBox="1"/>
          <p:nvPr/>
        </p:nvSpPr>
        <p:spPr>
          <a:xfrm>
            <a:off x="862499" y="874775"/>
            <a:ext cx="4564802" cy="20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UI-тесты: простые тесты для веба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8"/>
          <p:cNvSpPr txBox="1"/>
          <p:nvPr/>
        </p:nvSpPr>
        <p:spPr>
          <a:xfrm>
            <a:off x="746049" y="2649750"/>
            <a:ext cx="3843055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Selenium.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Запуск Selenium-сервера.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Обзор драйверов для браузеров. Создание тестового класса и запуск браузера.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Capabilities для веба.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Открытие страницы.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Xpath-локатор и CSS-локатор.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68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3" name="Google Shape;633;p68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34" name="Google Shape;634;p6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35" name="Google Shape;635;p68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68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8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68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639" name="Google Shape;639;p6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40" name="Google Shape;640;p68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68"/>
          <p:cNvSpPr txBox="1"/>
          <p:nvPr/>
        </p:nvSpPr>
        <p:spPr>
          <a:xfrm>
            <a:off x="4557701" y="2649750"/>
            <a:ext cx="77925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ИКлик элемента.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фокусом.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Первый UI-тест: переход по URL и поиск элемента.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Пирамида тестирования.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7</a:t>
            </a:r>
            <a:endParaRPr/>
          </a:p>
        </p:txBody>
      </p:sp>
      <p:sp>
        <p:nvSpPr>
          <p:cNvPr id="647" name="Google Shape;647;p69"/>
          <p:cNvSpPr txBox="1"/>
          <p:nvPr/>
        </p:nvSpPr>
        <p:spPr>
          <a:xfrm>
            <a:off x="862499" y="874775"/>
            <a:ext cx="4564802" cy="20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UI-тесты: сложные тесты для веба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69"/>
          <p:cNvSpPr txBox="1"/>
          <p:nvPr/>
        </p:nvSpPr>
        <p:spPr>
          <a:xfrm>
            <a:off x="746050" y="2649750"/>
            <a:ext cx="5833485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PageObject.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Ожидание элемента.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Ожидание URL, работа с редиректами.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Универсальный метод: выполнение кастомного JS.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9" name="Google Shape;649;p69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0" name="Google Shape;650;p69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51" name="Google Shape;651;p6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52" name="Google Shape;652;p6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69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9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69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656" name="Google Shape;656;p69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57" name="Google Shape;657;p69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8</a:t>
            </a:r>
            <a:endParaRPr/>
          </a:p>
        </p:txBody>
      </p:sp>
      <p:sp>
        <p:nvSpPr>
          <p:cNvPr id="663" name="Google Shape;663;p70"/>
          <p:cNvSpPr txBox="1"/>
          <p:nvPr/>
        </p:nvSpPr>
        <p:spPr>
          <a:xfrm>
            <a:off x="862499" y="874775"/>
            <a:ext cx="4668950" cy="1621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Редкие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0"/>
          <p:cNvSpPr txBox="1"/>
          <p:nvPr/>
        </p:nvSpPr>
        <p:spPr>
          <a:xfrm>
            <a:off x="746049" y="2649750"/>
            <a:ext cx="7792502" cy="247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Advanced Interactions API.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Alert.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Окна браузера.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5" name="Google Shape;665;p70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6" name="Google Shape;666;p70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67" name="Google Shape;667;p70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68" name="Google Shape;668;p70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70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1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9</a:t>
            </a:r>
            <a:endParaRPr/>
          </a:p>
        </p:txBody>
      </p:sp>
      <p:sp>
        <p:nvSpPr>
          <p:cNvPr id="675" name="Google Shape;675;p71"/>
          <p:cNvSpPr txBox="1"/>
          <p:nvPr/>
        </p:nvSpPr>
        <p:spPr>
          <a:xfrm>
            <a:off x="862499" y="874776"/>
            <a:ext cx="3104383" cy="2875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6" name="Google Shape;676;p71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677" name="Google Shape;677;p7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78" name="Google Shape;678;p7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71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1"/>
          <p:cNvSpPr txBox="1"/>
          <p:nvPr/>
        </p:nvSpPr>
        <p:spPr>
          <a:xfrm>
            <a:off x="746049" y="2649750"/>
            <a:ext cx="8039369" cy="36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CI и какие задачи она решает.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Обзор разных систем CI.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Jenkins и запуск тестов.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Параметризированный запуск тестов.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slave-агент и как его настроить.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Анализ прохождения тестов в Jenkins.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Практика: настройка Jenkins.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1" name="Google Shape;681;p71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idx="4294967295" type="body"/>
          </p:nvPr>
        </p:nvSpPr>
        <p:spPr>
          <a:xfrm>
            <a:off x="846239" y="527458"/>
            <a:ext cx="4548601" cy="443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940"/>
              <a:buFont typeface="Arial"/>
              <a:buNone/>
            </a:pPr>
            <a:r>
              <a:rPr b="1" lang="ru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</a:t>
            </a:r>
            <a:endParaRPr/>
          </a:p>
        </p:txBody>
      </p:sp>
      <p:sp>
        <p:nvSpPr>
          <p:cNvPr id="687" name="Google Shape;687;p72"/>
          <p:cNvSpPr txBox="1"/>
          <p:nvPr/>
        </p:nvSpPr>
        <p:spPr>
          <a:xfrm>
            <a:off x="3852402" y="1355824"/>
            <a:ext cx="3181501" cy="1021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Дмитрий Якин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72"/>
          <p:cNvSpPr txBox="1"/>
          <p:nvPr/>
        </p:nvSpPr>
        <p:spPr>
          <a:xfrm>
            <a:off x="3955900" y="1878600"/>
            <a:ext cx="3645152" cy="544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Специалист по тестированию в </a:t>
            </a: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СКБ «Контур»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9" name="Google Shape;689;p72"/>
          <p:cNvCxnSpPr/>
          <p:nvPr/>
        </p:nvCxnSpPr>
        <p:spPr>
          <a:xfrm>
            <a:off x="3955918" y="1788874"/>
            <a:ext cx="3026101" cy="1502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72"/>
          <p:cNvSpPr txBox="1"/>
          <p:nvPr/>
        </p:nvSpPr>
        <p:spPr>
          <a:xfrm>
            <a:off x="3867000" y="2476599"/>
            <a:ext cx="4835519" cy="12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Организует тест-сессии, митапы по тестированию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мастер-классы. Выступал с докладами на конференциях SQA-days, TechTrain и CodeFest.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Участвовал в переводе книги Ли Коупленда «Практическое руководство по тест-дизайну».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Дмитрий Якин.png" id="691" name="Google Shape;69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35" y="1401560"/>
            <a:ext cx="2790791" cy="34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3"/>
          <p:cNvSpPr txBox="1"/>
          <p:nvPr>
            <p:ph idx="4294967295" type="body"/>
          </p:nvPr>
        </p:nvSpPr>
        <p:spPr>
          <a:xfrm>
            <a:off x="846239" y="527458"/>
            <a:ext cx="4548601" cy="443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940"/>
              <a:buFont typeface="Arial"/>
              <a:buNone/>
            </a:pPr>
            <a:r>
              <a:rPr b="1" lang="ru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</a:t>
            </a:r>
            <a:endParaRPr/>
          </a:p>
        </p:txBody>
      </p:sp>
      <p:sp>
        <p:nvSpPr>
          <p:cNvPr id="697" name="Google Shape;697;p73"/>
          <p:cNvSpPr txBox="1"/>
          <p:nvPr/>
        </p:nvSpPr>
        <p:spPr>
          <a:xfrm>
            <a:off x="3852402" y="1355824"/>
            <a:ext cx="3181501" cy="1021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Марина Третьякова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8" name="Google Shape;698;p73"/>
          <p:cNvSpPr txBox="1"/>
          <p:nvPr/>
        </p:nvSpPr>
        <p:spPr>
          <a:xfrm>
            <a:off x="3955900" y="1878600"/>
            <a:ext cx="2672378" cy="544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Ведущий специалист по тестированию в </a:t>
            </a: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СКБ «Контур»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73"/>
          <p:cNvCxnSpPr/>
          <p:nvPr/>
        </p:nvCxnSpPr>
        <p:spPr>
          <a:xfrm>
            <a:off x="3955918" y="1788874"/>
            <a:ext cx="3026101" cy="1502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73"/>
          <p:cNvSpPr txBox="1"/>
          <p:nvPr/>
        </p:nvSpPr>
        <p:spPr>
          <a:xfrm>
            <a:off x="3867000" y="2476600"/>
            <a:ext cx="4945155" cy="119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Более 5 лет опыта в тестировании. Обучает тестировщиков, публикует статьи о тестировании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habr.com. Участвовала в переводе книги Ли Коупленда «Практическое руководство по тест-дизайну».</a:t>
            </a:r>
            <a:endParaRPr b="0" i="0" sz="14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Марина Третьякова.png" id="701" name="Google Shape;70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161" y="1412624"/>
            <a:ext cx="2784284" cy="338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4294967295" type="body"/>
          </p:nvPr>
        </p:nvSpPr>
        <p:spPr>
          <a:xfrm>
            <a:off x="847696" y="532091"/>
            <a:ext cx="4564802" cy="6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000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</a:t>
            </a:r>
            <a:endParaRPr/>
          </a:p>
        </p:txBody>
      </p:sp>
      <p:sp>
        <p:nvSpPr>
          <p:cNvPr id="193" name="Google Shape;193;p38"/>
          <p:cNvSpPr txBox="1"/>
          <p:nvPr/>
        </p:nvSpPr>
        <p:spPr>
          <a:xfrm>
            <a:off x="1430493" y="2899539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38"/>
          <p:cNvGrpSpPr/>
          <p:nvPr/>
        </p:nvGrpSpPr>
        <p:grpSpPr>
          <a:xfrm>
            <a:off x="876970" y="2143431"/>
            <a:ext cx="458102" cy="458102"/>
            <a:chOff x="0" y="0"/>
            <a:chExt cx="458100" cy="458100"/>
          </a:xfrm>
        </p:grpSpPr>
        <p:sp>
          <p:nvSpPr>
            <p:cNvPr id="195" name="Google Shape;195;p3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6" name="Google Shape;196;p38"/>
            <p:cNvSpPr txBox="1"/>
            <p:nvPr/>
          </p:nvSpPr>
          <p:spPr>
            <a:xfrm>
              <a:off x="19738" y="102050"/>
              <a:ext cx="418624" cy="254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ontserrat SemiBold"/>
                <a:buNone/>
              </a:pPr>
              <a:r>
                <a:rPr b="0" i="0" lang="ru" sz="17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r>
                <a:rPr lang="ru" sz="17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8"/>
          <p:cNvGrpSpPr/>
          <p:nvPr/>
        </p:nvGrpSpPr>
        <p:grpSpPr>
          <a:xfrm>
            <a:off x="872291" y="2790382"/>
            <a:ext cx="458102" cy="458102"/>
            <a:chOff x="0" y="0"/>
            <a:chExt cx="458100" cy="458100"/>
          </a:xfrm>
        </p:grpSpPr>
        <p:sp>
          <p:nvSpPr>
            <p:cNvPr id="198" name="Google Shape;198;p38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9" name="Google Shape;199;p38"/>
            <p:cNvSpPr txBox="1"/>
            <p:nvPr/>
          </p:nvSpPr>
          <p:spPr>
            <a:xfrm>
              <a:off x="67086" y="102049"/>
              <a:ext cx="323928" cy="254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ontserrat SemiBold"/>
                <a:buNone/>
              </a:pPr>
              <a:r>
                <a:rPr b="0" i="0" lang="ru" sz="17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r>
                <a:rPr lang="ru" sz="17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8"/>
          <p:cNvSpPr txBox="1"/>
          <p:nvPr/>
        </p:nvSpPr>
        <p:spPr>
          <a:xfrm>
            <a:off x="1435171" y="2281562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872548" y="1258042"/>
            <a:ext cx="3308401" cy="4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Вас ждут онлайн-уроки и практические задания: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rame 153.png" id="202" name="Google Shape;2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396" y="595672"/>
            <a:ext cx="4102101" cy="40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4"/>
          <p:cNvSpPr txBox="1"/>
          <p:nvPr>
            <p:ph idx="4294967295" type="body"/>
          </p:nvPr>
        </p:nvSpPr>
        <p:spPr>
          <a:xfrm>
            <a:off x="846239" y="527458"/>
            <a:ext cx="4548601" cy="443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940"/>
              <a:buFont typeface="Arial"/>
              <a:buNone/>
            </a:pPr>
            <a:r>
              <a:rPr b="1" lang="ru" sz="29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</a:t>
            </a:r>
            <a:endParaRPr/>
          </a:p>
        </p:txBody>
      </p:sp>
      <p:sp>
        <p:nvSpPr>
          <p:cNvPr id="707" name="Google Shape;707;p74"/>
          <p:cNvSpPr txBox="1"/>
          <p:nvPr/>
        </p:nvSpPr>
        <p:spPr>
          <a:xfrm>
            <a:off x="3852402" y="1355824"/>
            <a:ext cx="3181501" cy="1021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Даниил Пилипенко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4"/>
          <p:cNvSpPr txBox="1"/>
          <p:nvPr/>
        </p:nvSpPr>
        <p:spPr>
          <a:xfrm>
            <a:off x="3955900" y="1878600"/>
            <a:ext cx="2672378" cy="544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кадрового центра </a:t>
            </a:r>
            <a:r>
              <a:rPr b="1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SymbioWay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74"/>
          <p:cNvCxnSpPr/>
          <p:nvPr/>
        </p:nvCxnSpPr>
        <p:spPr>
          <a:xfrm>
            <a:off x="3955918" y="1788874"/>
            <a:ext cx="3026101" cy="1502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74"/>
          <p:cNvSpPr txBox="1"/>
          <p:nvPr/>
        </p:nvSpPr>
        <p:spPr>
          <a:xfrm>
            <a:off x="3867000" y="2476599"/>
            <a:ext cx="4945155" cy="1394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50+ выступлений на семинарах и конференциях. Более 10 лет работает в сфере Java-разработки. Руководил отделом разработки ПО в издательстве «Вокруг света» и долгое время был ведущим разработчиком в «Ютинет».</a:t>
            </a:r>
            <a:endParaRPr b="0" i="0" sz="14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Даниил Пилипенко.png" id="711" name="Google Shape;71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05" y="1400130"/>
            <a:ext cx="2786748" cy="340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5"/>
          <p:cNvSpPr/>
          <p:nvPr/>
        </p:nvSpPr>
        <p:spPr>
          <a:xfrm>
            <a:off x="373475" y="556435"/>
            <a:ext cx="8361000" cy="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5"/>
          <p:cNvSpPr txBox="1"/>
          <p:nvPr/>
        </p:nvSpPr>
        <p:spPr>
          <a:xfrm>
            <a:off x="288894" y="772933"/>
            <a:ext cx="845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Стоимость обучения</a:t>
            </a:r>
            <a:endParaRPr b="0" i="0" sz="1700" u="none" cap="none" strike="noStrike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718" name="Google Shape;718;p75"/>
          <p:cNvPicPr preferRelativeResize="0"/>
          <p:nvPr/>
        </p:nvPicPr>
        <p:blipFill rotWithShape="1">
          <a:blip r:embed="rId3">
            <a:alphaModFix/>
          </a:blip>
          <a:srcRect b="10639" l="0" r="0" t="11756"/>
          <a:stretch/>
        </p:blipFill>
        <p:spPr>
          <a:xfrm>
            <a:off x="8022683" y="252337"/>
            <a:ext cx="692675" cy="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75"/>
          <p:cNvPicPr preferRelativeResize="0"/>
          <p:nvPr/>
        </p:nvPicPr>
        <p:blipFill rotWithShape="1">
          <a:blip r:embed="rId4">
            <a:alphaModFix/>
          </a:blip>
          <a:srcRect b="3488" l="0" r="0" t="3488"/>
          <a:stretch/>
        </p:blipFill>
        <p:spPr>
          <a:xfrm>
            <a:off x="7089508" y="251412"/>
            <a:ext cx="692676" cy="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5"/>
          <p:cNvSpPr txBox="1"/>
          <p:nvPr/>
        </p:nvSpPr>
        <p:spPr>
          <a:xfrm>
            <a:off x="7762564" y="161613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75"/>
          <p:cNvSpPr txBox="1"/>
          <p:nvPr/>
        </p:nvSpPr>
        <p:spPr>
          <a:xfrm>
            <a:off x="369486" y="208163"/>
            <a:ext cx="3716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150">
            <a:noAutofit/>
          </a:bodyPr>
          <a:lstStyle/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Образовательная платформа</a:t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2" name="Google Shape;722;p75"/>
          <p:cNvSpPr/>
          <p:nvPr/>
        </p:nvSpPr>
        <p:spPr>
          <a:xfrm>
            <a:off x="365100" y="2176375"/>
            <a:ext cx="1233600" cy="389700"/>
          </a:xfrm>
          <a:prstGeom prst="roundRect">
            <a:avLst>
              <a:gd fmla="val 16667" name="adj"/>
            </a:avLst>
          </a:prstGeom>
          <a:solidFill>
            <a:srgbClr val="E0478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Скидка: </a:t>
            </a:r>
            <a:r>
              <a:rPr lang="ru" sz="12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-15%</a:t>
            </a:r>
            <a:endParaRPr sz="1200">
              <a:solidFill>
                <a:schemeClr val="l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723" name="Google Shape;723;p75"/>
          <p:cNvSpPr txBox="1"/>
          <p:nvPr/>
        </p:nvSpPr>
        <p:spPr>
          <a:xfrm>
            <a:off x="288900" y="1528363"/>
            <a:ext cx="4019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Полная стоимость: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trike="sngStrike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 2 957</a:t>
            </a:r>
            <a:r>
              <a:rPr lang="ru" strike="sngStrike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 BYN</a:t>
            </a:r>
            <a:endParaRPr sz="1400" strike="sngStrike">
              <a:solidFill>
                <a:srgbClr val="666666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24" name="Google Shape;724;p75"/>
          <p:cNvSpPr txBox="1"/>
          <p:nvPr/>
        </p:nvSpPr>
        <p:spPr>
          <a:xfrm>
            <a:off x="288900" y="2590550"/>
            <a:ext cx="4019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ИТОГО: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2 513</a:t>
            </a:r>
            <a:r>
              <a:rPr lang="ru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 BYN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25" name="Google Shape;725;p75"/>
          <p:cNvSpPr txBox="1"/>
          <p:nvPr/>
        </p:nvSpPr>
        <p:spPr>
          <a:xfrm>
            <a:off x="375238" y="3606175"/>
            <a:ext cx="296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В стоимость обучения включены:</a:t>
            </a:r>
            <a:endParaRPr b="1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6" name="Google Shape;726;p75"/>
          <p:cNvSpPr txBox="1"/>
          <p:nvPr/>
        </p:nvSpPr>
        <p:spPr>
          <a:xfrm>
            <a:off x="375235" y="3842263"/>
            <a:ext cx="1842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114300" lvl="0" marL="11430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➔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Видеоуроки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➔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Лайфхаки от экспертов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➔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Чат с куратором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➔"/>
            </a:pPr>
            <a:r>
              <a:rPr b="0" i="0" lang="ru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Дашборды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rame 152.png" id="727" name="Google Shape;727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7995" y="790670"/>
            <a:ext cx="4178302" cy="38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6"/>
          <p:cNvSpPr/>
          <p:nvPr/>
        </p:nvSpPr>
        <p:spPr>
          <a:xfrm>
            <a:off x="189300" y="869125"/>
            <a:ext cx="8765400" cy="3984000"/>
          </a:xfrm>
          <a:prstGeom prst="roundRect">
            <a:avLst>
              <a:gd fmla="val 16667" name="adj"/>
            </a:avLst>
          </a:prstGeom>
          <a:solidFill>
            <a:srgbClr val="531E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76"/>
          <p:cNvSpPr/>
          <p:nvPr/>
        </p:nvSpPr>
        <p:spPr>
          <a:xfrm>
            <a:off x="5830727" y="2007268"/>
            <a:ext cx="1143565" cy="1143565"/>
          </a:xfrm>
          <a:custGeom>
            <a:rect b="b" l="l" r="r" t="t"/>
            <a:pathLst>
              <a:path extrusionOk="0" h="2513329" w="2513330">
                <a:moveTo>
                  <a:pt x="2513012" y="165"/>
                </a:moveTo>
                <a:lnTo>
                  <a:pt x="2507780" y="165"/>
                </a:lnTo>
                <a:lnTo>
                  <a:pt x="2507780" y="0"/>
                </a:lnTo>
                <a:lnTo>
                  <a:pt x="2502547" y="0"/>
                </a:lnTo>
                <a:lnTo>
                  <a:pt x="2502547" y="2508250"/>
                </a:lnTo>
                <a:lnTo>
                  <a:pt x="10477" y="2508250"/>
                </a:lnTo>
                <a:lnTo>
                  <a:pt x="10477" y="2507945"/>
                </a:lnTo>
                <a:lnTo>
                  <a:pt x="2502547" y="2507945"/>
                </a:lnTo>
                <a:lnTo>
                  <a:pt x="2502547" y="2502700"/>
                </a:lnTo>
                <a:lnTo>
                  <a:pt x="10477" y="2502700"/>
                </a:lnTo>
                <a:lnTo>
                  <a:pt x="10477" y="10629"/>
                </a:lnTo>
                <a:lnTo>
                  <a:pt x="2502547" y="10629"/>
                </a:lnTo>
                <a:lnTo>
                  <a:pt x="2502547" y="5397"/>
                </a:lnTo>
                <a:lnTo>
                  <a:pt x="10477" y="5397"/>
                </a:lnTo>
                <a:lnTo>
                  <a:pt x="10477" y="5080"/>
                </a:lnTo>
                <a:lnTo>
                  <a:pt x="2502547" y="5080"/>
                </a:lnTo>
                <a:lnTo>
                  <a:pt x="2502547" y="0"/>
                </a:ln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2503170"/>
                </a:lnTo>
                <a:lnTo>
                  <a:pt x="0" y="2513330"/>
                </a:lnTo>
                <a:lnTo>
                  <a:pt x="5232" y="2513330"/>
                </a:lnTo>
                <a:lnTo>
                  <a:pt x="2507780" y="2513330"/>
                </a:lnTo>
                <a:lnTo>
                  <a:pt x="2507780" y="2513177"/>
                </a:lnTo>
                <a:lnTo>
                  <a:pt x="2513012" y="2513177"/>
                </a:lnTo>
                <a:lnTo>
                  <a:pt x="2513012" y="2503170"/>
                </a:lnTo>
                <a:lnTo>
                  <a:pt x="2513012" y="2502700"/>
                </a:lnTo>
                <a:lnTo>
                  <a:pt x="2513012" y="10629"/>
                </a:lnTo>
                <a:lnTo>
                  <a:pt x="2513012" y="10160"/>
                </a:lnTo>
                <a:lnTo>
                  <a:pt x="2513012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76"/>
          <p:cNvPicPr preferRelativeResize="0"/>
          <p:nvPr/>
        </p:nvPicPr>
        <p:blipFill rotWithShape="1">
          <a:blip r:embed="rId3">
            <a:alphaModFix/>
          </a:blip>
          <a:srcRect b="-43920" l="110301" r="-79486" t="43920"/>
          <a:stretch/>
        </p:blipFill>
        <p:spPr>
          <a:xfrm>
            <a:off x="5095677" y="772756"/>
            <a:ext cx="3751488" cy="3612600"/>
          </a:xfrm>
          <a:prstGeom prst="cloud">
            <a:avLst/>
          </a:prstGeom>
          <a:noFill/>
          <a:ln>
            <a:noFill/>
          </a:ln>
        </p:spPr>
      </p:pic>
      <p:sp>
        <p:nvSpPr>
          <p:cNvPr id="735" name="Google Shape;735;p76"/>
          <p:cNvSpPr txBox="1"/>
          <p:nvPr/>
        </p:nvSpPr>
        <p:spPr>
          <a:xfrm>
            <a:off x="609600" y="1749413"/>
            <a:ext cx="439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Остались вопросы?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Свяжитесь с нами!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6" name="Google Shape;736;p76"/>
          <p:cNvSpPr txBox="1"/>
          <p:nvPr/>
        </p:nvSpPr>
        <p:spPr>
          <a:xfrm>
            <a:off x="638900" y="2940950"/>
            <a:ext cx="36195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Красовский Антон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76"/>
          <p:cNvSpPr txBox="1"/>
          <p:nvPr/>
        </p:nvSpPr>
        <p:spPr>
          <a:xfrm>
            <a:off x="2600863" y="3844763"/>
            <a:ext cx="249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@Anton_Krasouski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638888" y="3844781"/>
            <a:ext cx="228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+375 29 707 79 80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638900" y="3292177"/>
            <a:ext cx="213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менеджер Lerna Corp  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0" name="Google Shape;740;p76"/>
          <p:cNvPicPr preferRelativeResize="0"/>
          <p:nvPr/>
        </p:nvPicPr>
        <p:blipFill rotWithShape="1">
          <a:blip r:embed="rId4">
            <a:alphaModFix/>
          </a:blip>
          <a:srcRect b="25456" l="0" r="25456" t="0"/>
          <a:stretch/>
        </p:blipFill>
        <p:spPr>
          <a:xfrm>
            <a:off x="5147649" y="1376338"/>
            <a:ext cx="2969700" cy="2969700"/>
          </a:xfrm>
          <a:prstGeom prst="teardrop">
            <a:avLst>
              <a:gd fmla="val 10000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1" name="Google Shape;741;p76"/>
          <p:cNvSpPr/>
          <p:nvPr/>
        </p:nvSpPr>
        <p:spPr>
          <a:xfrm>
            <a:off x="449675" y="632635"/>
            <a:ext cx="8361000" cy="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p76"/>
          <p:cNvPicPr preferRelativeResize="0"/>
          <p:nvPr/>
        </p:nvPicPr>
        <p:blipFill rotWithShape="1">
          <a:blip r:embed="rId5">
            <a:alphaModFix/>
          </a:blip>
          <a:srcRect b="10639" l="0" r="0" t="11756"/>
          <a:stretch/>
        </p:blipFill>
        <p:spPr>
          <a:xfrm>
            <a:off x="8098883" y="328537"/>
            <a:ext cx="692675" cy="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76"/>
          <p:cNvPicPr preferRelativeResize="0"/>
          <p:nvPr/>
        </p:nvPicPr>
        <p:blipFill rotWithShape="1">
          <a:blip r:embed="rId6">
            <a:alphaModFix/>
          </a:blip>
          <a:srcRect b="3488" l="0" r="0" t="3488"/>
          <a:stretch/>
        </p:blipFill>
        <p:spPr>
          <a:xfrm>
            <a:off x="7165708" y="327612"/>
            <a:ext cx="692676" cy="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76"/>
          <p:cNvSpPr txBox="1"/>
          <p:nvPr/>
        </p:nvSpPr>
        <p:spPr>
          <a:xfrm>
            <a:off x="7838764" y="237813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6"/>
          <p:cNvSpPr txBox="1"/>
          <p:nvPr/>
        </p:nvSpPr>
        <p:spPr>
          <a:xfrm>
            <a:off x="369486" y="208163"/>
            <a:ext cx="3716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150">
            <a:noAutofit/>
          </a:bodyPr>
          <a:lstStyle/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Образовательная платформа</a:t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marR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6" name="Google Shape;746;p76"/>
          <p:cNvSpPr txBox="1"/>
          <p:nvPr/>
        </p:nvSpPr>
        <p:spPr>
          <a:xfrm>
            <a:off x="638888" y="4146263"/>
            <a:ext cx="249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a.krasovskiy@lerna.team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idx="4294967295" type="title"/>
          </p:nvPr>
        </p:nvSpPr>
        <p:spPr>
          <a:xfrm>
            <a:off x="311699" y="1546424"/>
            <a:ext cx="7516502" cy="6219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b="1" lang="ru" sz="4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Java-разработчик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1</a:t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862499" y="874775"/>
            <a:ext cx="4564802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Вводный модуль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746049" y="2649750"/>
            <a:ext cx="7894502" cy="161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Какие бывают программы.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Где и для чего применяется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выглядит программный код.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Установка среды разработки.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Исправляем готовое приложение.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Пишем консольное приложение.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40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40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0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18" name="Google Shape;218;p40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9" name="Google Shape;219;p40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0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221" name="Google Shape;221;p40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2" name="Google Shape;222;p40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2</a:t>
            </a:r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862499" y="874775"/>
            <a:ext cx="2907358" cy="1621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746050" y="2649750"/>
            <a:ext cx="5829600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Приветственное видео.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вообще бывает в коде.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 в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Boolean, операторы сравнения и условные операторы.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Циклы.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Разбираем сложный код.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41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41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33" name="Google Shape;233;p4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4" name="Google Shape;234;p4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41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41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238" name="Google Shape;238;p41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9" name="Google Shape;239;p41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3</a:t>
            </a:r>
            <a:endParaRPr/>
          </a:p>
        </p:txBody>
      </p:sp>
      <p:sp>
        <p:nvSpPr>
          <p:cNvPr id="245" name="Google Shape;245;p42"/>
          <p:cNvSpPr txBox="1"/>
          <p:nvPr/>
        </p:nvSpPr>
        <p:spPr>
          <a:xfrm>
            <a:off x="862499" y="874775"/>
            <a:ext cx="4564802" cy="1621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Объекты и классы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746049" y="2649750"/>
            <a:ext cx="8033702" cy="2190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Понятие класса и объекта.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Метод, параметры, return.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Статические методы и переменные.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Константы и Enum.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объектов и конструктор.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Инкапсуляция, геттеры и сеттеры.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Копирование объектов.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2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42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49" name="Google Shape;249;p42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0" name="Google Shape;250;p42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2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42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254" name="Google Shape;254;p42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5" name="Google Shape;255;p42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42"/>
          <p:cNvSpPr txBox="1"/>
          <p:nvPr/>
        </p:nvSpPr>
        <p:spPr>
          <a:xfrm>
            <a:off x="4556049" y="2649750"/>
            <a:ext cx="8033702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библиотеки классов.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JAR-файлов.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4294967295" type="body"/>
          </p:nvPr>
        </p:nvSpPr>
        <p:spPr>
          <a:xfrm>
            <a:off x="847700" y="532099"/>
            <a:ext cx="4381201" cy="256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 4</a:t>
            </a: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862499" y="874775"/>
            <a:ext cx="370085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b="1" i="0" lang="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Числа, строки, даты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3"/>
          <p:cNvGrpSpPr/>
          <p:nvPr/>
        </p:nvGrpSpPr>
        <p:grpSpPr>
          <a:xfrm>
            <a:off x="6117547" y="688802"/>
            <a:ext cx="458102" cy="458101"/>
            <a:chOff x="0" y="0"/>
            <a:chExt cx="458100" cy="458100"/>
          </a:xfrm>
        </p:grpSpPr>
        <p:sp>
          <p:nvSpPr>
            <p:cNvPr id="264" name="Google Shape;264;p4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65" name="Google Shape;265;p4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43"/>
          <p:cNvSpPr txBox="1"/>
          <p:nvPr/>
        </p:nvSpPr>
        <p:spPr>
          <a:xfrm>
            <a:off x="6675748" y="826931"/>
            <a:ext cx="1203901" cy="31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модуль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3"/>
          <p:cNvCxnSpPr/>
          <p:nvPr/>
        </p:nvCxnSpPr>
        <p:spPr>
          <a:xfrm>
            <a:off x="887998" y="2326620"/>
            <a:ext cx="7862700" cy="1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43"/>
          <p:cNvSpPr txBox="1"/>
          <p:nvPr/>
        </p:nvSpPr>
        <p:spPr>
          <a:xfrm>
            <a:off x="6675749" y="1458674"/>
            <a:ext cx="2103901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практических заданий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3"/>
          <p:cNvGrpSpPr/>
          <p:nvPr/>
        </p:nvGrpSpPr>
        <p:grpSpPr>
          <a:xfrm>
            <a:off x="6117547" y="1349517"/>
            <a:ext cx="458102" cy="458102"/>
            <a:chOff x="0" y="0"/>
            <a:chExt cx="458100" cy="458100"/>
          </a:xfrm>
        </p:grpSpPr>
        <p:sp>
          <p:nvSpPr>
            <p:cNvPr id="270" name="Google Shape;270;p43"/>
            <p:cNvSpPr/>
            <p:nvPr/>
          </p:nvSpPr>
          <p:spPr>
            <a:xfrm>
              <a:off x="0" y="0"/>
              <a:ext cx="458100" cy="458100"/>
            </a:xfrm>
            <a:prstGeom prst="ellipse">
              <a:avLst/>
            </a:prstGeom>
            <a:solidFill>
              <a:srgbClr val="3F2A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1" name="Google Shape;271;p43"/>
            <p:cNvSpPr txBox="1"/>
            <p:nvPr/>
          </p:nvSpPr>
          <p:spPr>
            <a:xfrm>
              <a:off x="67086" y="89350"/>
              <a:ext cx="323928" cy="27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Montserrat SemiBold"/>
                <a:buNone/>
              </a:pPr>
              <a:r>
                <a:rPr b="0" i="0" lang="ru" sz="18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43"/>
          <p:cNvSpPr txBox="1"/>
          <p:nvPr/>
        </p:nvSpPr>
        <p:spPr>
          <a:xfrm>
            <a:off x="746049" y="2649750"/>
            <a:ext cx="3477052" cy="2025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Объекты и примитивы.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объекты и примитивы.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Значения по умолчанию.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Boxing и unboxing.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изученное.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Какие бывают числа.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Биты и байты.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Числа int и double.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чисел с плавающей точкой.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Преобразование чисел разных типов.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4556049" y="2649750"/>
            <a:ext cx="8033702" cy="22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Преобразование строки в число и обратно.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Какие бывают операции с числами.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Инкремент и декремент.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Класс Math.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Символы и кодировки.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Специальные символы.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Методы класса String.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Конкатенация строк.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строк.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Регулярные выражения.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Char char="●"/>
            </a:pPr>
            <a:r>
              <a:rPr b="0" i="0" lang="ru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Календарь и метка времени.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KB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D3BFF"/>
      </a:accent1>
      <a:accent2>
        <a:srgbClr val="FCACA9"/>
      </a:accent2>
      <a:accent3>
        <a:srgbClr val="3AA654"/>
      </a:accent3>
      <a:accent4>
        <a:srgbClr val="F8E32B"/>
      </a:accent4>
      <a:accent5>
        <a:srgbClr val="FF9140"/>
      </a:accent5>
      <a:accent6>
        <a:srgbClr val="8270F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3D3BFF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