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4"/>
  </p:notesMasterIdLst>
  <p:handoutMasterIdLst>
    <p:handoutMasterId r:id="rId5"/>
  </p:handoutMasterIdLst>
  <p:sldIdLst>
    <p:sldId id="404" r:id="rId3"/>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94607" autoAdjust="0"/>
  </p:normalViewPr>
  <p:slideViewPr>
    <p:cSldViewPr snapToGrid="0" snapToObjects="1">
      <p:cViewPr varScale="1">
        <p:scale>
          <a:sx n="87" d="100"/>
          <a:sy n="87" d="100"/>
        </p:scale>
        <p:origin x="1248" y="19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21-04-2020</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21-04-2020</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21-04-2020</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21-04-2020</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21-04-2020</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21-04-2020</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smodels.org/dev/index.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24466" y="1"/>
            <a:ext cx="6371302" cy="575186"/>
          </a:xfrm>
        </p:spPr>
        <p:txBody>
          <a:bodyPr/>
          <a:lstStyle/>
          <a:p>
            <a:r>
              <a:rPr lang="nl-NL" dirty="0" err="1"/>
              <a:t>Kaggle</a:t>
            </a:r>
            <a:r>
              <a:rPr lang="nl-NL" dirty="0"/>
              <a:t> </a:t>
            </a:r>
            <a:r>
              <a:rPr lang="nl-NL" dirty="0" err="1"/>
              <a:t>submission</a:t>
            </a:r>
            <a:r>
              <a:rPr lang="nl-NL" dirty="0"/>
              <a:t> </a:t>
            </a:r>
            <a:r>
              <a:rPr lang="nl-NL" dirty="0" err="1"/>
              <a:t>and</a:t>
            </a:r>
            <a:r>
              <a:rPr lang="nl-NL" dirty="0"/>
              <a:t> </a:t>
            </a:r>
            <a:r>
              <a:rPr lang="nl-NL" dirty="0" err="1"/>
              <a:t>method</a:t>
            </a:r>
            <a:r>
              <a:rPr lang="nl-NL" dirty="0"/>
              <a:t> </a:t>
            </a:r>
            <a:r>
              <a:rPr lang="nl-NL" dirty="0" err="1"/>
              <a:t>used</a:t>
            </a:r>
            <a:endParaRPr lang="nl-NL" dirty="0"/>
          </a:p>
        </p:txBody>
      </p:sp>
      <p:sp>
        <p:nvSpPr>
          <p:cNvPr id="6" name="Titel 3">
            <a:extLst>
              <a:ext uri="{FF2B5EF4-FFF2-40B4-BE49-F238E27FC236}">
                <a16:creationId xmlns:a16="http://schemas.microsoft.com/office/drawing/2014/main" id="{C8D82AB2-3688-CB48-8A28-35708E914EA1}"/>
              </a:ext>
            </a:extLst>
          </p:cNvPr>
          <p:cNvSpPr txBox="1">
            <a:spLocks/>
          </p:cNvSpPr>
          <p:nvPr/>
        </p:nvSpPr>
        <p:spPr bwMode="auto">
          <a:xfrm>
            <a:off x="486696" y="3333142"/>
            <a:ext cx="6386053" cy="604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a:lstStyle>
          <a:p>
            <a:r>
              <a:rPr lang="nl-NL" dirty="0" err="1"/>
              <a:t>Questions</a:t>
            </a:r>
            <a:endParaRPr lang="nl-NL" dirty="0"/>
          </a:p>
        </p:txBody>
      </p:sp>
      <p:sp>
        <p:nvSpPr>
          <p:cNvPr id="2" name="TextBox 1">
            <a:extLst>
              <a:ext uri="{FF2B5EF4-FFF2-40B4-BE49-F238E27FC236}">
                <a16:creationId xmlns:a16="http://schemas.microsoft.com/office/drawing/2014/main" id="{67C44F2E-D744-734E-96A1-AF9317AB95A7}"/>
              </a:ext>
            </a:extLst>
          </p:cNvPr>
          <p:cNvSpPr txBox="1"/>
          <p:nvPr/>
        </p:nvSpPr>
        <p:spPr>
          <a:xfrm>
            <a:off x="486696" y="3864089"/>
            <a:ext cx="15603793" cy="5170646"/>
          </a:xfrm>
          <a:prstGeom prst="rect">
            <a:avLst/>
          </a:prstGeom>
          <a:noFill/>
        </p:spPr>
        <p:txBody>
          <a:bodyPr wrap="square" rtlCol="0">
            <a:spAutoFit/>
          </a:bodyPr>
          <a:lstStyle/>
          <a:p>
            <a:r>
              <a:rPr lang="en-US" sz="2200" dirty="0">
                <a:latin typeface="+mn-lt"/>
              </a:rPr>
              <a:t>•This challenge seems to require more understanding of theory than the previous one. What would be you advise about the best way to approach it? Is it a good idea to devote a couple of weeks to studying theory and only then start to implement methods more advanced than baseline?</a:t>
            </a:r>
          </a:p>
          <a:p>
            <a:r>
              <a:rPr lang="en-US" sz="2200" dirty="0">
                <a:latin typeface="+mn-lt"/>
              </a:rPr>
              <a:t>•We would like to receive a better grade for this challenge than for the previous one. We understood the main problems with our approach from the feedback and will try to improve our work. Nevertheless, we want to know what the main evaluation criteria are and what is considered good/ very good work for the course?</a:t>
            </a:r>
          </a:p>
          <a:p>
            <a:r>
              <a:rPr lang="en-US" sz="2200" dirty="0">
                <a:latin typeface="+mn-lt"/>
              </a:rPr>
              <a:t>•Will tackling both competitions increase the grade?</a:t>
            </a:r>
          </a:p>
          <a:p>
            <a:r>
              <a:rPr lang="en-US" sz="2200" dirty="0">
                <a:latin typeface="+mn-lt"/>
              </a:rPr>
              <a:t>•For the first challenge on of the received comments was “Work mainly based on existing Kaggle kernels”. We disagree with this since data generation + augmentation code is our own and also for the tried architectures we wrote the code ourselves.  Loading of the data, images cropping, processing in batches for prediction and submission are taken from existing kernels, but isn’t it a good idea not to spend time on writing boilerplate code?</a:t>
            </a:r>
          </a:p>
          <a:p>
            <a:r>
              <a:rPr lang="en-US" sz="2200" dirty="0">
                <a:latin typeface="+mn-lt"/>
              </a:rPr>
              <a:t>•Another comment was that the passed code could be documented better. From our point of view, the comments were rather detailed. Can we get more specific requirements of how the code should be documented?</a:t>
            </a:r>
          </a:p>
          <a:p>
            <a:r>
              <a:rPr lang="en-US" sz="2200" dirty="0">
                <a:latin typeface="+mn-lt"/>
              </a:rPr>
              <a:t>•How important is the score on the Kaggle leaderboard?</a:t>
            </a:r>
          </a:p>
          <a:p>
            <a:r>
              <a:rPr lang="en-US" sz="2200" dirty="0"/>
              <a:t>• </a:t>
            </a:r>
            <a:r>
              <a:rPr lang="en-US" sz="2200" dirty="0">
                <a:latin typeface="+mn-lt"/>
              </a:rPr>
              <a:t>How do we build on each other work without blocking each other? </a:t>
            </a:r>
            <a:endParaRPr lang="en-US" sz="2200" dirty="0"/>
          </a:p>
        </p:txBody>
      </p:sp>
      <p:sp>
        <p:nvSpPr>
          <p:cNvPr id="3" name="TextBox 2">
            <a:extLst>
              <a:ext uri="{FF2B5EF4-FFF2-40B4-BE49-F238E27FC236}">
                <a16:creationId xmlns:a16="http://schemas.microsoft.com/office/drawing/2014/main" id="{FCD3331A-9AAE-0443-99B5-8ED020E0837A}"/>
              </a:ext>
            </a:extLst>
          </p:cNvPr>
          <p:cNvSpPr txBox="1"/>
          <p:nvPr/>
        </p:nvSpPr>
        <p:spPr>
          <a:xfrm>
            <a:off x="486697" y="589941"/>
            <a:ext cx="15603792" cy="2800767"/>
          </a:xfrm>
          <a:prstGeom prst="rect">
            <a:avLst/>
          </a:prstGeom>
          <a:noFill/>
        </p:spPr>
        <p:txBody>
          <a:bodyPr wrap="square" rtlCol="0">
            <a:spAutoFit/>
          </a:bodyPr>
          <a:lstStyle/>
          <a:p>
            <a:r>
              <a:rPr lang="en-US" sz="2200" dirty="0">
                <a:latin typeface="+mn-lt"/>
              </a:rPr>
              <a:t>•Our team name on Kaggle is </a:t>
            </a:r>
            <a:r>
              <a:rPr lang="en-US" sz="2200" dirty="0" err="1">
                <a:latin typeface="+mn-lt"/>
              </a:rPr>
              <a:t>MLiP_Badger</a:t>
            </a:r>
            <a:endParaRPr lang="en-US" sz="2200" dirty="0">
              <a:latin typeface="+mn-lt"/>
            </a:endParaRPr>
          </a:p>
          <a:p>
            <a:r>
              <a:rPr lang="en-US" sz="2200" dirty="0">
                <a:latin typeface="+mn-lt"/>
              </a:rPr>
              <a:t>•To get started we chose ARIMA. It is slightly more advanced than other baselines and it is possible to try different versions of this model. Information about seasonality and other features can be added too(SARIMA)</a:t>
            </a:r>
          </a:p>
          <a:p>
            <a:r>
              <a:rPr lang="en-US" sz="2200" dirty="0">
                <a:latin typeface="+mn-lt"/>
              </a:rPr>
              <a:t>•By now we made one submission with the prediction made with SARIMA model. We used the implementation from </a:t>
            </a:r>
            <a:r>
              <a:rPr lang="en-US" sz="2200" dirty="0">
                <a:latin typeface="+mn-lt"/>
                <a:hlinkClick r:id="rId2"/>
              </a:rPr>
              <a:t>statsmodels</a:t>
            </a:r>
            <a:r>
              <a:rPr lang="en-US" sz="2200" dirty="0">
                <a:latin typeface="+mn-lt"/>
              </a:rPr>
              <a:t> Python module – SARIMAX function. The choice of parameters – P, D, Q and seasonal periodicity – is non-trivial and for now, we chose it arbitrary. We are looking into the methods to chose parameters for a model.</a:t>
            </a:r>
          </a:p>
          <a:p>
            <a:r>
              <a:rPr lang="en-US" sz="2200" dirty="0">
                <a:latin typeface="+mn-lt"/>
              </a:rPr>
              <a:t>•We got public score 1.08216</a:t>
            </a:r>
          </a:p>
          <a:p>
            <a:r>
              <a:rPr lang="en-US" sz="2200" dirty="0">
                <a:latin typeface="+mn-lt"/>
              </a:rPr>
              <a:t>•This helped to figure out how to default Kaggle submission works (not from a notebook). The submission was made via Kaggle API</a:t>
            </a:r>
          </a:p>
        </p:txBody>
      </p:sp>
    </p:spTree>
    <p:extLst>
      <p:ext uri="{BB962C8B-B14F-4D97-AF65-F5344CB8AC3E}">
        <p14:creationId xmlns:p14="http://schemas.microsoft.com/office/powerpoint/2010/main" val="1497031764"/>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Algemeen RU ENG" id="{31A70973-6BBE-824E-B115-509002655E70}" vid="{00DA7A24-36FF-9146-A055-ADCA4A325BD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Algemeen RU ENG" id="{31A70973-6BBE-824E-B115-509002655E70}" vid="{F7EBA6E5-49D9-6C4B-A630-052FDB15E4F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425</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Helvetica</vt:lpstr>
      <vt:lpstr>1_Basis NL</vt:lpstr>
      <vt:lpstr>Titel NL</vt:lpstr>
      <vt:lpstr>Kaggle submission and method used</vt:lpstr>
    </vt:vector>
  </TitlesOfParts>
  <Company>Radboud Universiteit Nijmegen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Eugenia Martynova</cp:lastModifiedBy>
  <cp:revision>15</cp:revision>
  <cp:lastPrinted>2017-01-24T09:58:55Z</cp:lastPrinted>
  <dcterms:created xsi:type="dcterms:W3CDTF">2017-03-20T08:02:45Z</dcterms:created>
  <dcterms:modified xsi:type="dcterms:W3CDTF">2020-04-21T12:28:55Z</dcterms:modified>
</cp:coreProperties>
</file>