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4"/>
  </p:notesMasterIdLst>
  <p:handoutMasterIdLst>
    <p:handoutMasterId r:id="rId5"/>
  </p:handoutMasterIdLst>
  <p:sldIdLst>
    <p:sldId id="404" r:id="rId3"/>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94607" autoAdjust="0"/>
  </p:normalViewPr>
  <p:slideViewPr>
    <p:cSldViewPr snapToGrid="0" snapToObjects="1">
      <p:cViewPr varScale="1">
        <p:scale>
          <a:sx n="87" d="100"/>
          <a:sy n="87" d="100"/>
        </p:scale>
        <p:origin x="1248" y="19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20-04-2020</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20-04-2020</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20-04-2020</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20-04-2020</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20-04-2020</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20-04-2020</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smodels.org/dev/index.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24466" y="324465"/>
            <a:ext cx="6371302" cy="604683"/>
          </a:xfrm>
        </p:spPr>
        <p:txBody>
          <a:bodyPr/>
          <a:lstStyle/>
          <a:p>
            <a:r>
              <a:rPr lang="nl-NL" dirty="0" err="1"/>
              <a:t>Kaggle</a:t>
            </a:r>
            <a:r>
              <a:rPr lang="nl-NL" dirty="0"/>
              <a:t> </a:t>
            </a:r>
            <a:r>
              <a:rPr lang="nl-NL" dirty="0" err="1"/>
              <a:t>submission</a:t>
            </a:r>
            <a:r>
              <a:rPr lang="nl-NL" dirty="0"/>
              <a:t> </a:t>
            </a:r>
            <a:r>
              <a:rPr lang="nl-NL" dirty="0" err="1"/>
              <a:t>and</a:t>
            </a:r>
            <a:r>
              <a:rPr lang="nl-NL" dirty="0"/>
              <a:t> </a:t>
            </a:r>
            <a:r>
              <a:rPr lang="nl-NL" dirty="0" err="1"/>
              <a:t>method</a:t>
            </a:r>
            <a:r>
              <a:rPr lang="nl-NL" dirty="0"/>
              <a:t> </a:t>
            </a:r>
            <a:r>
              <a:rPr lang="nl-NL" dirty="0" err="1"/>
              <a:t>used</a:t>
            </a:r>
            <a:endParaRPr lang="nl-NL" dirty="0"/>
          </a:p>
        </p:txBody>
      </p:sp>
      <p:sp>
        <p:nvSpPr>
          <p:cNvPr id="5" name="Tijdelijke aanduiding voor inhoud 4"/>
          <p:cNvSpPr>
            <a:spLocks noGrp="1"/>
          </p:cNvSpPr>
          <p:nvPr>
            <p:ph idx="1"/>
          </p:nvPr>
        </p:nvSpPr>
        <p:spPr>
          <a:xfrm>
            <a:off x="324466" y="929148"/>
            <a:ext cx="15323573" cy="3923071"/>
          </a:xfrm>
        </p:spPr>
        <p:txBody>
          <a:bodyPr>
            <a:normAutofit lnSpcReduction="10000"/>
          </a:bodyPr>
          <a:lstStyle/>
          <a:p>
            <a:r>
              <a:rPr lang="nl-NL" sz="2200" dirty="0" err="1"/>
              <a:t>Our</a:t>
            </a:r>
            <a:r>
              <a:rPr lang="nl-NL" sz="2200" dirty="0"/>
              <a:t> team name on </a:t>
            </a:r>
            <a:r>
              <a:rPr lang="nl-NL" sz="2200" dirty="0" err="1"/>
              <a:t>Kaggle</a:t>
            </a:r>
            <a:r>
              <a:rPr lang="nl-NL" sz="2200" dirty="0"/>
              <a:t> is </a:t>
            </a:r>
            <a:r>
              <a:rPr lang="nl-NL" sz="2200" dirty="0" err="1"/>
              <a:t>MLiP_Badger</a:t>
            </a:r>
            <a:endParaRPr lang="nl-NL" sz="2200" dirty="0"/>
          </a:p>
          <a:p>
            <a:r>
              <a:rPr lang="nl-NL" sz="2200" dirty="0"/>
              <a:t>We made </a:t>
            </a:r>
            <a:r>
              <a:rPr lang="nl-NL" sz="2200" dirty="0" err="1"/>
              <a:t>one</a:t>
            </a:r>
            <a:r>
              <a:rPr lang="nl-NL" sz="2200" dirty="0"/>
              <a:t> </a:t>
            </a:r>
            <a:r>
              <a:rPr lang="nl-NL" sz="2200" dirty="0" err="1"/>
              <a:t>submissio</a:t>
            </a:r>
            <a:r>
              <a:rPr lang="nl-NL" sz="2400" dirty="0" err="1"/>
              <a:t>n</a:t>
            </a:r>
            <a:r>
              <a:rPr lang="nl-NL" sz="2400" dirty="0"/>
              <a:t> </a:t>
            </a:r>
            <a:r>
              <a:rPr lang="nl-NL" sz="2400" dirty="0" err="1"/>
              <a:t>with</a:t>
            </a:r>
            <a:r>
              <a:rPr lang="nl-NL" sz="2400" dirty="0"/>
              <a:t> </a:t>
            </a:r>
            <a:r>
              <a:rPr lang="nl-NL" sz="2400" dirty="0" err="1"/>
              <a:t>the</a:t>
            </a:r>
            <a:r>
              <a:rPr lang="nl-NL" sz="2400" dirty="0"/>
              <a:t> </a:t>
            </a:r>
            <a:r>
              <a:rPr lang="nl-NL" sz="2400" dirty="0" err="1"/>
              <a:t>predition</a:t>
            </a:r>
            <a:r>
              <a:rPr lang="nl-NL" sz="2400" dirty="0"/>
              <a:t> made </a:t>
            </a:r>
            <a:r>
              <a:rPr lang="nl-NL" sz="2400" dirty="0" err="1"/>
              <a:t>with</a:t>
            </a:r>
            <a:r>
              <a:rPr lang="nl-NL" sz="2400" dirty="0"/>
              <a:t> ARIMA model. We </a:t>
            </a:r>
            <a:r>
              <a:rPr lang="nl-NL" sz="2400" dirty="0" err="1"/>
              <a:t>used</a:t>
            </a:r>
            <a:r>
              <a:rPr lang="nl-NL" sz="2400" dirty="0"/>
              <a:t> </a:t>
            </a:r>
            <a:r>
              <a:rPr lang="nl-NL" sz="2400" dirty="0" err="1"/>
              <a:t>implementation</a:t>
            </a:r>
            <a:r>
              <a:rPr lang="nl-NL" sz="2400" dirty="0"/>
              <a:t> </a:t>
            </a:r>
            <a:r>
              <a:rPr lang="nl-NL" sz="2400" dirty="0" err="1"/>
              <a:t>from</a:t>
            </a:r>
            <a:r>
              <a:rPr lang="nl-NL" sz="2400" dirty="0"/>
              <a:t> </a:t>
            </a:r>
            <a:r>
              <a:rPr lang="en-US" sz="2400" dirty="0">
                <a:hlinkClick r:id="rId2"/>
              </a:rPr>
              <a:t>statsmodels</a:t>
            </a:r>
            <a:r>
              <a:rPr lang="en-US" sz="2400" dirty="0"/>
              <a:t> Python module – SARIMAX function</a:t>
            </a:r>
            <a:endParaRPr lang="nl-NL" sz="2400" dirty="0"/>
          </a:p>
          <a:p>
            <a:r>
              <a:rPr lang="nl-NL" sz="2200" dirty="0"/>
              <a:t>We </a:t>
            </a:r>
            <a:r>
              <a:rPr lang="nl-NL" sz="2200" dirty="0" err="1"/>
              <a:t>decided</a:t>
            </a:r>
            <a:r>
              <a:rPr lang="nl-NL" sz="2200" dirty="0"/>
              <a:t> </a:t>
            </a:r>
            <a:r>
              <a:rPr lang="nl-NL" sz="2200" dirty="0" err="1"/>
              <a:t>to</a:t>
            </a:r>
            <a:r>
              <a:rPr lang="nl-NL" sz="2200" dirty="0"/>
              <a:t> experiment </a:t>
            </a:r>
            <a:r>
              <a:rPr lang="nl-NL" sz="2200" dirty="0" err="1"/>
              <a:t>with</a:t>
            </a:r>
            <a:r>
              <a:rPr lang="nl-NL" sz="2200" dirty="0"/>
              <a:t> </a:t>
            </a:r>
            <a:r>
              <a:rPr lang="nl-NL" sz="2200" dirty="0" err="1"/>
              <a:t>this</a:t>
            </a:r>
            <a:r>
              <a:rPr lang="nl-NL" sz="2200" dirty="0"/>
              <a:t> model </a:t>
            </a:r>
            <a:r>
              <a:rPr lang="nl-NL" sz="2200" dirty="0" err="1"/>
              <a:t>because</a:t>
            </a:r>
            <a:r>
              <a:rPr lang="nl-NL" sz="2200" dirty="0"/>
              <a:t> (</a:t>
            </a:r>
            <a:r>
              <a:rPr lang="nl-NL" sz="2200" dirty="0" err="1"/>
              <a:t>why</a:t>
            </a:r>
            <a:r>
              <a:rPr lang="nl-NL" sz="2200" dirty="0"/>
              <a:t>? As far as I </a:t>
            </a:r>
            <a:r>
              <a:rPr lang="nl-NL" sz="2200" dirty="0" err="1"/>
              <a:t>can</a:t>
            </a:r>
            <a:r>
              <a:rPr lang="nl-NL" sz="2200" dirty="0"/>
              <a:t> </a:t>
            </a:r>
            <a:r>
              <a:rPr lang="nl-NL" sz="2200" dirty="0" err="1"/>
              <a:t>see</a:t>
            </a:r>
            <a:r>
              <a:rPr lang="nl-NL" sz="2200" dirty="0"/>
              <a:t> </a:t>
            </a:r>
            <a:r>
              <a:rPr lang="nl-NL" sz="2200" dirty="0" err="1"/>
              <a:t>now</a:t>
            </a:r>
            <a:r>
              <a:rPr lang="nl-NL" sz="2200" dirty="0"/>
              <a:t> </a:t>
            </a:r>
            <a:r>
              <a:rPr lang="nl-NL" sz="2200" dirty="0" err="1"/>
              <a:t>the</a:t>
            </a:r>
            <a:r>
              <a:rPr lang="nl-NL" sz="2200" dirty="0"/>
              <a:t> </a:t>
            </a:r>
            <a:r>
              <a:rPr lang="nl-NL" sz="2200" dirty="0" err="1"/>
              <a:t>used</a:t>
            </a:r>
            <a:r>
              <a:rPr lang="nl-NL" sz="2200" dirty="0"/>
              <a:t> </a:t>
            </a:r>
            <a:r>
              <a:rPr lang="nl-NL" sz="2200" dirty="0" err="1"/>
              <a:t>implementation</a:t>
            </a:r>
            <a:r>
              <a:rPr lang="nl-NL" sz="2200" dirty="0"/>
              <a:t> </a:t>
            </a:r>
            <a:r>
              <a:rPr lang="nl-NL" sz="2200" dirty="0" err="1"/>
              <a:t>allows</a:t>
            </a:r>
            <a:r>
              <a:rPr lang="nl-NL" sz="2200" dirty="0"/>
              <a:t> </a:t>
            </a:r>
            <a:r>
              <a:rPr lang="nl-NL" sz="2200" dirty="0" err="1"/>
              <a:t>to</a:t>
            </a:r>
            <a:r>
              <a:rPr lang="nl-NL" sz="2200" dirty="0"/>
              <a:t> </a:t>
            </a:r>
            <a:r>
              <a:rPr lang="nl-NL" sz="2200" dirty="0" err="1"/>
              <a:t>try</a:t>
            </a:r>
            <a:r>
              <a:rPr lang="nl-NL" sz="2200" dirty="0"/>
              <a:t> different options: ARIMA, ARIMAX, SARIMAX, </a:t>
            </a:r>
            <a:r>
              <a:rPr lang="nl-NL" sz="2200" dirty="0" err="1"/>
              <a:t>this</a:t>
            </a:r>
            <a:r>
              <a:rPr lang="nl-NL" sz="2200" dirty="0"/>
              <a:t> </a:t>
            </a:r>
            <a:r>
              <a:rPr lang="nl-NL" sz="2200" dirty="0" err="1"/>
              <a:t>could</a:t>
            </a:r>
            <a:r>
              <a:rPr lang="nl-NL" sz="2200" dirty="0"/>
              <a:t> </a:t>
            </a:r>
            <a:r>
              <a:rPr lang="nl-NL" sz="2200" dirty="0" err="1"/>
              <a:t>be</a:t>
            </a:r>
            <a:r>
              <a:rPr lang="nl-NL" sz="2200" dirty="0"/>
              <a:t> </a:t>
            </a:r>
            <a:r>
              <a:rPr lang="nl-NL" sz="2200" dirty="0" err="1"/>
              <a:t>an</a:t>
            </a:r>
            <a:r>
              <a:rPr lang="nl-NL" sz="2200" dirty="0"/>
              <a:t> argument)</a:t>
            </a:r>
          </a:p>
          <a:p>
            <a:r>
              <a:rPr lang="ru-RU" sz="2200" dirty="0"/>
              <a:t>70 (?) </a:t>
            </a:r>
            <a:r>
              <a:rPr lang="en-US" sz="2200" dirty="0"/>
              <a:t>last samples are used as training data</a:t>
            </a:r>
          </a:p>
          <a:p>
            <a:r>
              <a:rPr lang="nl-NL" sz="2200" dirty="0"/>
              <a:t>Public score </a:t>
            </a:r>
            <a:r>
              <a:rPr lang="ru-RU" sz="2200" dirty="0"/>
              <a:t>1.08216</a:t>
            </a:r>
            <a:endParaRPr lang="en-US" sz="2200" dirty="0"/>
          </a:p>
          <a:p>
            <a:r>
              <a:rPr lang="en-US" sz="2200" dirty="0"/>
              <a:t>This helped to figure our how default Kaggle submission works (not from a notebook). Submission was made via Kaggle </a:t>
            </a:r>
            <a:r>
              <a:rPr lang="en-US" sz="2200" dirty="0" err="1"/>
              <a:t>api</a:t>
            </a:r>
            <a:endParaRPr lang="nl-NL" sz="2200" dirty="0"/>
          </a:p>
        </p:txBody>
      </p:sp>
      <p:sp>
        <p:nvSpPr>
          <p:cNvPr id="6" name="Titel 3">
            <a:extLst>
              <a:ext uri="{FF2B5EF4-FFF2-40B4-BE49-F238E27FC236}">
                <a16:creationId xmlns:a16="http://schemas.microsoft.com/office/drawing/2014/main" id="{C8D82AB2-3688-CB48-8A28-35708E914EA1}"/>
              </a:ext>
            </a:extLst>
          </p:cNvPr>
          <p:cNvSpPr txBox="1">
            <a:spLocks/>
          </p:cNvSpPr>
          <p:nvPr/>
        </p:nvSpPr>
        <p:spPr bwMode="auto">
          <a:xfrm>
            <a:off x="486696" y="4852219"/>
            <a:ext cx="6386053" cy="50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a:lstStyle>
          <a:p>
            <a:r>
              <a:rPr lang="nl-NL" dirty="0" err="1"/>
              <a:t>Questions</a:t>
            </a:r>
            <a:endParaRPr lang="nl-NL" dirty="0"/>
          </a:p>
        </p:txBody>
      </p:sp>
      <p:sp>
        <p:nvSpPr>
          <p:cNvPr id="2" name="TextBox 1">
            <a:extLst>
              <a:ext uri="{FF2B5EF4-FFF2-40B4-BE49-F238E27FC236}">
                <a16:creationId xmlns:a16="http://schemas.microsoft.com/office/drawing/2014/main" id="{67C44F2E-D744-734E-96A1-AF9317AB95A7}"/>
              </a:ext>
            </a:extLst>
          </p:cNvPr>
          <p:cNvSpPr txBox="1"/>
          <p:nvPr/>
        </p:nvSpPr>
        <p:spPr>
          <a:xfrm>
            <a:off x="486696" y="5353665"/>
            <a:ext cx="15603793" cy="3477875"/>
          </a:xfrm>
          <a:prstGeom prst="rect">
            <a:avLst/>
          </a:prstGeom>
          <a:noFill/>
        </p:spPr>
        <p:txBody>
          <a:bodyPr wrap="square" rtlCol="0">
            <a:spAutoFit/>
          </a:bodyPr>
          <a:lstStyle/>
          <a:p>
            <a:pPr marL="457200" indent="-457200">
              <a:buFont typeface="Arial" panose="020B0604020202020204" pitchFamily="34" charset="0"/>
              <a:buChar char="•"/>
            </a:pPr>
            <a:r>
              <a:rPr lang="en-US" sz="2200" dirty="0">
                <a:latin typeface="+mn-lt"/>
              </a:rPr>
              <a:t>This challenge seems to require more understanding of theory than the previous one. What would be you advise about the best way to approach it? Is it a good idea to devote a couple of weeks to studying theory and only then start to implement methods more advanced that baseline?</a:t>
            </a:r>
          </a:p>
          <a:p>
            <a:pPr marL="457200" indent="-457200">
              <a:buFont typeface="Arial" panose="020B0604020202020204" pitchFamily="34" charset="0"/>
              <a:buChar char="•"/>
            </a:pPr>
            <a:r>
              <a:rPr lang="en-US" sz="2200" dirty="0">
                <a:latin typeface="+mn-lt"/>
              </a:rPr>
              <a:t>We would like to receive better grade for this challenge than for the previous one. We understood the main problems with our approach from the feedback and will try to improve our work. Nevertheless, we want to know what the main evaluation criteria are and what is considered good/ very good work for the course?</a:t>
            </a:r>
          </a:p>
          <a:p>
            <a:pPr marL="457200" indent="-457200">
              <a:buFont typeface="Arial" panose="020B0604020202020204" pitchFamily="34" charset="0"/>
              <a:buChar char="•"/>
            </a:pPr>
            <a:r>
              <a:rPr lang="en-US" sz="2200" dirty="0">
                <a:latin typeface="+mn-lt"/>
              </a:rPr>
              <a:t>Will tackling both competitions increase the grade?</a:t>
            </a:r>
          </a:p>
          <a:p>
            <a:pPr marL="457200" indent="-457200">
              <a:buFont typeface="Arial" panose="020B0604020202020204" pitchFamily="34" charset="0"/>
              <a:buChar char="•"/>
            </a:pPr>
            <a:r>
              <a:rPr lang="en-US" sz="2200" dirty="0">
                <a:latin typeface="+mn-lt"/>
              </a:rPr>
              <a:t>How important the score on the Kaggle leaderboard is?</a:t>
            </a:r>
          </a:p>
          <a:p>
            <a:pPr marL="457200" indent="-457200">
              <a:buFont typeface="Arial" panose="020B0604020202020204" pitchFamily="34" charset="0"/>
              <a:buChar char="•"/>
            </a:pPr>
            <a:r>
              <a:rPr lang="en-US" sz="2200" dirty="0">
                <a:latin typeface="+mn-lt"/>
              </a:rPr>
              <a:t>In the feedback for the previous challenge report it was said that the passed code could be documented better. From our point of view the comments were rather detailed. Can we get more specific requirements of how the code should be documented?</a:t>
            </a:r>
            <a:endParaRPr lang="ru-RU" sz="2200" dirty="0">
              <a:latin typeface="+mn-lt"/>
            </a:endParaRPr>
          </a:p>
        </p:txBody>
      </p:sp>
    </p:spTree>
    <p:extLst>
      <p:ext uri="{BB962C8B-B14F-4D97-AF65-F5344CB8AC3E}">
        <p14:creationId xmlns:p14="http://schemas.microsoft.com/office/powerpoint/2010/main" val="1497031764"/>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Algemeen RU ENG" id="{31A70973-6BBE-824E-B115-509002655E70}" vid="{00DA7A24-36FF-9146-A055-ADCA4A325BD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Algemeen RU ENG" id="{31A70973-6BBE-824E-B115-509002655E70}" vid="{F7EBA6E5-49D9-6C4B-A630-052FDB15E4F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287</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Helvetica</vt:lpstr>
      <vt:lpstr>1_Basis NL</vt:lpstr>
      <vt:lpstr>Titel NL</vt:lpstr>
      <vt:lpstr>Kaggle submission and method used</vt:lpstr>
    </vt:vector>
  </TitlesOfParts>
  <Company>Radboud Universiteit Nijmegen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Eugenia Martynova</cp:lastModifiedBy>
  <cp:revision>8</cp:revision>
  <cp:lastPrinted>2017-01-24T09:58:55Z</cp:lastPrinted>
  <dcterms:created xsi:type="dcterms:W3CDTF">2017-03-20T08:02:45Z</dcterms:created>
  <dcterms:modified xsi:type="dcterms:W3CDTF">2020-04-20T22:31:14Z</dcterms:modified>
</cp:coreProperties>
</file>