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0" r:id="rId8"/>
    <p:sldId id="261" r:id="rId9"/>
    <p:sldId id="264" r:id="rId10"/>
    <p:sldId id="268" r:id="rId11"/>
    <p:sldId id="266" r:id="rId12"/>
    <p:sldId id="280" r:id="rId13"/>
    <p:sldId id="265" r:id="rId14"/>
    <p:sldId id="272" r:id="rId15"/>
    <p:sldId id="273" r:id="rId16"/>
    <p:sldId id="274" r:id="rId17"/>
    <p:sldId id="275" r:id="rId18"/>
    <p:sldId id="277" r:id="rId19"/>
    <p:sldId id="279" r:id="rId20"/>
    <p:sldId id="270" r:id="rId21"/>
    <p:sldId id="276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</a:rPr>
              <a:t>Определение квантитативных показателей актуализации и выявление средств репрезентации индивидуально-авторских концептов с использованием </a:t>
            </a:r>
            <a:r>
              <a:rPr lang="en-US" sz="2800" dirty="0" smtClean="0">
                <a:solidFill>
                  <a:schemeClr val="accent2"/>
                </a:solidFill>
              </a:rPr>
              <a:t>PYTHON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(на примере текстов произведений 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братьев Стругацких)</a:t>
            </a:r>
          </a:p>
          <a:p>
            <a:pPr algn="ctr"/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400" dirty="0" err="1" smtClean="0">
                <a:solidFill>
                  <a:srgbClr val="002060"/>
                </a:solidFill>
              </a:rPr>
              <a:t>Мухаметзянова</a:t>
            </a:r>
            <a:r>
              <a:rPr lang="ru-RU" sz="2400" dirty="0" smtClean="0">
                <a:solidFill>
                  <a:srgbClr val="002060"/>
                </a:solidFill>
              </a:rPr>
              <a:t> Е.И.</a:t>
            </a:r>
          </a:p>
          <a:p>
            <a:pPr algn="r"/>
            <a:r>
              <a:rPr lang="ru-RU" sz="2400" dirty="0" smtClean="0">
                <a:solidFill>
                  <a:srgbClr val="002060"/>
                </a:solidFill>
              </a:rPr>
              <a:t>ДПО «Компьютерная лингвистика»</a:t>
            </a:r>
          </a:p>
          <a:p>
            <a:pPr algn="r"/>
            <a:r>
              <a:rPr lang="ru-RU" sz="2400" dirty="0" smtClean="0">
                <a:solidFill>
                  <a:srgbClr val="002060"/>
                </a:solidFill>
              </a:rPr>
              <a:t>НИУ «ВШЭ», 2023</a:t>
            </a:r>
          </a:p>
          <a:p>
            <a:pPr algn="r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accent2"/>
                </a:solidFill>
              </a:rPr>
              <a:t>Определение абсолютной частоты слов и выявление наиболее частых словоупотреблений при помощи модуля </a:t>
            </a:r>
            <a:r>
              <a:rPr lang="en-US" sz="2000" dirty="0" smtClean="0">
                <a:solidFill>
                  <a:schemeClr val="accent2"/>
                </a:solidFill>
              </a:rPr>
              <a:t>Counter</a:t>
            </a:r>
            <a:r>
              <a:rPr lang="ru-RU" sz="2000" dirty="0" smtClean="0">
                <a:solidFill>
                  <a:schemeClr val="accent2"/>
                </a:solidFill>
              </a:rPr>
              <a:t>.</a:t>
            </a:r>
            <a:br>
              <a:rPr lang="ru-RU" sz="2000" dirty="0" smtClean="0">
                <a:solidFill>
                  <a:schemeClr val="accent2"/>
                </a:solidFill>
              </a:rPr>
            </a:br>
            <a:r>
              <a:rPr lang="ru-RU" sz="2000" dirty="0" smtClean="0">
                <a:solidFill>
                  <a:schemeClr val="accent2"/>
                </a:solidFill>
              </a:rPr>
              <a:t>Вычисление </a:t>
            </a:r>
            <a:r>
              <a:rPr lang="en-US" sz="2000" dirty="0" smtClean="0">
                <a:solidFill>
                  <a:schemeClr val="accent2"/>
                </a:solidFill>
              </a:rPr>
              <a:t>IPM </a:t>
            </a:r>
            <a:r>
              <a:rPr lang="ru-RU" sz="2000" dirty="0" smtClean="0">
                <a:solidFill>
                  <a:schemeClr val="accent2"/>
                </a:solidFill>
              </a:rPr>
              <a:t>для интересующих слов.</a:t>
            </a:r>
            <a:br>
              <a:rPr lang="ru-RU" sz="2000" dirty="0" smtClean="0">
                <a:solidFill>
                  <a:schemeClr val="accent2"/>
                </a:solidFill>
              </a:rPr>
            </a:b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650"/>
            <a:ext cx="7560840" cy="425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3100" dirty="0" smtClean="0">
                <a:solidFill>
                  <a:schemeClr val="accent2">
                    <a:lumMod val="75000"/>
                  </a:schemeClr>
                </a:solidFill>
              </a:rPr>
              <a:t>Создание мини-корпуса текстов для определения </a:t>
            </a:r>
            <a:r>
              <a:rPr lang="en-US" sz="3100" dirty="0" smtClean="0">
                <a:solidFill>
                  <a:schemeClr val="accent2">
                    <a:lumMod val="75000"/>
                  </a:schemeClr>
                </a:solidFill>
              </a:rPr>
              <a:t>TF-IDF</a:t>
            </a:r>
            <a:br>
              <a:rPr lang="en-US" sz="3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100" dirty="0" smtClean="0">
                <a:solidFill>
                  <a:schemeClr val="accent2">
                    <a:lumMod val="75000"/>
                  </a:schemeClr>
                </a:solidFill>
              </a:rPr>
              <a:t>Библиотеки </a:t>
            </a:r>
            <a:r>
              <a:rPr lang="en-US" sz="3100" dirty="0" err="1" smtClean="0">
                <a:solidFill>
                  <a:schemeClr val="accent2">
                    <a:lumMod val="75000"/>
                  </a:schemeClr>
                </a:solidFill>
              </a:rPr>
              <a:t>Scikit</a:t>
            </a:r>
            <a:r>
              <a:rPr lang="en-US" sz="3100" dirty="0" smtClean="0">
                <a:solidFill>
                  <a:schemeClr val="accent2">
                    <a:lumMod val="75000"/>
                  </a:schemeClr>
                </a:solidFill>
              </a:rPr>
              <a:t>-Learn </a:t>
            </a:r>
            <a:r>
              <a:rPr lang="ru-RU" sz="3100" dirty="0" smtClean="0">
                <a:solidFill>
                  <a:schemeClr val="accent2">
                    <a:lumMod val="75000"/>
                  </a:schemeClr>
                </a:solidFill>
              </a:rPr>
              <a:t>и </a:t>
            </a:r>
            <a:r>
              <a:rPr lang="en-US" sz="3100" dirty="0" smtClean="0">
                <a:solidFill>
                  <a:schemeClr val="accent2">
                    <a:lumMod val="75000"/>
                  </a:schemeClr>
                </a:solidFill>
              </a:rPr>
              <a:t>Pandas</a:t>
            </a:r>
            <a:endParaRPr lang="ru-RU" sz="3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7741488" cy="37627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776864" cy="437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</a:t>
            </a:r>
            <a:r>
              <a:rPr lang="ru-RU" dirty="0" smtClean="0"/>
              <a:t>Путь </a:t>
            </a:r>
            <a:r>
              <a:rPr lang="ru-RU" dirty="0"/>
              <a:t>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</a:t>
            </a:r>
            <a:r>
              <a:rPr lang="en-US" dirty="0" smtClean="0"/>
              <a:t>2)</a:t>
            </a:r>
            <a:r>
              <a:rPr lang="ru-RU" dirty="0" smtClean="0"/>
              <a:t>Малыш                                                                               </a:t>
            </a:r>
            <a:r>
              <a:rPr lang="en-US" dirty="0" smtClean="0"/>
              <a:t>3)</a:t>
            </a:r>
            <a:r>
              <a:rPr lang="ru-RU" dirty="0" smtClean="0"/>
              <a:t>Жук </a:t>
            </a:r>
            <a:r>
              <a:rPr lang="ru-RU" dirty="0"/>
              <a:t>в муравейнике                                                                   </a:t>
            </a:r>
            <a:r>
              <a:rPr lang="en-US" dirty="0" smtClean="0"/>
              <a:t>4)</a:t>
            </a:r>
            <a:r>
              <a:rPr lang="ru-RU" dirty="0" smtClean="0"/>
              <a:t>Беспокойство                                                                        </a:t>
            </a:r>
            <a:r>
              <a:rPr lang="en-US" dirty="0" smtClean="0"/>
              <a:t>5)</a:t>
            </a:r>
            <a:r>
              <a:rPr lang="ru-RU" dirty="0" smtClean="0"/>
              <a:t>За </a:t>
            </a:r>
            <a:r>
              <a:rPr lang="ru-RU" dirty="0"/>
              <a:t>миллион лет до конца света (рукопись, найденная при странных обстоятельствах) </a:t>
            </a:r>
            <a:endParaRPr lang="en-US" dirty="0" smtClean="0"/>
          </a:p>
          <a:p>
            <a:r>
              <a:rPr lang="en-US" dirty="0" smtClean="0"/>
              <a:t>6)</a:t>
            </a:r>
            <a:r>
              <a:rPr lang="ru-RU" dirty="0" smtClean="0"/>
              <a:t>Отель </a:t>
            </a:r>
            <a:r>
              <a:rPr lang="ru-RU" dirty="0"/>
              <a:t>"У погибшего альпиниста"                                                      </a:t>
            </a:r>
            <a:r>
              <a:rPr lang="en-US" dirty="0" smtClean="0"/>
              <a:t>7)</a:t>
            </a:r>
            <a:r>
              <a:rPr lang="ru-RU" dirty="0" smtClean="0"/>
              <a:t>Пикник </a:t>
            </a:r>
            <a:r>
              <a:rPr lang="ru-RU" dirty="0"/>
              <a:t>на обочине                                                                   </a:t>
            </a:r>
            <a:r>
              <a:rPr lang="en-US" dirty="0" smtClean="0"/>
              <a:t>8)</a:t>
            </a:r>
            <a:r>
              <a:rPr lang="ru-RU" dirty="0" smtClean="0"/>
              <a:t>Улитка </a:t>
            </a:r>
            <a:r>
              <a:rPr lang="ru-RU" dirty="0"/>
              <a:t>на склоне                                                                    </a:t>
            </a:r>
            <a:r>
              <a:rPr lang="en-US" dirty="0" smtClean="0"/>
              <a:t>9)</a:t>
            </a:r>
            <a:r>
              <a:rPr lang="ru-RU" dirty="0" smtClean="0"/>
              <a:t>Гадкие </a:t>
            </a:r>
            <a:r>
              <a:rPr lang="ru-RU" dirty="0"/>
              <a:t>лебеди </a:t>
            </a:r>
          </a:p>
        </p:txBody>
      </p:sp>
    </p:spTree>
    <p:extLst>
      <p:ext uri="{BB962C8B-B14F-4D97-AF65-F5344CB8AC3E}">
        <p14:creationId xmlns:p14="http://schemas.microsoft.com/office/powerpoint/2010/main" val="161159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Вывод биграмм.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280920" cy="465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r>
              <a:rPr lang="ru-RU" dirty="0" smtClean="0"/>
              <a:t>, «Пикник на обочине»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476672"/>
            <a:ext cx="8388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ipm_лексемы</a:t>
            </a:r>
            <a:r>
              <a:rPr lang="ru-RU" dirty="0">
                <a:solidFill>
                  <a:srgbClr val="FF0000"/>
                </a:solidFill>
              </a:rPr>
              <a:t> "тайна" и ее дериватов - 145.49687181725594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"странный" и ее дериватов - 400.1163974974538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"загадка" и ее дериватов - 72.74843590862797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"необъяснимый" и ее дериватов - 36.374217954313984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"неведомый" и ее дериватов - 36.374217954313984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"неизвестный" и ее дериватов - 181.8710897715699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"непонятный" и ее дериватов - 109.12265386294195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"неясный" и ее дериватов - 36.374217954313984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"страх" и ее дериватов - 1018.4781027207915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"жуть" и ее дериватов - 109.12265386294195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"ужас" и ее дериватов - 327.36796158882584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"тревога" и ее дериватов - 109.12265386294195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"боязнь" и ее дериватов - 872.9812309035356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"опасность" и ее дериватов - 836.6070129492216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"мистика" и ее дериватов - 36.374217954313984</a:t>
            </a:r>
          </a:p>
        </p:txBody>
      </p:sp>
    </p:spTree>
    <p:extLst>
      <p:ext uri="{BB962C8B-B14F-4D97-AF65-F5344CB8AC3E}">
        <p14:creationId xmlns:p14="http://schemas.microsoft.com/office/powerpoint/2010/main" val="39562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IPM, </a:t>
            </a:r>
            <a:r>
              <a:rPr lang="ru-RU" dirty="0" smtClean="0"/>
              <a:t>«Улитка на склоне»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5" y="612844"/>
            <a:ext cx="87152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ipm_лексемы</a:t>
            </a:r>
            <a:r>
              <a:rPr lang="ru-RU" dirty="0"/>
              <a:t> "тайна" и ее дериватов - 87.81173164734808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"странный" и ее дериватов - 0.0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"загадка" и ее дериватов - 58.54115443156539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"необъяснимый" и ее дериватов - 0.0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"неведомый" и ее дериватов - 0.0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"неизвестный" и ее дериватов - 263.43519494204423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"непонятный" и ее дериватов - 585.4115443156539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"неясный" и ее дериватов - 58.54115443156539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"страх" и ее дериватов - 1902.587519025875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"жуть" и ее дериватов - 204.89404051047887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"ужас" и ее дериватов - 468.3292354525231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"тревога" и ее дериватов - 204.89404051047887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"боязнь" и ее дериватов - 1639.152324083831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"опасность" и ее дериватов - 380.517503805175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"мистика" и ее дериватов - 87.81173164734808</a:t>
            </a:r>
          </a:p>
        </p:txBody>
      </p:sp>
    </p:spTree>
    <p:extLst>
      <p:ext uri="{BB962C8B-B14F-4D97-AF65-F5344CB8AC3E}">
        <p14:creationId xmlns:p14="http://schemas.microsoft.com/office/powerpoint/2010/main" val="27921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Отель «У погибшего альпиниста»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82824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/>
              <a:t>ipm_лексемы</a:t>
            </a:r>
            <a:r>
              <a:rPr lang="ru-RU" dirty="0"/>
              <a:t> "тайна" и ее дериватов - 296.52082235108065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"странный" и ее дериватов - 1186.0832894043226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"загадка" и ее дериватов - 98.84027411702688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"необъяснимый" и ее дериватов - 32.94675803900896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"неведомый" и ее дериватов - 0.0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"неизвестный" и ее дериватов - 197.68054823405376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"непонятный" и ее дериватов - 527.1481286241434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"неясный" и ее дериватов - 32.94675803900896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"страх" и ее дериватов - 889.562467053242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"жуть" и ее дериватов - 362.41433842909856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"ужас" и ее дериватов - 724.8286768581971</a:t>
            </a:r>
          </a:p>
          <a:p>
            <a:r>
              <a:rPr lang="ru-RU" dirty="0" err="1"/>
              <a:t>ipm_лексемы</a:t>
            </a:r>
            <a:r>
              <a:rPr lang="ru-RU" dirty="0"/>
              <a:t> "тревога" и ее дериватов - 98.84027411702688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"боязнь" и ее дериватов - 494.2013705851344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"опасность" и ее дериватов - 461.25461254612543</a:t>
            </a:r>
          </a:p>
          <a:p>
            <a:r>
              <a:rPr lang="ru-RU" dirty="0" err="1"/>
              <a:t>ipm_лексемы</a:t>
            </a:r>
            <a:r>
              <a:rPr lang="ru-RU" dirty="0"/>
              <a:t> "мистика" и ее дериватов - 461.25461254612543</a:t>
            </a:r>
          </a:p>
        </p:txBody>
      </p:sp>
    </p:spTree>
    <p:extLst>
      <p:ext uri="{BB962C8B-B14F-4D97-AF65-F5344CB8AC3E}">
        <p14:creationId xmlns:p14="http://schemas.microsoft.com/office/powerpoint/2010/main" val="2047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ru-RU" dirty="0" smtClean="0"/>
              <a:t>«тайна»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ru-RU" dirty="0" smtClean="0"/>
              <a:t>«тайный»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4285456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Путь на </a:t>
            </a:r>
            <a:r>
              <a:rPr lang="ru-RU" dirty="0" err="1"/>
              <a:t>Альматею</a:t>
            </a:r>
            <a:r>
              <a:rPr lang="ru-RU" dirty="0"/>
              <a:t>   </a:t>
            </a:r>
            <a:r>
              <a:rPr lang="ru-RU" dirty="0" smtClean="0"/>
              <a:t>                                                             </a:t>
            </a:r>
            <a:r>
              <a:rPr lang="ru-RU" dirty="0"/>
              <a:t>0.000000</a:t>
            </a:r>
          </a:p>
          <a:p>
            <a:r>
              <a:rPr lang="ru-RU" dirty="0"/>
              <a:t>Малыш                                                                               0.000956</a:t>
            </a:r>
          </a:p>
          <a:p>
            <a:r>
              <a:rPr lang="ru-RU" dirty="0"/>
              <a:t>Жук в муравейнике                                                                   0.039418</a:t>
            </a:r>
          </a:p>
          <a:p>
            <a:r>
              <a:rPr lang="ru-RU" dirty="0"/>
              <a:t>Беспокойство                                                                        0.001212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0.003047</a:t>
            </a:r>
          </a:p>
          <a:p>
            <a:r>
              <a:rPr lang="ru-RU" dirty="0"/>
              <a:t>Отель "У погибшего альпиниста"                                                      0.001431</a:t>
            </a:r>
          </a:p>
          <a:p>
            <a:r>
              <a:rPr lang="ru-RU" dirty="0">
                <a:solidFill>
                  <a:srgbClr val="FF0000"/>
                </a:solidFill>
              </a:rPr>
              <a:t>Пикник на обочине                                                                   0.000000</a:t>
            </a:r>
          </a:p>
          <a:p>
            <a:r>
              <a:rPr lang="ru-RU" dirty="0"/>
              <a:t>Улитка на склоне                                                                    0.000000</a:t>
            </a:r>
          </a:p>
          <a:p>
            <a:r>
              <a:rPr lang="ru-RU" dirty="0"/>
              <a:t>Гадкие лебеди                                                                       0.001798</a:t>
            </a:r>
          </a:p>
          <a:p>
            <a:r>
              <a:rPr lang="ru-RU" dirty="0" err="1"/>
              <a:t>Name</a:t>
            </a:r>
            <a:r>
              <a:rPr lang="ru-RU" dirty="0"/>
              <a:t>: тайна, </a:t>
            </a:r>
            <a:r>
              <a:rPr lang="ru-RU" dirty="0" err="1"/>
              <a:t>dtype</a:t>
            </a:r>
            <a:r>
              <a:rPr lang="ru-RU" dirty="0"/>
              <a:t>: float64</a:t>
            </a:r>
          </a:p>
          <a:p>
            <a:pPr lvl="0">
              <a:buClr>
                <a:srgbClr val="F07F09"/>
              </a:buClr>
            </a:pPr>
            <a:r>
              <a:rPr lang="ru-RU" sz="2800" dirty="0" smtClean="0">
                <a:solidFill>
                  <a:prstClr val="black"/>
                </a:solidFill>
              </a:rPr>
              <a:t>+ </a:t>
            </a:r>
          </a:p>
          <a:p>
            <a:pPr lvl="0">
              <a:buClr>
                <a:srgbClr val="F07F09"/>
              </a:buClr>
            </a:pPr>
            <a:r>
              <a:rPr lang="ru-RU" sz="2800" dirty="0" smtClean="0">
                <a:solidFill>
                  <a:prstClr val="black"/>
                </a:solidFill>
              </a:rPr>
              <a:t>Пикник </a:t>
            </a:r>
            <a:r>
              <a:rPr lang="ru-RU" sz="2800" dirty="0">
                <a:solidFill>
                  <a:prstClr val="black"/>
                </a:solidFill>
              </a:rPr>
              <a:t>на обочине     </a:t>
            </a:r>
            <a:r>
              <a:rPr lang="en-US" sz="2800" dirty="0" smtClean="0">
                <a:solidFill>
                  <a:prstClr val="black"/>
                </a:solidFill>
              </a:rPr>
              <a:t>TF-IDF </a:t>
            </a:r>
            <a:r>
              <a:rPr lang="ru-RU" sz="2800" dirty="0" smtClean="0">
                <a:solidFill>
                  <a:prstClr val="black"/>
                </a:solidFill>
              </a:rPr>
              <a:t>для слова «таинственный» -</a:t>
            </a:r>
            <a:r>
              <a:rPr lang="ru-RU" dirty="0">
                <a:solidFill>
                  <a:srgbClr val="FF0000"/>
                </a:solidFill>
              </a:rPr>
              <a:t>0.000894</a:t>
            </a:r>
          </a:p>
          <a:p>
            <a:pPr lvl="0">
              <a:buClr>
                <a:srgbClr val="F07F09"/>
              </a:buClr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008" y="1628800"/>
            <a:ext cx="3931920" cy="3637384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Путь 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0.000000</a:t>
            </a:r>
          </a:p>
          <a:p>
            <a:r>
              <a:rPr lang="ru-RU" dirty="0"/>
              <a:t>Малыш                                                                               0.001065</a:t>
            </a:r>
          </a:p>
          <a:p>
            <a:r>
              <a:rPr lang="ru-RU" dirty="0"/>
              <a:t>Жук в муравейнике                                                                   0.009636</a:t>
            </a:r>
          </a:p>
          <a:p>
            <a:r>
              <a:rPr lang="ru-RU" dirty="0"/>
              <a:t>Беспокойство                                                                        0.000000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0.001131</a:t>
            </a:r>
          </a:p>
          <a:p>
            <a:r>
              <a:rPr lang="ru-RU" dirty="0"/>
              <a:t>Отель "У погибшего альпиниста"                                                      0.000000</a:t>
            </a:r>
          </a:p>
          <a:p>
            <a:r>
              <a:rPr lang="ru-RU" dirty="0">
                <a:solidFill>
                  <a:srgbClr val="FF0000"/>
                </a:solidFill>
              </a:rPr>
              <a:t>Пикник на обочине                                                                   0.000996</a:t>
            </a:r>
          </a:p>
          <a:p>
            <a:r>
              <a:rPr lang="ru-RU" dirty="0"/>
              <a:t>Улитка на склоне                                                                    0.000000</a:t>
            </a:r>
          </a:p>
          <a:p>
            <a:r>
              <a:rPr lang="ru-RU" dirty="0"/>
              <a:t>Гадкие лебеди                                                                       0.001001</a:t>
            </a:r>
          </a:p>
          <a:p>
            <a:r>
              <a:rPr lang="ru-RU" dirty="0" err="1"/>
              <a:t>Name</a:t>
            </a:r>
            <a:r>
              <a:rPr lang="ru-RU" dirty="0"/>
              <a:t>: тайный, </a:t>
            </a:r>
            <a:r>
              <a:rPr lang="ru-RU" dirty="0" err="1"/>
              <a:t>dtype</a:t>
            </a:r>
            <a:r>
              <a:rPr lang="ru-RU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8813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ru-RU" dirty="0" smtClean="0"/>
              <a:t>«загадка»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TF-IDF </a:t>
            </a:r>
            <a:r>
              <a:rPr lang="ru-RU" dirty="0" smtClean="0"/>
              <a:t>«загадочный»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Путь 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0.000000</a:t>
            </a:r>
          </a:p>
          <a:p>
            <a:r>
              <a:rPr lang="ru-RU" dirty="0"/>
              <a:t>Малыш                                                                               0.004051</a:t>
            </a:r>
          </a:p>
          <a:p>
            <a:r>
              <a:rPr lang="ru-RU" dirty="0"/>
              <a:t>Жук в муравейнике                                                                   0.004074</a:t>
            </a:r>
          </a:p>
          <a:p>
            <a:r>
              <a:rPr lang="ru-RU" dirty="0"/>
              <a:t>Беспокойство                                                                        0.000000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0.000000</a:t>
            </a:r>
          </a:p>
          <a:p>
            <a:r>
              <a:rPr lang="ru-RU" dirty="0"/>
              <a:t>Отель "У погибшего альпиниста"                                                      0.001011</a:t>
            </a:r>
          </a:p>
          <a:p>
            <a:r>
              <a:rPr lang="ru-RU" dirty="0"/>
              <a:t>Пикник на обочине                                                                   0.000000</a:t>
            </a:r>
          </a:p>
          <a:p>
            <a:r>
              <a:rPr lang="ru-RU" dirty="0"/>
              <a:t>Улитка на склоне                                                                    0.000000</a:t>
            </a:r>
          </a:p>
          <a:p>
            <a:r>
              <a:rPr lang="ru-RU" dirty="0"/>
              <a:t>Гадкие лебеди                                                                       0.000000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Путь 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0.000000</a:t>
            </a:r>
          </a:p>
          <a:p>
            <a:r>
              <a:rPr lang="ru-RU" dirty="0"/>
              <a:t>Малыш                                                                               0.003116</a:t>
            </a:r>
          </a:p>
          <a:p>
            <a:r>
              <a:rPr lang="ru-RU" dirty="0"/>
              <a:t>Жук в муравейнике                                                                   0.003133</a:t>
            </a:r>
          </a:p>
          <a:p>
            <a:r>
              <a:rPr lang="ru-RU" dirty="0"/>
              <a:t>Беспокойство                                                                        0.001975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0.003310</a:t>
            </a:r>
          </a:p>
          <a:p>
            <a:r>
              <a:rPr lang="ru-RU" dirty="0"/>
              <a:t>Отель "У погибшего альпиниста"                                                      0.000583</a:t>
            </a:r>
          </a:p>
          <a:p>
            <a:r>
              <a:rPr lang="ru-RU" dirty="0"/>
              <a:t>Пикник на обочине                                                                   0.000729</a:t>
            </a:r>
          </a:p>
          <a:p>
            <a:r>
              <a:rPr lang="ru-RU" dirty="0"/>
              <a:t>Улитка на склоне                                                                    0.000597</a:t>
            </a:r>
          </a:p>
          <a:p>
            <a:r>
              <a:rPr lang="ru-RU" dirty="0"/>
              <a:t>Гадкие лебеди                                                                       0.000366</a:t>
            </a:r>
          </a:p>
          <a:p>
            <a:r>
              <a:rPr lang="ru-RU" dirty="0" err="1"/>
              <a:t>Name</a:t>
            </a:r>
            <a:r>
              <a:rPr lang="ru-RU" dirty="0"/>
              <a:t>: загадочный, </a:t>
            </a:r>
            <a:r>
              <a:rPr lang="ru-RU" dirty="0" err="1"/>
              <a:t>dtype</a:t>
            </a:r>
            <a:r>
              <a:rPr lang="ru-RU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404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TF-IDF </a:t>
            </a:r>
            <a:r>
              <a:rPr lang="ru-RU" dirty="0" smtClean="0"/>
              <a:t>«непознанный»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TF-IDF </a:t>
            </a:r>
            <a:r>
              <a:rPr lang="ru-RU" dirty="0" smtClean="0"/>
              <a:t>«неведомый»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Путь 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0.000000</a:t>
            </a:r>
          </a:p>
          <a:p>
            <a:r>
              <a:rPr lang="ru-RU" dirty="0"/>
              <a:t>Малыш                                                                               0.000000</a:t>
            </a:r>
          </a:p>
          <a:p>
            <a:r>
              <a:rPr lang="ru-RU" dirty="0"/>
              <a:t>Жук в муравейнике                                                                   0.000000</a:t>
            </a:r>
          </a:p>
          <a:p>
            <a:r>
              <a:rPr lang="ru-RU" dirty="0"/>
              <a:t>Беспокойство                                                                        0.000000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0.000000</a:t>
            </a:r>
          </a:p>
          <a:p>
            <a:r>
              <a:rPr lang="ru-RU" dirty="0"/>
              <a:t>Отель "У погибшего альпиниста"                                                      0.002753</a:t>
            </a:r>
          </a:p>
          <a:p>
            <a:r>
              <a:rPr lang="ru-RU" dirty="0"/>
              <a:t>Пикник на обочине                                                                   0.000000</a:t>
            </a:r>
          </a:p>
          <a:p>
            <a:r>
              <a:rPr lang="ru-RU" dirty="0"/>
              <a:t>Улитка на склоне                                                                    0.000000</a:t>
            </a:r>
          </a:p>
          <a:p>
            <a:r>
              <a:rPr lang="ru-RU" dirty="0"/>
              <a:t>Гадкие лебеди                                                                       0.000000</a:t>
            </a:r>
          </a:p>
          <a:p>
            <a:r>
              <a:rPr lang="ru-RU" dirty="0" err="1"/>
              <a:t>Name</a:t>
            </a:r>
            <a:r>
              <a:rPr lang="ru-RU" dirty="0"/>
              <a:t>: непознанный, </a:t>
            </a:r>
            <a:r>
              <a:rPr lang="ru-RU" dirty="0" err="1"/>
              <a:t>dtype</a:t>
            </a:r>
            <a:r>
              <a:rPr lang="ru-RU" dirty="0"/>
              <a:t>: float64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Путь </a:t>
            </a:r>
            <a:r>
              <a:rPr lang="ru-RU" dirty="0"/>
              <a:t>на </a:t>
            </a:r>
            <a:r>
              <a:rPr lang="ru-RU" dirty="0" err="1"/>
              <a:t>Альматею</a:t>
            </a:r>
            <a:r>
              <a:rPr lang="ru-RU" dirty="0"/>
              <a:t>                                                                    0.000000</a:t>
            </a:r>
          </a:p>
          <a:p>
            <a:r>
              <a:rPr lang="ru-RU" dirty="0"/>
              <a:t>Малыш                                                                               0.001193</a:t>
            </a:r>
          </a:p>
          <a:p>
            <a:r>
              <a:rPr lang="ru-RU" dirty="0"/>
              <a:t>Жук в муравейнике                                                                   0.009599</a:t>
            </a:r>
          </a:p>
          <a:p>
            <a:r>
              <a:rPr lang="ru-RU" dirty="0"/>
              <a:t>Беспокойство                                                                        0.000000</a:t>
            </a:r>
          </a:p>
          <a:p>
            <a:r>
              <a:rPr lang="ru-RU" dirty="0"/>
              <a:t>За миллион лет до конца света (рукопись, найденная при странных обстоятельствах)    0.001268</a:t>
            </a:r>
          </a:p>
          <a:p>
            <a:r>
              <a:rPr lang="ru-RU" dirty="0"/>
              <a:t>Отель "У погибшего альпиниста"                                                      0.000000</a:t>
            </a:r>
          </a:p>
          <a:p>
            <a:r>
              <a:rPr lang="ru-RU" dirty="0"/>
              <a:t>Пикник на обочине                                                                   0.001116</a:t>
            </a:r>
          </a:p>
          <a:p>
            <a:r>
              <a:rPr lang="ru-RU" dirty="0"/>
              <a:t>Улитка на склоне                                                                    0.000000</a:t>
            </a:r>
          </a:p>
          <a:p>
            <a:r>
              <a:rPr lang="ru-RU" dirty="0"/>
              <a:t>Гадкие лебеди                                                                       0.000000</a:t>
            </a:r>
          </a:p>
          <a:p>
            <a:r>
              <a:rPr lang="ru-RU" dirty="0" err="1"/>
              <a:t>Name</a:t>
            </a:r>
            <a:r>
              <a:rPr lang="ru-RU" dirty="0"/>
              <a:t>: неведомый, </a:t>
            </a:r>
            <a:r>
              <a:rPr lang="ru-RU" dirty="0" err="1"/>
              <a:t>dtype</a:t>
            </a:r>
            <a:r>
              <a:rPr lang="ru-RU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3280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- Индивидуально-авторский концепт - единица сознания поэта или писателя, которая получает свою репрезентацию в художественном произведении или совокупности произведений и выражает индивидуально-авторское осмысление сущности предметов или явлений [Беспалова О. Е., 2002].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- Индивидуально-авторский концепт отражает основные категории мировидения человека с учетом личностной интерпретации, содержание которой обусловлено наличием определенных составляющих в индивидуальной картине писателя. Данные индивидуальные образования представляют собой семантико-смысловую доминанту авторского замысла. Писатель накладывает свою систему ценностей на ту,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которая принадлежит определенной культурной традиции [</a:t>
            </a:r>
            <a:r>
              <a:rPr lang="ru-RU" dirty="0" err="1">
                <a:latin typeface="Calibri"/>
                <a:ea typeface="SimSun"/>
                <a:cs typeface="Times New Roman"/>
              </a:rPr>
              <a:t>Манджиева</a:t>
            </a:r>
            <a:r>
              <a:rPr lang="ru-RU" dirty="0">
                <a:latin typeface="Calibri"/>
                <a:ea typeface="SimSun"/>
                <a:cs typeface="Times New Roman"/>
              </a:rPr>
              <a:t> С.В., </a:t>
            </a:r>
            <a:r>
              <a:rPr lang="ru-RU" dirty="0" err="1">
                <a:latin typeface="Calibri"/>
                <a:ea typeface="SimSun"/>
                <a:cs typeface="Times New Roman"/>
              </a:rPr>
              <a:t>Овраева</a:t>
            </a:r>
            <a:r>
              <a:rPr lang="ru-RU" dirty="0">
                <a:latin typeface="Calibri"/>
                <a:ea typeface="SimSun"/>
                <a:cs typeface="Times New Roman"/>
              </a:rPr>
              <a:t> Д.Н., </a:t>
            </a:r>
            <a:r>
              <a:rPr lang="ru-RU" dirty="0" err="1">
                <a:latin typeface="Calibri"/>
                <a:ea typeface="SimSun"/>
                <a:cs typeface="Times New Roman"/>
              </a:rPr>
              <a:t>Дертынова</a:t>
            </a:r>
            <a:r>
              <a:rPr lang="ru-RU" dirty="0">
                <a:latin typeface="Calibri"/>
                <a:ea typeface="SimSun"/>
                <a:cs typeface="Times New Roman"/>
              </a:rPr>
              <a:t> Е.Б.]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Основные проблемы:</a:t>
            </a:r>
          </a:p>
          <a:p>
            <a:r>
              <a:rPr lang="ru-RU" dirty="0" smtClean="0"/>
              <a:t>Многозначность (страшный</a:t>
            </a:r>
            <a:r>
              <a:rPr lang="ru-RU" dirty="0"/>
              <a:t>, ужасный)</a:t>
            </a:r>
          </a:p>
          <a:p>
            <a:r>
              <a:rPr lang="ru-RU" dirty="0"/>
              <a:t>Некоторые слова в процессе поиска попали в списки </a:t>
            </a:r>
            <a:r>
              <a:rPr lang="ru-RU" dirty="0" smtClean="0"/>
              <a:t>случайно (иностранный).</a:t>
            </a:r>
            <a:endParaRPr lang="ru-RU" dirty="0"/>
          </a:p>
          <a:p>
            <a:r>
              <a:rPr lang="ru-RU" dirty="0"/>
              <a:t>Некоторые авторские варианты номинации концепта невозможно найти автоматически.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[(('</a:t>
            </a:r>
            <a:r>
              <a:rPr lang="ru-RU" dirty="0" err="1"/>
              <a:t>ведьмин</a:t>
            </a:r>
            <a:r>
              <a:rPr lang="ru-RU" dirty="0"/>
              <a:t>', 'студень'), 14), (('говорить', '</a:t>
            </a:r>
            <a:r>
              <a:rPr lang="ru-RU" dirty="0" err="1"/>
              <a:t>кирилл</a:t>
            </a:r>
            <a:r>
              <a:rPr lang="ru-RU" dirty="0"/>
              <a:t>'), 15), (('господин', '</a:t>
            </a:r>
            <a:r>
              <a:rPr lang="ru-RU" dirty="0" err="1"/>
              <a:t>лемхен</a:t>
            </a:r>
            <a:r>
              <a:rPr lang="ru-RU" dirty="0"/>
              <a:t>'), 25), (('золотой', 'шар'), 14), (('мистер', '</a:t>
            </a:r>
            <a:r>
              <a:rPr lang="ru-RU" dirty="0" err="1"/>
              <a:t>шухарт</a:t>
            </a:r>
            <a:r>
              <a:rPr lang="ru-RU" dirty="0"/>
              <a:t>'), 16), (('некоторый', 'время'), 17), (('самый', 'дело'), 18), (('сказать', '</a:t>
            </a:r>
            <a:r>
              <a:rPr lang="ru-RU" dirty="0" err="1"/>
              <a:t>валентин</a:t>
            </a:r>
            <a:r>
              <a:rPr lang="ru-RU" dirty="0"/>
              <a:t>'), 17), (('сказать', '</a:t>
            </a:r>
            <a:r>
              <a:rPr lang="ru-RU" dirty="0" err="1"/>
              <a:t>нунан</a:t>
            </a:r>
            <a:r>
              <a:rPr lang="ru-RU" dirty="0"/>
              <a:t>'), 30), (('сказать', '</a:t>
            </a:r>
            <a:r>
              <a:rPr lang="ru-RU" dirty="0" err="1"/>
              <a:t>рэдрик</a:t>
            </a:r>
            <a:r>
              <a:rPr lang="ru-RU" dirty="0"/>
              <a:t>'), 70)]</a:t>
            </a:r>
          </a:p>
        </p:txBody>
      </p:sp>
    </p:spTree>
    <p:extLst>
      <p:ext uri="{BB962C8B-B14F-4D97-AF65-F5344CB8AC3E}">
        <p14:creationId xmlns:p14="http://schemas.microsoft.com/office/powerpoint/2010/main" val="26419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Решения: </a:t>
            </a:r>
            <a:r>
              <a:rPr lang="ru-RU" dirty="0" err="1" smtClean="0"/>
              <a:t>дизамбигуация</a:t>
            </a:r>
            <a:r>
              <a:rPr lang="ru-RU" dirty="0" smtClean="0"/>
              <a:t> по контексту?</a:t>
            </a:r>
          </a:p>
          <a:p>
            <a:endParaRPr lang="ru-RU" dirty="0"/>
          </a:p>
          <a:p>
            <a:r>
              <a:rPr lang="ru-RU" smtClean="0"/>
              <a:t>Разрешение анафоры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r>
              <a:rPr lang="ru-RU" dirty="0" smtClean="0"/>
              <a:t>Разработки в области анализа метафор?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Первостепенная задача когнитивной лингвистики - получение исчерпывающего списка языковых единиц, объективирующих интересующий исследователя концепт [Попова З.Д., </a:t>
            </a:r>
            <a:r>
              <a:rPr lang="ru-RU" dirty="0" err="1">
                <a:latin typeface="Calibri"/>
                <a:ea typeface="SimSun"/>
                <a:cs typeface="Times New Roman"/>
              </a:rPr>
              <a:t>Стернин</a:t>
            </a:r>
            <a:r>
              <a:rPr lang="ru-RU" dirty="0">
                <a:latin typeface="Calibri"/>
                <a:ea typeface="SimSun"/>
                <a:cs typeface="Times New Roman"/>
              </a:rPr>
              <a:t> И.А., 2007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].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Calibri"/>
                <a:ea typeface="SimSun"/>
                <a:cs typeface="Times New Roman"/>
              </a:rPr>
              <a:t>Номинативное поле концепта – </a:t>
            </a:r>
            <a:r>
              <a:rPr lang="ru-RU" dirty="0" err="1" smtClean="0">
                <a:latin typeface="Calibri"/>
                <a:ea typeface="SimSun"/>
                <a:cs typeface="Times New Roman"/>
              </a:rPr>
              <a:t>совокупнось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 языковых средств, его объективирующих.</a:t>
            </a:r>
            <a:endParaRPr lang="ru-RU" dirty="0">
              <a:latin typeface="Calibri"/>
              <a:ea typeface="SimSu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3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07F09"/>
              </a:buClr>
            </a:pPr>
            <a:r>
              <a:rPr lang="ru-RU" sz="24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В процессе исследования концепта </a:t>
            </a:r>
            <a:r>
              <a:rPr lang="ru-RU" sz="2400" dirty="0" smtClean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определяются состав и частотность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различных лексем, репрезентирующих концепт в тексте. </a:t>
            </a:r>
          </a:p>
          <a:p>
            <a:pPr lvl="0">
              <a:buClr>
                <a:srgbClr val="F07F09"/>
              </a:buClr>
            </a:pPr>
            <a:r>
              <a:rPr lang="ru-RU" sz="24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 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Квантитативный показатель может использоваться как один из критериев статуса ключевого ИАК.</a:t>
            </a:r>
          </a:p>
          <a:p>
            <a:pPr lvl="0">
              <a:buClr>
                <a:srgbClr val="F07F09"/>
              </a:buClr>
            </a:pPr>
            <a:r>
              <a:rPr lang="en-US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https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://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cyberleninka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ru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/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article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/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n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kvantitativnyy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pokazatel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kak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odin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iz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kriteriev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statusa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klyuchevogo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individualno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avtorskogo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kontsepta</a:t>
            </a:r>
            <a:r>
              <a:rPr lang="ru-RU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/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SimSun"/>
                <a:cs typeface="Times New Roman"/>
              </a:rPr>
              <a:t>viewer</a:t>
            </a:r>
            <a:endParaRPr lang="ru-RU" sz="2600" dirty="0">
              <a:solidFill>
                <a:prstClr val="black"/>
              </a:solidFill>
              <a:latin typeface="Calibri"/>
              <a:ea typeface="SimSun"/>
              <a:cs typeface="Times New Roman"/>
            </a:endParaRPr>
          </a:p>
          <a:p>
            <a:pPr lvl="0">
              <a:buClr>
                <a:srgbClr val="F07F09"/>
              </a:buClr>
            </a:pPr>
            <a:endParaRPr lang="ru-RU" sz="2400" dirty="0">
              <a:solidFill>
                <a:prstClr val="black"/>
              </a:solidFill>
              <a:latin typeface="Calibri"/>
              <a:ea typeface="SimSu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Цель: 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определить </a:t>
            </a:r>
            <a:r>
              <a:rPr lang="ru-RU" dirty="0">
                <a:latin typeface="Calibri"/>
                <a:ea typeface="SimSun"/>
                <a:cs typeface="Times New Roman"/>
              </a:rPr>
              <a:t>квантитативные показатели актуализации ИАК  и выявить   средства репрезентации ИАК в текстах произведений братьев Стругацких при помощи </a:t>
            </a:r>
            <a:r>
              <a:rPr lang="en-US" dirty="0">
                <a:latin typeface="Calibri"/>
                <a:ea typeface="SimSun"/>
                <a:cs typeface="Times New Roman"/>
              </a:rPr>
              <a:t>Python</a:t>
            </a:r>
            <a:r>
              <a:rPr lang="ru-RU" dirty="0">
                <a:latin typeface="Calibri"/>
                <a:ea typeface="SimSun"/>
                <a:cs typeface="Times New Roman"/>
              </a:rPr>
              <a:t>. В качестве примеров выбраны, в частности, концепты «непознанное» и «страх». Выбор связан с жанром произведений.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Calibri"/>
                <a:ea typeface="SimSun"/>
                <a:cs typeface="Times New Roman"/>
              </a:rPr>
              <a:t>Этапы: </a:t>
            </a:r>
            <a:endParaRPr lang="ru-RU" dirty="0">
              <a:latin typeface="Calibri"/>
              <a:ea typeface="SimSu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1. 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Выбор текстов произведений.</a:t>
            </a:r>
            <a:endParaRPr lang="ru-RU" dirty="0">
              <a:latin typeface="Calibri"/>
              <a:ea typeface="SimSu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Calibri"/>
                <a:ea typeface="SimSun"/>
                <a:cs typeface="Times New Roman"/>
              </a:rPr>
              <a:t> 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Тексты братьев Стругацких представлены в интернете в свободном доступе, в формате 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TXT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, с кодировкой 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UTF-8</a:t>
            </a:r>
            <a:r>
              <a:rPr lang="ru-RU" dirty="0" smtClean="0">
                <a:latin typeface="Calibri"/>
                <a:ea typeface="SimSun"/>
                <a:cs typeface="Times New Roman"/>
              </a:rPr>
              <a:t>.</a:t>
            </a:r>
            <a:endParaRPr lang="ru-RU" dirty="0">
              <a:latin typeface="Calibri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2. </a:t>
            </a:r>
            <a:r>
              <a:rPr lang="ru-RU" dirty="0" err="1" smtClean="0"/>
              <a:t>Препроцессинг</a:t>
            </a:r>
            <a:r>
              <a:rPr lang="ru-RU" dirty="0"/>
              <a:t>:</a:t>
            </a:r>
            <a:r>
              <a:rPr lang="ru-RU" dirty="0" smtClean="0"/>
              <a:t> включал в себя приведение к нижнему регистру, удаление стоп-слов, знаков препинания, </a:t>
            </a:r>
            <a:r>
              <a:rPr lang="ru-RU" dirty="0" err="1" smtClean="0"/>
              <a:t>лемматизацию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620688"/>
            <a:ext cx="4536504" cy="438912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Библиотеки: </a:t>
            </a:r>
            <a:r>
              <a:rPr lang="en-US" sz="4400" dirty="0" smtClean="0"/>
              <a:t>NLTK</a:t>
            </a:r>
            <a:r>
              <a:rPr lang="ru-RU" sz="4400" dirty="0" smtClean="0"/>
              <a:t>, </a:t>
            </a:r>
            <a:r>
              <a:rPr lang="en-US" sz="4400" dirty="0" err="1" smtClean="0"/>
              <a:t>Mystem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42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8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2. Определение длины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</a:rPr>
              <a:t>лемматизированного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текста. Поиск дериватов (однокоренных слов) при помощи регулярных выражений (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Regex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226"/>
            <a:ext cx="8208912" cy="433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4914" cy="462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6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283</TotalTime>
  <Words>1224</Words>
  <Application>Microsoft Office PowerPoint</Application>
  <PresentationFormat>Экран 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Аспект</vt:lpstr>
      <vt:lpstr>Определение квантитативных показателей актуализации и выявление средств репрезентации индивидуально-авторских концептов с использованием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Определение длины лемматизированного текста. Поиск дериватов (однокоренных слов) при помощи регулярных выражений (Regex)</vt:lpstr>
      <vt:lpstr>Презентация PowerPoint</vt:lpstr>
      <vt:lpstr>Определение абсолютной частоты слов и выявление наиболее частых словоупотреблений при помощи модуля Counter. Вычисление IPM для интересующих слов. </vt:lpstr>
      <vt:lpstr>2. Создание мини-корпуса текстов для определения TF-IDF Библиотеки Scikit-Learn и Pandas</vt:lpstr>
      <vt:lpstr>Презентация PowerPoint</vt:lpstr>
      <vt:lpstr>Вывод биграмм.</vt:lpstr>
      <vt:lpstr>IPM, «Пикник на обочине»</vt:lpstr>
      <vt:lpstr>IPM, «Улитка на склоне»</vt:lpstr>
      <vt:lpstr>Отель «У погибшего альпиниста»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квантитативных показателей актуализации и выявление средств репрезентации индивидуально-авторских концептов с использованием PYTHON</dc:title>
  <dc:creator>Acer</dc:creator>
  <cp:lastModifiedBy>Acer</cp:lastModifiedBy>
  <cp:revision>34</cp:revision>
  <dcterms:created xsi:type="dcterms:W3CDTF">2023-02-18T04:56:18Z</dcterms:created>
  <dcterms:modified xsi:type="dcterms:W3CDTF">2023-02-18T09:50:43Z</dcterms:modified>
</cp:coreProperties>
</file>