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9" r:id="rId8"/>
    <p:sldId id="264" r:id="rId9"/>
    <p:sldId id="265" r:id="rId10"/>
    <p:sldId id="270" r:id="rId11"/>
    <p:sldId id="271" r:id="rId12"/>
    <p:sldId id="272" r:id="rId13"/>
    <p:sldId id="266" r:id="rId14"/>
    <p:sldId id="268" r:id="rId15"/>
    <p:sldId id="267" r:id="rId16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98"/>
    <a:srgbClr val="FF7D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444F70-BDFF-28F3-C06B-DF30FB014C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3E9CAA-9193-1B05-77F0-37CB8FE65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8982" y="1440872"/>
            <a:ext cx="5347854" cy="2844657"/>
          </a:xfrm>
        </p:spPr>
        <p:txBody>
          <a:bodyPr anchor="b">
            <a:normAutofit/>
          </a:bodyPr>
          <a:lstStyle>
            <a:lvl1pPr algn="ctr"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C428AC-3469-0F19-121D-5B70E8444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8982" y="4285530"/>
            <a:ext cx="5347854" cy="609744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CD9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2181E5-682A-5E1F-F95B-67AA8EDB6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76F8-DB7B-4540-9ABA-C52BBC1354E1}" type="datetimeFigureOut">
              <a:rPr lang="ru-UA" smtClean="0"/>
              <a:t>06/05/2023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19F850-8DB6-655F-CD9F-A4A9FD9B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0EC046-BCDE-EA6E-DFEC-F2A03F35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42C9-1F1E-4CDC-AAAD-661AC3D08B5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6168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718201-5E8D-47E5-F89A-858772AE9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5D86A60-C77B-78B0-EB40-1057AD0C9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9E4E7E-5A1D-D76B-9AA6-73E627535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76F8-DB7B-4540-9ABA-C52BBC1354E1}" type="datetimeFigureOut">
              <a:rPr lang="ru-UA" smtClean="0"/>
              <a:t>06/05/2023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64B37B-022B-6602-A67E-DB7BE54F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C6B379-1399-8991-744B-9983A76C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42C9-1F1E-4CDC-AAAD-661AC3D08B5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73828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A6D5542-A2A6-20A1-3098-8220F0414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16F3B8-7EDC-A96E-419B-66E8D4650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4495AE-7B2E-4DC4-15A5-4E32B5BB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76F8-DB7B-4540-9ABA-C52BBC1354E1}" type="datetimeFigureOut">
              <a:rPr lang="ru-UA" smtClean="0"/>
              <a:t>06/05/2023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6BB0E5-BC28-0A66-8042-DB98AF5C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FFD120-376D-C026-46B6-BF14491F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42C9-1F1E-4CDC-AAAD-661AC3D08B5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3161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7DCA48-68DA-EDFB-16A2-FC1C38B8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D5D369-E0BB-7528-4236-243088C28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187F91-3937-934A-F644-847F24E3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76F8-DB7B-4540-9ABA-C52BBC1354E1}" type="datetimeFigureOut">
              <a:rPr lang="ru-UA" smtClean="0"/>
              <a:t>06/05/2023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993CCB-9A5E-6DBC-E94C-EC472E62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8EE10E-8491-EB03-6C3F-D11BA4AE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42C9-1F1E-4CDC-AAAD-661AC3D08B5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9921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5A6390-A8DD-BD48-20EC-8B452D835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1AA8E0-6F9E-3E7B-8AD9-6B6806733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971F7A-DA39-8B90-0404-8E0C54F32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76F8-DB7B-4540-9ABA-C52BBC1354E1}" type="datetimeFigureOut">
              <a:rPr lang="ru-UA" smtClean="0"/>
              <a:t>06/05/2023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948D0E-A0C4-B202-49AA-9E457426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9D17C3-C06B-C69D-C044-E2B3BA3C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42C9-1F1E-4CDC-AAAD-661AC3D08B5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7175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BB2F44-CC2A-05EC-CEC5-8B896C1B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0F82F5-161A-596A-EB61-D72DE2650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297459-2C0A-4861-D7F8-4386E9324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8476DD-9505-9C53-F3C7-0ACF6200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76F8-DB7B-4540-9ABA-C52BBC1354E1}" type="datetimeFigureOut">
              <a:rPr lang="ru-UA" smtClean="0"/>
              <a:t>06/05/2023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1489EA-C7FA-E18C-47DC-59A651C6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610FF0-9BEB-C01A-D880-404D762A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42C9-1F1E-4CDC-AAAD-661AC3D08B5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8949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AFB7BA-B056-7902-9219-CE2C64B52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18161B-EF7A-3B70-A78C-6193E3367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5648D2-0CE2-7C0D-940C-4B71FDC3F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6751800-6A6D-80DA-7892-8B99F665A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21D2A25-C496-078B-1F97-287D1E34D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521E032-DF3A-177A-AA69-7C7AA7653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76F8-DB7B-4540-9ABA-C52BBC1354E1}" type="datetimeFigureOut">
              <a:rPr lang="ru-UA" smtClean="0"/>
              <a:t>06/05/2023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EDDA581-7F6A-7756-3E3E-1FF334437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21FE4C4-F736-7735-94C4-83B415E7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42C9-1F1E-4CDC-AAAD-661AC3D08B5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5237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E97B12-2093-18B9-CB2C-A34904CB3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3ACF204-72C2-8634-9A93-503A5FCFE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76F8-DB7B-4540-9ABA-C52BBC1354E1}" type="datetimeFigureOut">
              <a:rPr lang="ru-UA" smtClean="0"/>
              <a:t>06/05/2023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6CCB023-3ABE-A948-6305-881D22353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DB67B86-179A-A359-0A73-F4073144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42C9-1F1E-4CDC-AAAD-661AC3D08B5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7547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5BAE342-69A7-66C5-A41C-56E14D727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76F8-DB7B-4540-9ABA-C52BBC1354E1}" type="datetimeFigureOut">
              <a:rPr lang="ru-UA" smtClean="0"/>
              <a:t>06/05/2023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ADD7CC2-7EE9-CE6D-26A1-3D6D967C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0365CB-D61E-6F0F-CAA0-CADD357F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42C9-1F1E-4CDC-AAAD-661AC3D08B5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0718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36C08-005D-7CC4-133D-96762E94F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1EF07C-F1C9-D4C6-89B0-B4204CBA3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0ACDDCB-A8F3-1256-0044-9FF001CAB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CAD732-5A42-DD8A-917C-26124BA9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76F8-DB7B-4540-9ABA-C52BBC1354E1}" type="datetimeFigureOut">
              <a:rPr lang="ru-UA" smtClean="0"/>
              <a:t>06/05/2023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AF0654-C3B6-A797-8158-B8BEF8E0A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A6AF3A-2143-DF1B-F67F-5D6BFF587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42C9-1F1E-4CDC-AAAD-661AC3D08B5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599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B183F-9203-3602-2EC2-F0177B356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4722E49-0AB4-5AFF-1DCE-2B63154B0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0E0B5D-A2C1-D660-4AF6-32B5CBA85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CC7641-C069-0F2A-4B75-5880BAAA9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76F8-DB7B-4540-9ABA-C52BBC1354E1}" type="datetimeFigureOut">
              <a:rPr lang="ru-UA" smtClean="0"/>
              <a:t>06/05/2023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5BBC33-DCA2-6A45-8449-24EFFE30C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D9D89C-3C99-1CF5-E384-BD34900A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42C9-1F1E-4CDC-AAAD-661AC3D08B5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6650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8FEB626-3800-2998-FED6-0E4C1962E74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F334B3-C9A0-77DA-03D4-71FAFFF0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637" y="547687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7394DD-FC56-2379-6AD7-D7F8AD8B0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873ED8-226D-A484-4D3B-2B8D2B5FD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876F8-DB7B-4540-9ABA-C52BBC1354E1}" type="datetimeFigureOut">
              <a:rPr lang="ru-UA" smtClean="0"/>
              <a:t>06/05/2023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D26B72-7898-6FA1-6F69-C5943C03F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0AED20-49C6-2A7B-FC2C-6A89C8F6A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642C9-1F1E-4CDC-AAAD-661AC3D08B5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2850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A82CD6F-161F-7549-1405-0FACF0D10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2560" y="983679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Times New Roman" panose="02020603050405020304" pitchFamily="18" charset="0"/>
              </a:rPr>
              <a:t>Дипломный проект</a:t>
            </a:r>
            <a:endParaRPr lang="ru-UA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8C9A6D07-F9A2-F4A2-8734-7A2D75997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5712" y="3371279"/>
            <a:ext cx="9144000" cy="165576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Разработка программного модуля учета и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подбора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персонала для ООО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“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Бизнес решения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”</a:t>
            </a:r>
            <a:endParaRPr lang="ru-RU" dirty="0" smtClean="0">
              <a:solidFill>
                <a:schemeClr val="tx2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endParaRPr lang="ru-RU" dirty="0" smtClean="0"/>
          </a:p>
          <a:p>
            <a:endParaRPr lang="ru-UA" dirty="0"/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8C9A6D07-F9A2-F4A2-8734-7A2D7599711D}"/>
              </a:ext>
            </a:extLst>
          </p:cNvPr>
          <p:cNvSpPr txBox="1">
            <a:spLocks/>
          </p:cNvSpPr>
          <p:nvPr/>
        </p:nvSpPr>
        <p:spPr>
          <a:xfrm>
            <a:off x="7507224" y="5367527"/>
            <a:ext cx="4840224" cy="131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rgbClr val="3F5879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/>
          </a:p>
          <a:p>
            <a:endParaRPr lang="ru-UA" dirty="0"/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8C9A6D07-F9A2-F4A2-8734-7A2D7599711D}"/>
              </a:ext>
            </a:extLst>
          </p:cNvPr>
          <p:cNvSpPr txBox="1">
            <a:spLocks/>
          </p:cNvSpPr>
          <p:nvPr/>
        </p:nvSpPr>
        <p:spPr>
          <a:xfrm>
            <a:off x="8321040" y="5187887"/>
            <a:ext cx="3870960" cy="16701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rgbClr val="3F5879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latin typeface="Century Gothic" panose="020B0502020202020204" pitchFamily="34" charset="0"/>
              </a:rPr>
              <a:t>Разработчик: </a:t>
            </a:r>
            <a:r>
              <a:rPr lang="ru-RU" dirty="0" smtClean="0">
                <a:latin typeface="Century Gothic" panose="020B0502020202020204" pitchFamily="34" charset="0"/>
              </a:rPr>
              <a:t>Коломийченко Елизавета Александровна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гр. </a:t>
            </a:r>
            <a:r>
              <a:rPr lang="ru-RU" dirty="0" smtClean="0">
                <a:latin typeface="Century Gothic" panose="020B0502020202020204" pitchFamily="34" charset="0"/>
              </a:rPr>
              <a:t>ИСП-19</a:t>
            </a:r>
            <a:endParaRPr lang="ru-RU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latin typeface="Century Gothic" panose="020B0502020202020204" pitchFamily="34" charset="0"/>
              </a:rPr>
              <a:t>Руководитель: </a:t>
            </a:r>
            <a:r>
              <a:rPr lang="ru-RU" dirty="0" smtClean="0">
                <a:latin typeface="Century Gothic" panose="020B0502020202020204" pitchFamily="34" charset="0"/>
              </a:rPr>
              <a:t>Брежнев Е.А.</a:t>
            </a:r>
            <a:endParaRPr lang="ru-UA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02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Century Gothic" panose="020B0502020202020204" pitchFamily="34" charset="0"/>
              </a:rPr>
              <a:t>Описание интерфейса программного продукта</a:t>
            </a:r>
            <a:endParaRPr lang="ru-RU" dirty="0">
              <a:latin typeface="Century Gothic" panose="020B0502020202020204" pitchFamily="34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2340658" y="1709492"/>
            <a:ext cx="7559481" cy="46649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83677" y="1243445"/>
            <a:ext cx="556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Главное окно при входе под ролью Сотрудник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074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02472" y="1579243"/>
            <a:ext cx="7811966" cy="47600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53054" y="1037492"/>
            <a:ext cx="280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Окно с резюме соискателя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682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73681" y="932033"/>
            <a:ext cx="4539396" cy="56709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8654" y="465992"/>
            <a:ext cx="360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Окно с выводом резюме на печать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9514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50637" y="547687"/>
            <a:ext cx="10515600" cy="36512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Описание технологического процесса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entury Gothic" panose="020B0502020202020204" pitchFamily="34" charset="0"/>
              </a:rPr>
              <a:t>Основные этапы технологического процесса разработки программ:</a:t>
            </a:r>
          </a:p>
          <a:p>
            <a:r>
              <a:rPr lang="ru-RU" dirty="0">
                <a:latin typeface="Century Gothic" panose="020B0502020202020204" pitchFamily="34" charset="0"/>
              </a:rPr>
              <a:t>постановка задачи;</a:t>
            </a:r>
          </a:p>
          <a:p>
            <a:r>
              <a:rPr lang="ru-RU" dirty="0">
                <a:latin typeface="Century Gothic" panose="020B0502020202020204" pitchFamily="34" charset="0"/>
              </a:rPr>
              <a:t>построение математической модели;</a:t>
            </a:r>
          </a:p>
          <a:p>
            <a:r>
              <a:rPr lang="ru-RU" dirty="0">
                <a:latin typeface="Century Gothic" panose="020B0502020202020204" pitchFamily="34" charset="0"/>
              </a:rPr>
              <a:t>разработка (выбор и адаптация) алгоритма;</a:t>
            </a:r>
          </a:p>
          <a:p>
            <a:r>
              <a:rPr lang="ru-RU" dirty="0">
                <a:latin typeface="Century Gothic" panose="020B0502020202020204" pitchFamily="34" charset="0"/>
              </a:rPr>
              <a:t>составление программы;</a:t>
            </a:r>
          </a:p>
          <a:p>
            <a:r>
              <a:rPr lang="ru-RU" dirty="0">
                <a:latin typeface="Century Gothic" panose="020B0502020202020204" pitchFamily="34" charset="0"/>
              </a:rPr>
              <a:t>тестирование и отладка;</a:t>
            </a:r>
          </a:p>
          <a:p>
            <a:r>
              <a:rPr lang="ru-RU" dirty="0">
                <a:latin typeface="Century Gothic" panose="020B0502020202020204" pitchFamily="34" charset="0"/>
              </a:rPr>
              <a:t>сдача в эксплуатацию</a:t>
            </a:r>
            <a:r>
              <a:rPr lang="ru-RU" dirty="0" smtClean="0">
                <a:latin typeface="Century Gothic" panose="020B0502020202020204" pitchFamily="34" charset="0"/>
              </a:rPr>
              <a:t>.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480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50637" y="547687"/>
            <a:ext cx="10515600" cy="365125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Century Gothic" panose="020B0502020202020204" pitchFamily="34" charset="0"/>
              </a:rPr>
              <a:t>Заключение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563624"/>
            <a:ext cx="10515600" cy="461333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Century Gothic" panose="020B0502020202020204" pitchFamily="34" charset="0"/>
              </a:rPr>
              <a:t>Во время выполнения данного дипломного проекта был разработан программный модуль учета и подбора персонала для ООО "Бизнес решения".</a:t>
            </a:r>
          </a:p>
          <a:p>
            <a:pPr marL="0" indent="0" algn="just">
              <a:buNone/>
            </a:pPr>
            <a:r>
              <a:rPr lang="ru-RU" dirty="0">
                <a:latin typeface="Century Gothic" panose="020B0502020202020204" pitchFamily="34" charset="0"/>
              </a:rPr>
              <a:t>Целью дипломного проекта являлась Разработка программного модуля учета и подбора персонала для ООО «Бизнес решения».</a:t>
            </a:r>
          </a:p>
          <a:p>
            <a:pPr marL="0" indent="0" algn="just">
              <a:buNone/>
            </a:pPr>
            <a:r>
              <a:rPr lang="ru-RU" dirty="0" smtClean="0">
                <a:latin typeface="Century Gothic" panose="020B0502020202020204" pitchFamily="34" charset="0"/>
              </a:rPr>
              <a:t>Разработанный </a:t>
            </a:r>
            <a:r>
              <a:rPr lang="ru-RU" dirty="0">
                <a:latin typeface="Century Gothic" panose="020B0502020202020204" pitchFamily="34" charset="0"/>
              </a:rPr>
              <a:t>программный модуль рекомендован к внедрению на предприятии ООО «Бизнес решения», так как позволит автоматизировать деятельность учреждения, обеспечивая выполнение всех требуемых функций.</a:t>
            </a:r>
          </a:p>
          <a:p>
            <a:pPr marL="0" indent="0" algn="just">
              <a:buNone/>
            </a:pPr>
            <a:r>
              <a:rPr lang="ru-RU" dirty="0">
                <a:latin typeface="Century Gothic" panose="020B0502020202020204" pitchFamily="34" charset="0"/>
              </a:rPr>
              <a:t>Применение программного продукта будет являться экономически выгодным решением.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83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01624" y="3007742"/>
            <a:ext cx="10515600" cy="66934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Century Gothic" panose="020B0502020202020204" pitchFamily="34" charset="0"/>
              </a:rPr>
              <a:t>Спасибо за внимание!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00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920496" y="1261872"/>
            <a:ext cx="10515600" cy="677858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ru-RU" sz="3600" dirty="0" smtClean="0">
                <a:latin typeface="Century Gothic" panose="020B0502020202020204" pitchFamily="34" charset="0"/>
              </a:rPr>
              <a:t>Цель дипломного проекта заключается в разработке программного модуля учета и подбора персонала для ООО </a:t>
            </a:r>
            <a:r>
              <a:rPr lang="en-US" sz="3600" dirty="0" smtClean="0">
                <a:latin typeface="Century Gothic" panose="020B0502020202020204" pitchFamily="34" charset="0"/>
              </a:rPr>
              <a:t>“</a:t>
            </a:r>
            <a:r>
              <a:rPr lang="ru-RU" sz="3600" dirty="0" smtClean="0">
                <a:latin typeface="Century Gothic" panose="020B0502020202020204" pitchFamily="34" charset="0"/>
              </a:rPr>
              <a:t>Бизнес решения</a:t>
            </a:r>
            <a:r>
              <a:rPr lang="en-US" sz="3600" dirty="0" smtClean="0">
                <a:latin typeface="Century Gothic" panose="020B0502020202020204" pitchFamily="34" charset="0"/>
              </a:rPr>
              <a:t>”</a:t>
            </a:r>
            <a:r>
              <a:rPr lang="ru-RU" dirty="0">
                <a:latin typeface="Century Gothic" panose="020B0502020202020204" pitchFamily="34" charset="0"/>
              </a:rPr>
              <a:t/>
            </a:r>
            <a:br>
              <a:rPr lang="ru-RU" dirty="0">
                <a:latin typeface="Century Gothic" panose="020B0502020202020204" pitchFamily="34" charset="0"/>
              </a:rPr>
            </a:b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920496" y="2326957"/>
            <a:ext cx="10515600" cy="453104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dirty="0">
                <a:latin typeface="Century Gothic" panose="020B0502020202020204" pitchFamily="34" charset="0"/>
              </a:rPr>
              <a:t>Для достижения поставленной цели необходимо выполнить следующие задачи:</a:t>
            </a: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ru-RU" dirty="0">
                <a:latin typeface="Century Gothic" panose="020B0502020202020204" pitchFamily="34" charset="0"/>
              </a:rPr>
              <a:t>провести технико-экономическую характеристику объекта;</a:t>
            </a: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ru-RU" dirty="0">
                <a:latin typeface="Century Gothic" panose="020B0502020202020204" pitchFamily="34" charset="0"/>
              </a:rPr>
              <a:t>провести сбор, анализ и формирование требований к программному продукту;</a:t>
            </a: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ru-RU" dirty="0">
                <a:latin typeface="Century Gothic" panose="020B0502020202020204" pitchFamily="34" charset="0"/>
              </a:rPr>
              <a:t>выполнить проектирование и разработка архитектуры программного продукта;</a:t>
            </a: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ru-RU" dirty="0">
                <a:latin typeface="Century Gothic" panose="020B0502020202020204" pitchFamily="34" charset="0"/>
              </a:rPr>
              <a:t>выполнить разработку программного продукта</a:t>
            </a:r>
            <a:r>
              <a:rPr lang="en-US" dirty="0">
                <a:latin typeface="Century Gothic" panose="020B0502020202020204" pitchFamily="34" charset="0"/>
              </a:rPr>
              <a:t>;</a:t>
            </a:r>
            <a:endParaRPr lang="ru-RU" dirty="0">
              <a:latin typeface="Century Gothic" panose="020B0502020202020204" pitchFamily="34" charset="0"/>
            </a:endParaRP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ru-RU" dirty="0">
                <a:latin typeface="Century Gothic" panose="020B0502020202020204" pitchFamily="34" charset="0"/>
              </a:rPr>
              <a:t>выполнить экономическую часть</a:t>
            </a:r>
            <a:r>
              <a:rPr lang="en-US" dirty="0">
                <a:latin typeface="Century Gothic" panose="020B0502020202020204" pitchFamily="34" charset="0"/>
              </a:rPr>
              <a:t>;</a:t>
            </a:r>
            <a:endParaRPr lang="ru-RU" dirty="0">
              <a:latin typeface="Century Gothic" panose="020B0502020202020204" pitchFamily="34" charset="0"/>
            </a:endParaRP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ru-RU" dirty="0">
                <a:latin typeface="Century Gothic" panose="020B0502020202020204" pitchFamily="34" charset="0"/>
              </a:rPr>
              <a:t>сделать выводы об охране труда и техники безопасности.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410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2593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Технико-экономическая характеристика объекта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834769"/>
            <a:ext cx="509625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Century Gothic" panose="020B0502020202020204" pitchFamily="34" charset="0"/>
              </a:rPr>
              <a:t>ООО «Бизнес решения» </a:t>
            </a:r>
            <a:r>
              <a:rPr lang="ru-RU" dirty="0" smtClean="0">
                <a:latin typeface="Century Gothic" panose="020B0502020202020204" pitchFamily="34" charset="0"/>
              </a:rPr>
              <a:t>–</a:t>
            </a:r>
            <a:r>
              <a:rPr lang="ru-RU" dirty="0">
                <a:latin typeface="Century Gothic" panose="020B0502020202020204" pitchFamily="34" charset="0"/>
              </a:rPr>
              <a:t>IT </a:t>
            </a:r>
            <a:r>
              <a:rPr lang="ru-RU" dirty="0" smtClean="0">
                <a:latin typeface="Century Gothic" panose="020B0502020202020204" pitchFamily="34" charset="0"/>
              </a:rPr>
              <a:t>–компания,</a:t>
            </a:r>
            <a:r>
              <a:rPr lang="ru-RU" dirty="0">
                <a:latin typeface="Century Gothic" panose="020B0502020202020204" pitchFamily="34" charset="0"/>
              </a:rPr>
              <a:t>  официальный партнер фирмы «1С» со статусом 1С:Франчайзи уже более 13 лет</a:t>
            </a:r>
            <a:r>
              <a:rPr lang="ru-RU" dirty="0" smtClean="0">
                <a:latin typeface="Century Gothic" panose="020B0502020202020204" pitchFamily="34" charset="0"/>
              </a:rPr>
              <a:t>. Она продаёт </a:t>
            </a:r>
            <a:r>
              <a:rPr lang="ru-RU" dirty="0">
                <a:latin typeface="Century Gothic" panose="020B0502020202020204" pitchFamily="34" charset="0"/>
              </a:rPr>
              <a:t>программы 1С, </a:t>
            </a:r>
            <a:r>
              <a:rPr lang="ru-RU" dirty="0" smtClean="0">
                <a:latin typeface="Century Gothic" panose="020B0502020202020204" pitchFamily="34" charset="0"/>
              </a:rPr>
              <a:t>настраивает </a:t>
            </a:r>
            <a:r>
              <a:rPr lang="ru-RU" dirty="0">
                <a:latin typeface="Century Gothic" panose="020B0502020202020204" pitchFamily="34" charset="0"/>
              </a:rPr>
              <a:t>учет, автоматизируем бизнес</a:t>
            </a:r>
            <a:r>
              <a:rPr lang="ru-RU" dirty="0" smtClean="0">
                <a:latin typeface="Century Gothic" panose="020B0502020202020204" pitchFamily="34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Century Gothic" panose="020B0502020202020204" pitchFamily="34" charset="0"/>
              </a:rPr>
              <a:t>Местонахождение:</a:t>
            </a:r>
            <a:endParaRPr lang="ru-RU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ru-RU" dirty="0" err="1">
                <a:latin typeface="Century Gothic" panose="020B0502020202020204" pitchFamily="34" charset="0"/>
              </a:rPr>
              <a:t>г.Волгодонск</a:t>
            </a:r>
            <a:r>
              <a:rPr lang="ru-RU" dirty="0">
                <a:latin typeface="Century Gothic" panose="020B0502020202020204" pitchFamily="34" charset="0"/>
              </a:rPr>
              <a:t>, </a:t>
            </a:r>
            <a:r>
              <a:rPr lang="ru-RU" dirty="0" err="1">
                <a:latin typeface="Century Gothic" panose="020B0502020202020204" pitchFamily="34" charset="0"/>
              </a:rPr>
              <a:t>ул.Курчатова</a:t>
            </a:r>
            <a:r>
              <a:rPr lang="ru-RU" dirty="0">
                <a:latin typeface="Century Gothic" panose="020B0502020202020204" pitchFamily="34" charset="0"/>
              </a:rPr>
              <a:t> 45, офис 3</a:t>
            </a:r>
          </a:p>
        </p:txBody>
      </p:sp>
      <p:pic>
        <p:nvPicPr>
          <p:cNvPr id="6" name="Рисунок 5" descr="https://avatars.mds.yandex.net/get-altay/1360498/2a00000165579e38f2131863b2ec4107f22a/XXX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1755" y="1917065"/>
            <a:ext cx="4932045" cy="3657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345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50637" y="547687"/>
            <a:ext cx="10515600" cy="36512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Организационная</a:t>
            </a:r>
            <a:r>
              <a:rPr lang="ru-RU" dirty="0"/>
              <a:t> структура предприятия</a:t>
            </a:r>
          </a:p>
        </p:txBody>
      </p:sp>
      <p:pic>
        <p:nvPicPr>
          <p:cNvPr id="5" name="Рисунок 4" descr="OrgStru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758" y="1871932"/>
            <a:ext cx="8166484" cy="3192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486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06116" y="236789"/>
            <a:ext cx="10515600" cy="66934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Century Gothic" panose="020B0502020202020204" pitchFamily="34" charset="0"/>
              </a:rPr>
              <a:t>Проектирование программного модуля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79268" y="1363658"/>
            <a:ext cx="10515600" cy="5823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entury Gothic" panose="020B0502020202020204" pitchFamily="34" charset="0"/>
              </a:rPr>
              <a:t>Проектирование программного модуля учета и контроля деятельности сотрудников должно включать следующие этапы:</a:t>
            </a:r>
          </a:p>
          <a:p>
            <a:pPr marL="0" indent="0">
              <a:buNone/>
            </a:pPr>
            <a:r>
              <a:rPr lang="ru-RU" dirty="0">
                <a:latin typeface="Century Gothic" panose="020B0502020202020204" pitchFamily="34" charset="0"/>
              </a:rPr>
              <a:t>Постановка задачи, анализ требований</a:t>
            </a:r>
          </a:p>
          <a:p>
            <a:pPr marL="0" indent="0">
              <a:buNone/>
            </a:pPr>
            <a:r>
              <a:rPr lang="ru-RU" dirty="0">
                <a:latin typeface="Century Gothic" panose="020B0502020202020204" pitchFamily="34" charset="0"/>
              </a:rPr>
              <a:t>Проектирование базы данных. </a:t>
            </a:r>
          </a:p>
          <a:p>
            <a:pPr marL="0" indent="0">
              <a:buNone/>
            </a:pPr>
            <a:r>
              <a:rPr lang="ru-RU" dirty="0">
                <a:latin typeface="Century Gothic" panose="020B0502020202020204" pitchFamily="34" charset="0"/>
              </a:rPr>
              <a:t>Разработка функционала модуля. </a:t>
            </a:r>
          </a:p>
          <a:p>
            <a:pPr marL="0" indent="0">
              <a:buNone/>
            </a:pPr>
            <a:r>
              <a:rPr lang="ru-RU" dirty="0">
                <a:latin typeface="Century Gothic" panose="020B0502020202020204" pitchFamily="34" charset="0"/>
              </a:rPr>
              <a:t>Разработка пользовательского интерфейса. </a:t>
            </a:r>
          </a:p>
          <a:p>
            <a:pPr marL="0" indent="0">
              <a:buNone/>
            </a:pPr>
            <a:r>
              <a:rPr lang="ru-RU" dirty="0">
                <a:latin typeface="Century Gothic" panose="020B0502020202020204" pitchFamily="34" charset="0"/>
              </a:rPr>
              <a:t>Тестирование и отладка модуля. </a:t>
            </a:r>
          </a:p>
          <a:p>
            <a:pPr marL="0" indent="0">
              <a:buNone/>
            </a:pPr>
            <a:r>
              <a:rPr lang="ru-RU" dirty="0">
                <a:latin typeface="Century Gothic" panose="020B0502020202020204" pitchFamily="34" charset="0"/>
              </a:rPr>
              <a:t>Внедрение и поддержка модуля. </a:t>
            </a:r>
          </a:p>
          <a:p>
            <a:pPr marL="0" indent="0">
              <a:buNone/>
            </a:pP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22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529718"/>
            <a:ext cx="10515600" cy="66934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Century Gothic" panose="020B0502020202020204" pitchFamily="34" charset="0"/>
              </a:rPr>
              <a:t>Постановка задачи</a:t>
            </a:r>
            <a:r>
              <a:rPr lang="ru-RU" dirty="0">
                <a:latin typeface="Century Gothic" panose="020B0502020202020204" pitchFamily="34" charset="0"/>
              </a:rPr>
              <a:t>: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606552" y="1843913"/>
            <a:ext cx="10978896" cy="4351338"/>
          </a:xfrm>
        </p:spPr>
        <p:txBody>
          <a:bodyPr anchor="ctr">
            <a:normAutofit fontScale="70000" lnSpcReduction="20000"/>
          </a:bodyPr>
          <a:lstStyle/>
          <a:p>
            <a:pPr marL="0">
              <a:lnSpc>
                <a:spcPct val="170000"/>
              </a:lnSpc>
              <a:spcBef>
                <a:spcPts val="0"/>
              </a:spcBef>
              <a:buFontTx/>
              <a:buChar char="-"/>
            </a:pPr>
            <a:r>
              <a:rPr lang="ru-RU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обеспечение 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удобного и эффективного интерфейса пользователя</a:t>
            </a:r>
            <a:r>
              <a:rPr lang="ru-RU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;</a:t>
            </a:r>
          </a:p>
          <a:p>
            <a:pPr marL="0">
              <a:lnSpc>
                <a:spcPct val="170000"/>
              </a:lnSpc>
              <a:spcBef>
                <a:spcPts val="0"/>
              </a:spcBef>
              <a:buFontTx/>
              <a:buChar char="-"/>
            </a:pP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о</a:t>
            </a:r>
            <a:r>
              <a:rPr lang="ru-RU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беспечение возможности оставить свое резюме на выбранную вакансию</a:t>
            </a:r>
            <a:endParaRPr lang="ru-RU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- разработка дизайна, делающего нахождение пользователя </a:t>
            </a:r>
            <a:r>
              <a:rPr lang="ru-RU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в приложении максимально 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комфортным;</a:t>
            </a:r>
          </a:p>
          <a:p>
            <a:pPr marL="0">
              <a:lnSpc>
                <a:spcPct val="170000"/>
              </a:lnSpc>
              <a:spcBef>
                <a:spcPts val="0"/>
              </a:spcBef>
              <a:buFontTx/>
              <a:buChar char="-"/>
            </a:pPr>
            <a:r>
              <a:rPr lang="ru-RU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обеспечение 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удобного и эффективного интерфейса </a:t>
            </a:r>
            <a:r>
              <a:rPr lang="ru-RU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работников предприятия;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- 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обеспечение </a:t>
            </a:r>
            <a:r>
              <a:rPr lang="ru-RU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просмотра 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списка резюме и сотрудников;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-обеспечения возможности добавления, изменения и удаления сотрудников</a:t>
            </a:r>
            <a:r>
              <a:rPr lang="en-US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- интуитивно-понятный 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интерфейс для </a:t>
            </a:r>
            <a:r>
              <a:rPr lang="ru-RU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работников предприятия, 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не отличающихся специальным знанием </a:t>
            </a:r>
            <a:r>
              <a:rPr lang="ru-RU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компьютера</a:t>
            </a:r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998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Century Gothic" panose="020B0502020202020204" pitchFamily="34" charset="0"/>
              </a:rPr>
              <a:t>Диаграмма потоков данных</a:t>
            </a:r>
            <a:endParaRPr lang="ru-RU" dirty="0">
              <a:latin typeface="Century Gothic" panose="020B0502020202020204" pitchFamily="34" charset="0"/>
            </a:endParaRPr>
          </a:p>
        </p:txBody>
      </p:sp>
      <p:pic>
        <p:nvPicPr>
          <p:cNvPr id="4" name="Рисунок 3" descr="C:\Users\sasha\Downloads\Копия ИТ-услуги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849" y="1115568"/>
            <a:ext cx="8215567" cy="54132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4600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50637" y="547687"/>
            <a:ext cx="10515600" cy="36512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Среда программирования:</a:t>
            </a:r>
          </a:p>
        </p:txBody>
      </p:sp>
      <p:pic>
        <p:nvPicPr>
          <p:cNvPr id="5" name="Picture 6" descr="Файл:Visual Studio 2012 logo and wordmark.svg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31" y="1442516"/>
            <a:ext cx="4094697" cy="68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# | Викии Вики | Fand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32" y="2701262"/>
            <a:ext cx="1691192" cy="169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2468970" y="2130297"/>
            <a:ext cx="94182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err="1">
                <a:latin typeface="Century Gothic" panose="020B0502020202020204" pitchFamily="34" charset="0"/>
              </a:rPr>
              <a:t>Microsoft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Visual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Studio</a:t>
            </a:r>
            <a:r>
              <a:rPr lang="ru-RU" sz="2400" dirty="0">
                <a:latin typeface="Century Gothic" panose="020B0502020202020204" pitchFamily="34" charset="0"/>
              </a:rPr>
              <a:t> — это узкоспециализированная линейка программных продуктов от компании </a:t>
            </a:r>
            <a:r>
              <a:rPr lang="ru-RU" sz="2400" dirty="0" err="1">
                <a:latin typeface="Century Gothic" panose="020B0502020202020204" pitchFamily="34" charset="0"/>
              </a:rPr>
              <a:t>Microsoft</a:t>
            </a:r>
            <a:r>
              <a:rPr lang="ru-RU" sz="2400" dirty="0">
                <a:latin typeface="Century Gothic" panose="020B0502020202020204" pitchFamily="34" charset="0"/>
              </a:rPr>
              <a:t>, которая включает в себя интегрированную среду разработка программного обеспечения и множество других средств для разработчиков.</a:t>
            </a:r>
          </a:p>
          <a:p>
            <a:r>
              <a:rPr lang="ru-RU" sz="2400" dirty="0">
                <a:latin typeface="Century Gothic" panose="020B0502020202020204" pitchFamily="34" charset="0"/>
              </a:rPr>
              <a:t>С# («Си Шарп») – один из наиболее быстро растущих, востребованных и при этом «удобных»  языков программирования. Это модификация фундаментального языка С от компании </a:t>
            </a:r>
            <a:r>
              <a:rPr lang="ru-RU" sz="2400" dirty="0" err="1">
                <a:latin typeface="Century Gothic" panose="020B0502020202020204" pitchFamily="34" charset="0"/>
              </a:rPr>
              <a:t>Microsoft</a:t>
            </a:r>
            <a:r>
              <a:rPr lang="ru-RU" sz="2400" dirty="0">
                <a:latin typeface="Century Gothic" panose="020B0502020202020204" pitchFamily="34" charset="0"/>
              </a:rPr>
              <a:t>, призванная создать наиболее универсальное средство для разработки программного обеспечения для большого количества устройств и операционных систем. </a:t>
            </a:r>
          </a:p>
        </p:txBody>
      </p:sp>
    </p:spTree>
    <p:extLst>
      <p:ext uri="{BB962C8B-B14F-4D97-AF65-F5344CB8AC3E}">
        <p14:creationId xmlns:p14="http://schemas.microsoft.com/office/powerpoint/2010/main" val="335669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50637" y="547687"/>
            <a:ext cx="10515600" cy="36512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Описание базы данных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Century Gothic" panose="020B0502020202020204" pitchFamily="34" charset="0"/>
              </a:rPr>
              <a:t>База данных содержит </a:t>
            </a:r>
            <a:r>
              <a:rPr lang="ru-RU" dirty="0" smtClean="0">
                <a:latin typeface="Century Gothic" panose="020B0502020202020204" pitchFamily="34" charset="0"/>
              </a:rPr>
              <a:t>шестнадцать </a:t>
            </a:r>
            <a:r>
              <a:rPr lang="ru-RU" dirty="0">
                <a:latin typeface="Century Gothic" panose="020B0502020202020204" pitchFamily="34" charset="0"/>
              </a:rPr>
              <a:t>связанных таблицы, которых вполне хватает для полноценной работы программы. </a:t>
            </a:r>
          </a:p>
          <a:p>
            <a:pPr marL="0" indent="0">
              <a:buNone/>
            </a:pPr>
            <a:r>
              <a:rPr lang="ru-RU" dirty="0">
                <a:latin typeface="Century Gothic" panose="020B0502020202020204" pitchFamily="34" charset="0"/>
              </a:rPr>
              <a:t>Для проектирование программы выбрана БД </a:t>
            </a:r>
            <a:r>
              <a:rPr lang="ru-RU" dirty="0" err="1">
                <a:latin typeface="Century Gothic" panose="020B0502020202020204" pitchFamily="34" charset="0"/>
              </a:rPr>
              <a:t>Microsoft</a:t>
            </a:r>
            <a:r>
              <a:rPr lang="ru-RU" dirty="0">
                <a:latin typeface="Century Gothic" panose="020B0502020202020204" pitchFamily="34" charset="0"/>
              </a:rPr>
              <a:t> SQL </a:t>
            </a:r>
            <a:r>
              <a:rPr lang="ru-RU" dirty="0" err="1">
                <a:latin typeface="Century Gothic" panose="020B0502020202020204" pitchFamily="34" charset="0"/>
              </a:rPr>
              <a:t>Server</a:t>
            </a:r>
            <a:r>
              <a:rPr lang="ru-RU" dirty="0">
                <a:latin typeface="Century Gothic" panose="020B05020202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 err="1">
                <a:latin typeface="Century Gothic" panose="020B0502020202020204" pitchFamily="34" charset="0"/>
              </a:rPr>
              <a:t>Microsoft</a:t>
            </a:r>
            <a:r>
              <a:rPr lang="ru-RU" dirty="0">
                <a:latin typeface="Century Gothic" panose="020B0502020202020204" pitchFamily="34" charset="0"/>
              </a:rPr>
              <a:t> SQL </a:t>
            </a:r>
            <a:r>
              <a:rPr lang="ru-RU" dirty="0" err="1">
                <a:latin typeface="Century Gothic" panose="020B0502020202020204" pitchFamily="34" charset="0"/>
              </a:rPr>
              <a:t>Server</a:t>
            </a:r>
            <a:r>
              <a:rPr lang="ru-RU" dirty="0">
                <a:latin typeface="Century Gothic" panose="020B0502020202020204" pitchFamily="34" charset="0"/>
              </a:rPr>
              <a:t> — система управления реляционными базами данных (РСУБД), разработанная корпорацией </a:t>
            </a:r>
            <a:r>
              <a:rPr lang="ru-RU" dirty="0" err="1">
                <a:latin typeface="Century Gothic" panose="020B0502020202020204" pitchFamily="34" charset="0"/>
              </a:rPr>
              <a:t>Microsoft</a:t>
            </a:r>
            <a:r>
              <a:rPr lang="ru-RU" dirty="0">
                <a:latin typeface="Century Gothic" panose="020B0502020202020204" pitchFamily="34" charset="0"/>
              </a:rPr>
              <a:t>. Основной используемый язык запросов — </a:t>
            </a:r>
            <a:r>
              <a:rPr lang="ru-RU" dirty="0" err="1">
                <a:latin typeface="Century Gothic" panose="020B0502020202020204" pitchFamily="34" charset="0"/>
              </a:rPr>
              <a:t>Transact</a:t>
            </a:r>
            <a:r>
              <a:rPr lang="ru-RU" dirty="0">
                <a:latin typeface="Century Gothic" panose="020B0502020202020204" pitchFamily="34" charset="0"/>
              </a:rPr>
              <a:t>-SQL, создан совместно </a:t>
            </a:r>
            <a:r>
              <a:rPr lang="ru-RU" dirty="0" err="1">
                <a:latin typeface="Century Gothic" panose="020B0502020202020204" pitchFamily="34" charset="0"/>
              </a:rPr>
              <a:t>Microsoft</a:t>
            </a:r>
            <a:r>
              <a:rPr lang="ru-RU" dirty="0">
                <a:latin typeface="Century Gothic" panose="020B0502020202020204" pitchFamily="34" charset="0"/>
              </a:rPr>
              <a:t> и </a:t>
            </a:r>
            <a:r>
              <a:rPr lang="ru-RU" dirty="0" err="1">
                <a:latin typeface="Century Gothic" panose="020B0502020202020204" pitchFamily="34" charset="0"/>
              </a:rPr>
              <a:t>Sybase</a:t>
            </a:r>
            <a:r>
              <a:rPr lang="ru-RU" dirty="0">
                <a:latin typeface="Century Gothic" panose="020B0502020202020204" pitchFamily="34" charset="0"/>
              </a:rPr>
              <a:t>. </a:t>
            </a:r>
            <a:r>
              <a:rPr lang="ru-RU" dirty="0" err="1">
                <a:latin typeface="Century Gothic" panose="020B0502020202020204" pitchFamily="34" charset="0"/>
              </a:rPr>
              <a:t>Transact</a:t>
            </a:r>
            <a:r>
              <a:rPr lang="ru-RU" dirty="0">
                <a:latin typeface="Century Gothic" panose="020B0502020202020204" pitchFamily="34" charset="0"/>
              </a:rPr>
              <a:t>-SQL является реализацией стандарта ANSI/ISO по структурированному языку запросов (SQL) с расширениями.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50354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4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FA5B4"/>
      </a:accent1>
      <a:accent2>
        <a:srgbClr val="FE7C74"/>
      </a:accent2>
      <a:accent3>
        <a:srgbClr val="A5A5A5"/>
      </a:accent3>
      <a:accent4>
        <a:srgbClr val="FDCD97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474</Words>
  <Application>Microsoft Office PowerPoint</Application>
  <PresentationFormat>Широкоэкранный</PresentationFormat>
  <Paragraphs>61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Times New Roman</vt:lpstr>
      <vt:lpstr>Тема Office</vt:lpstr>
      <vt:lpstr>Дипломный проект</vt:lpstr>
      <vt:lpstr>Цель дипломного проекта заключается в разработке программного модуля учета и подбора персонала для ООО “Бизнес решения” </vt:lpstr>
      <vt:lpstr>Технико-экономическая характеристика объекта</vt:lpstr>
      <vt:lpstr>Организационная структура предприятия</vt:lpstr>
      <vt:lpstr>Проектирование программного модуля</vt:lpstr>
      <vt:lpstr>Постановка задачи:</vt:lpstr>
      <vt:lpstr>Диаграмма потоков данных</vt:lpstr>
      <vt:lpstr>Среда программирования:</vt:lpstr>
      <vt:lpstr>Описание базы данных</vt:lpstr>
      <vt:lpstr>Описание интерфейса программного продукта</vt:lpstr>
      <vt:lpstr>Презентация PowerPoint</vt:lpstr>
      <vt:lpstr>Презентация PowerPoint</vt:lpstr>
      <vt:lpstr>Описание технологического процесса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Марина Маркасьян</dc:creator>
  <cp:lastModifiedBy>Александр</cp:lastModifiedBy>
  <cp:revision>11</cp:revision>
  <dcterms:created xsi:type="dcterms:W3CDTF">2023-02-07T22:07:12Z</dcterms:created>
  <dcterms:modified xsi:type="dcterms:W3CDTF">2023-06-05T04:39:38Z</dcterms:modified>
</cp:coreProperties>
</file>