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15" r:id="rId6"/>
    <p:sldId id="314" r:id="rId7"/>
    <p:sldId id="316" r:id="rId8"/>
    <p:sldId id="308" r:id="rId9"/>
    <p:sldId id="310" r:id="rId10"/>
    <p:sldId id="304" r:id="rId11"/>
    <p:sldId id="317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FAF87-93A4-4BD5-B2B7-1F3FD90BC587}" v="50" dt="2021-11-15T10:01:2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4" autoAdjust="0"/>
    <p:restoredTop sz="84967" autoAdjust="0"/>
  </p:normalViewPr>
  <p:slideViewPr>
    <p:cSldViewPr snapToGrid="0">
      <p:cViewPr varScale="1">
        <p:scale>
          <a:sx n="140" d="100"/>
          <a:sy n="140" d="100"/>
        </p:scale>
        <p:origin x="208" y="51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B801B-F4B8-459C-A0DB-42C00BB61E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2DC45-33C8-4ACD-A8B4-824FC0BA71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4181-0B45-450D-B35E-7AF7AACE2E53}" type="datetime1">
              <a:rPr lang="ru-RU" smtClean="0"/>
              <a:t>22.11.2021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46A40-0BDE-4957-9061-2503F403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38A883-27AD-4BB1-B0C8-1BEB96FD4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BD9-EE19-4F70-92E5-2D59E67BD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35D3A4-2A58-4C50-BCBA-FDFC20DE69E5}" type="datetime1">
              <a:rPr lang="ru-RU" noProof="0" smtClean="0"/>
              <a:t>22.11.2021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0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36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8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book.ru/vyorstka-stranicy-say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q9fbvlwkrg" TargetMode="External"/><Relationship Id="rId4" Type="http://schemas.openxmlformats.org/officeDocument/2006/relationships/hyperlink" Target="https://labs-org.ru/css-14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edugen@yandex.ru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847" y="0"/>
            <a:ext cx="8599085" cy="2843784"/>
          </a:xfrm>
        </p:spPr>
        <p:txBody>
          <a:bodyPr rtlCol="0"/>
          <a:lstStyle/>
          <a:p>
            <a:pPr rtl="0"/>
            <a:r>
              <a:rPr lang="ru-RU" spc="400" dirty="0"/>
              <a:t>Блочная вёрстка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6AFFF-2A18-6743-B0E5-0CD051A15223}"/>
              </a:ext>
            </a:extLst>
          </p:cNvPr>
          <p:cNvSpPr txBox="1"/>
          <p:nvPr/>
        </p:nvSpPr>
        <p:spPr>
          <a:xfrm>
            <a:off x="1865376" y="3712464"/>
            <a:ext cx="5448928" cy="1706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Полезная информация:</a:t>
            </a: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https://html5book.ru/vyorstka-stranicy-sayta/</a:t>
            </a:r>
            <a:endParaRPr lang="e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https://labs-org.ru/css-14/</a:t>
            </a:r>
            <a:endParaRPr lang="e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https://www.youtube.com/watch?v=xq9fbvlwkrg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314D1F-A659-4619-8F31-9B9F737564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Номер слайда 4" hidden="1">
            <a:extLst>
              <a:ext uri="{FF2B5EF4-FFF2-40B4-BE49-F238E27FC236}">
                <a16:creationId xmlns:a16="http://schemas.microsoft.com/office/drawing/2014/main" id="{72B31FEC-A24A-4482-8C85-C8DB1318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ru-RU" noProof="0" smtClean="0"/>
              <a:pPr rtl="0">
                <a:spcAft>
                  <a:spcPts val="600"/>
                </a:spcAft>
              </a:pPr>
              <a:t>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28F956-CAE9-44E0-B6D0-7CC4068013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8643938" y="1590675"/>
            <a:ext cx="354806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 noProof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2773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5400"/>
              <a:t>Подключение </a:t>
            </a:r>
            <a:r>
              <a:rPr lang="en-US" sz="5400"/>
              <a:t>CSS-</a:t>
            </a:r>
            <a:r>
              <a:rPr lang="ru-RU" sz="5400"/>
              <a:t>файла</a:t>
            </a:r>
            <a:endParaRPr lang="ru-RU" sz="5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489869"/>
            <a:ext cx="4549775" cy="823912"/>
          </a:xfrm>
        </p:spPr>
        <p:txBody>
          <a:bodyPr rtlCol="0"/>
          <a:lstStyle/>
          <a:p>
            <a:pPr rtl="0"/>
            <a:r>
              <a:rPr lang="ru-RU" dirty="0"/>
              <a:t>Код файла </a:t>
            </a:r>
            <a:r>
              <a:rPr lang="en-US" dirty="0"/>
              <a:t>“index.html”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6109771" cy="36845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ru-RU" sz="1700" dirty="0"/>
          </a:p>
          <a:p>
            <a:pPr marL="0" indent="0" rtl="0">
              <a:lnSpc>
                <a:spcPct val="100000"/>
              </a:lnSpc>
              <a:buNone/>
            </a:pPr>
            <a:r>
              <a:rPr lang="en-US" sz="1700" i="1" u="sng" dirty="0">
                <a:solidFill>
                  <a:schemeClr val="accent2"/>
                </a:solidFill>
              </a:rPr>
              <a:t>style.css </a:t>
            </a:r>
            <a:r>
              <a:rPr lang="en-US" sz="1700" dirty="0">
                <a:solidFill>
                  <a:schemeClr val="accent2"/>
                </a:solidFill>
              </a:rPr>
              <a:t>–</a:t>
            </a:r>
            <a:r>
              <a:rPr lang="ru-RU" sz="1700" dirty="0">
                <a:solidFill>
                  <a:schemeClr val="accent2"/>
                </a:solidFill>
              </a:rPr>
              <a:t> путь к файлу со стилями </a:t>
            </a:r>
            <a:r>
              <a:rPr lang="ru-RU" sz="1700" dirty="0"/>
              <a:t>(здесь просто название, т.к. файл находится в одной папке с веб-страницей).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Файлы должны быть в одной папке, как на скриншоте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FC2505-8E3B-49F9-AB8C-965E0B42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433" y="2936875"/>
            <a:ext cx="4038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6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5AAEE71-84B2-C040-AEF3-5EB3421B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663204"/>
            <a:ext cx="4553712" cy="823912"/>
          </a:xfrm>
        </p:spPr>
        <p:txBody>
          <a:bodyPr anchor="b">
            <a:normAutofit/>
          </a:bodyPr>
          <a:lstStyle/>
          <a:p>
            <a:r>
              <a:rPr lang="en-US" dirty="0" err="1"/>
              <a:t>Ш</a:t>
            </a:r>
            <a:r>
              <a:rPr lang="ru-RU" dirty="0" err="1"/>
              <a:t>аблон</a:t>
            </a:r>
            <a:r>
              <a:rPr lang="ru-RU" dirty="0"/>
              <a:t> </a:t>
            </a:r>
            <a:r>
              <a:rPr lang="en-US" dirty="0"/>
              <a:t>web-</a:t>
            </a:r>
            <a:r>
              <a:rPr lang="en-US" dirty="0" err="1"/>
              <a:t>с</a:t>
            </a:r>
            <a:r>
              <a:rPr lang="ru-RU" dirty="0" err="1"/>
              <a:t>траницы</a:t>
            </a:r>
            <a:r>
              <a:rPr lang="ru-RU" dirty="0"/>
              <a:t> </a:t>
            </a:r>
            <a:r>
              <a:rPr lang="ru-RU" dirty="0" err="1"/>
              <a:t>H</a:t>
            </a:r>
            <a:r>
              <a:rPr lang="en-US" dirty="0"/>
              <a:t>TML</a:t>
            </a:r>
            <a:endParaRPr lang="ru-RU" dirty="0"/>
          </a:p>
        </p:txBody>
      </p:sp>
      <p:pic>
        <p:nvPicPr>
          <p:cNvPr id="10" name="Объект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7D80EE-3CE5-F445-8182-8396A9453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4427" y="1487116"/>
            <a:ext cx="3962401" cy="4489974"/>
          </a:xfrm>
          <a:noFill/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932980A-E847-2B43-8C7E-7F58FBBD5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410142"/>
            <a:ext cx="4553712" cy="823912"/>
          </a:xfrm>
        </p:spPr>
        <p:txBody>
          <a:bodyPr anchor="b">
            <a:normAutofit/>
          </a:bodyPr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r>
              <a:rPr lang="ru-RU" dirty="0"/>
              <a:t> кода </a:t>
            </a:r>
            <a:r>
              <a:rPr lang="ru-RU" dirty="0" err="1"/>
              <a:t>C</a:t>
            </a:r>
            <a:r>
              <a:rPr lang="en-US" dirty="0"/>
              <a:t>SS</a:t>
            </a:r>
            <a:endParaRPr lang="ru-RU" dirty="0"/>
          </a:p>
        </p:txBody>
      </p:sp>
      <p:pic>
        <p:nvPicPr>
          <p:cNvPr id="8" name="Объект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3E7907-113E-A74D-9027-C120B32054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322199" y="1869354"/>
            <a:ext cx="4553712" cy="3119291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471860-0834-E243-8C3E-A5D94F213467}"/>
              </a:ext>
            </a:extLst>
          </p:cNvPr>
          <p:cNvSpPr txBox="1"/>
          <p:nvPr/>
        </p:nvSpPr>
        <p:spPr>
          <a:xfrm>
            <a:off x="2534214" y="6430137"/>
            <a:ext cx="692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П</a:t>
            </a:r>
            <a:r>
              <a:rPr lang="ru-RU" dirty="0" err="1"/>
              <a:t>олные</a:t>
            </a:r>
            <a:r>
              <a:rPr lang="ru-RU" dirty="0"/>
              <a:t> примеры находятся в файлах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index.html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ru-RU" dirty="0" err="1">
                <a:solidFill>
                  <a:srgbClr val="FFC000"/>
                </a:solidFill>
              </a:rPr>
              <a:t>s</a:t>
            </a:r>
            <a:r>
              <a:rPr lang="en-US" dirty="0" err="1">
                <a:solidFill>
                  <a:srgbClr val="FFC000"/>
                </a:solidFill>
              </a:rPr>
              <a:t>tyle.css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9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5400" dirty="0"/>
              <a:t>Введение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sz="2000" b="1" dirty="0"/>
              <a:t>Вёрстка страницы </a:t>
            </a:r>
            <a:r>
              <a:rPr lang="ru-RU" sz="2000" dirty="0"/>
              <a:t>- процесс разработки структуры веб-страницы, с помощью </a:t>
            </a:r>
            <a:r>
              <a:rPr lang="en-US" sz="2000" dirty="0"/>
              <a:t>HTML</a:t>
            </a:r>
            <a:r>
              <a:rPr lang="ru-RU" sz="2000" dirty="0"/>
              <a:t>.</a:t>
            </a:r>
          </a:p>
          <a:p>
            <a:pPr rtl="0"/>
            <a:r>
              <a:rPr lang="ru-RU" b="1" dirty="0"/>
              <a:t>Блочная вёрстка </a:t>
            </a:r>
            <a:r>
              <a:rPr lang="ru-RU" dirty="0"/>
              <a:t>– вёрстка с помощью элементов </a:t>
            </a:r>
            <a:r>
              <a:rPr lang="en-US" dirty="0"/>
              <a:t>&lt;div&gt;.</a:t>
            </a:r>
            <a:endParaRPr lang="en-US" b="1" dirty="0"/>
          </a:p>
          <a:p>
            <a:pPr rtl="0"/>
            <a:r>
              <a:rPr lang="ru-RU" b="1" dirty="0"/>
              <a:t>Элемент &lt;</a:t>
            </a:r>
            <a:r>
              <a:rPr lang="ru-RU" b="1" dirty="0" err="1"/>
              <a:t>div</a:t>
            </a:r>
            <a:r>
              <a:rPr lang="ru-RU" b="1" dirty="0"/>
              <a:t>&gt;</a:t>
            </a:r>
            <a:r>
              <a:rPr lang="ru-RU" dirty="0"/>
              <a:t> - универсальный блочный элемент, предназначен для группирования элементов веб-страницы. Управление видом веб-страницы производится </a:t>
            </a:r>
            <a:r>
              <a:rPr lang="en-US" dirty="0"/>
              <a:t>CSS.</a:t>
            </a:r>
            <a:endParaRPr lang="ru-RU" sz="200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Блочная вёрстка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E9DB37-F739-4EF3-A03A-23B62C47A5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8483" r="8483"/>
          <a:stretch/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8133" y="429134"/>
            <a:ext cx="6383867" cy="6428866"/>
          </a:xfrm>
        </p:spPr>
        <p:txBody>
          <a:bodyPr numCol="2" spcCol="144000" rtlCol="0">
            <a:noAutofit/>
          </a:bodyPr>
          <a:lstStyle/>
          <a:p>
            <a:pPr rtl="0"/>
            <a:r>
              <a:rPr lang="en-US" sz="1600" b="1" dirty="0"/>
              <a:t>HTML:</a:t>
            </a:r>
            <a:br>
              <a:rPr lang="en-US" sz="1600" b="1" dirty="0"/>
            </a:br>
            <a:br>
              <a:rPr lang="ru-RU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chemeClr val="accent5"/>
                </a:solidFill>
              </a:rPr>
              <a:t>main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&lt;div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class="</a:t>
            </a:r>
            <a:r>
              <a:rPr lang="en-US" sz="1600" dirty="0">
                <a:solidFill>
                  <a:schemeClr val="accent5"/>
                </a:solidFill>
              </a:rPr>
              <a:t>row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col-1-3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col-2-3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class="row"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col-1-2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class="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col-1-2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&lt;/div&gt;</a:t>
            </a:r>
            <a:br>
              <a:rPr lang="en-US" sz="1600" dirty="0">
                <a:solidFill>
                  <a:srgbClr val="00B050"/>
                </a:solidFill>
              </a:rPr>
            </a:b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class="row"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  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col-1-4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  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col-1-4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col-1-2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&lt;/</a:t>
            </a:r>
            <a:r>
              <a:rPr lang="en-US" sz="1600" dirty="0">
                <a:solidFill>
                  <a:schemeClr val="accent5"/>
                </a:solidFill>
              </a:rPr>
              <a:t>main 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rgbClr val="00B050"/>
                </a:solidFill>
              </a:rPr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CSS: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.col-1-2 {</a:t>
            </a:r>
            <a:br>
              <a:rPr lang="en-US" sz="1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width: 50%;</a:t>
            </a:r>
            <a:br>
              <a:rPr lang="en-US" sz="1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float: left;</a:t>
            </a:r>
            <a:br>
              <a:rPr lang="en-US" sz="1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}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.col-1-3 {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width: 33.3%;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float: left;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.col-1-4 {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width: 25%;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float: left;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.col-2-3 {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width: 66.6%;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float: left;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Блочная вёрстка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B509B9-A869-40A9-ACBB-DBB68EF3F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8" t="1461" r="891" b="2967"/>
          <a:stretch/>
        </p:blipFill>
        <p:spPr>
          <a:xfrm>
            <a:off x="59266" y="2002366"/>
            <a:ext cx="5647267" cy="29790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332F89-9C6F-4B50-9053-C7588FD1F11E}"/>
              </a:ext>
            </a:extLst>
          </p:cNvPr>
          <p:cNvSpPr txBox="1"/>
          <p:nvPr/>
        </p:nvSpPr>
        <p:spPr>
          <a:xfrm>
            <a:off x="1837172" y="429134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440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Очищающий блок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279526"/>
            <a:ext cx="4876800" cy="667807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363636"/>
                </a:solidFill>
                <a:latin typeface="Verdana" panose="020B0604030504040204" pitchFamily="34" charset="0"/>
              </a:rPr>
              <a:t>CSS-</a:t>
            </a:r>
            <a:r>
              <a:rPr lang="ru-RU" sz="2400" b="1" dirty="0">
                <a:solidFill>
                  <a:srgbClr val="363636"/>
                </a:solidFill>
                <a:latin typeface="Verdana" panose="020B0604030504040204" pitchFamily="34" charset="0"/>
              </a:rPr>
              <a:t>свойство </a:t>
            </a:r>
            <a:r>
              <a:rPr lang="ru-RU" sz="2400" b="1" i="0" dirty="0" err="1">
                <a:solidFill>
                  <a:schemeClr val="accent3"/>
                </a:solidFill>
                <a:effectLst/>
                <a:latin typeface="Verdana" panose="020B0604030504040204" pitchFamily="34" charset="0"/>
              </a:rPr>
              <a:t>clear</a:t>
            </a:r>
            <a:r>
              <a:rPr lang="ru-RU" sz="2400" b="1" i="0" dirty="0">
                <a:solidFill>
                  <a:schemeClr val="accent3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ru-RU" sz="2400" b="1" i="0" dirty="0" err="1">
                <a:solidFill>
                  <a:schemeClr val="accent3"/>
                </a:solidFill>
                <a:effectLst/>
                <a:latin typeface="Verdana" panose="020B0604030504040204" pitchFamily="34" charset="0"/>
              </a:rPr>
              <a:t>both</a:t>
            </a:r>
            <a:r>
              <a:rPr lang="ru-RU" sz="2400" b="1" i="0" dirty="0">
                <a:solidFill>
                  <a:schemeClr val="accent3"/>
                </a:solidFill>
                <a:effectLst/>
                <a:latin typeface="Verdana" panose="020B0604030504040204" pitchFamily="34" charset="0"/>
              </a:rPr>
              <a:t>;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193927"/>
            <a:ext cx="4549775" cy="3684588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З</a:t>
            </a:r>
            <a:r>
              <a:rPr lang="ru-RU" sz="1600" b="0" i="0" dirty="0">
                <a:solidFill>
                  <a:srgbClr val="363636"/>
                </a:solidFill>
                <a:effectLst/>
                <a:latin typeface="Verdana" panose="020B0604030504040204" pitchFamily="34" charset="0"/>
              </a:rPr>
              <a:t>апрещает обтекание элемента слева и справа.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Обычно создается отдельный блок </a:t>
            </a:r>
            <a:r>
              <a:rPr lang="en-US" sz="1600" dirty="0">
                <a:solidFill>
                  <a:srgbClr val="363636"/>
                </a:solidFill>
                <a:latin typeface="Verdana" panose="020B0604030504040204" pitchFamily="34" charset="0"/>
              </a:rPr>
              <a:t>&lt;div class = ”clear”&gt; </a:t>
            </a: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для того, чтобы элементы страницы отображались правильно.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Этот блок помещается в самый низ </a:t>
            </a:r>
            <a:r>
              <a:rPr lang="en-US" sz="1600" dirty="0">
                <a:solidFill>
                  <a:srgbClr val="363636"/>
                </a:solidFill>
                <a:latin typeface="Verdana" panose="020B0604030504040204" pitchFamily="34" charset="0"/>
              </a:rPr>
              <a:t>&lt;body&gt;,</a:t>
            </a: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 у него отсутствует содержимое</a:t>
            </a:r>
            <a:r>
              <a:rPr lang="en-US" sz="1600" dirty="0">
                <a:solidFill>
                  <a:srgbClr val="363636"/>
                </a:solidFill>
                <a:latin typeface="Verdana" panose="020B0604030504040204" pitchFamily="34" charset="0"/>
              </a:rPr>
              <a:t>. (</a:t>
            </a: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Скриншот</a:t>
            </a:r>
            <a:r>
              <a:rPr lang="en-US" sz="1600" dirty="0">
                <a:solidFill>
                  <a:srgbClr val="363636"/>
                </a:solidFill>
                <a:latin typeface="Verdana" panose="020B0604030504040204" pitchFamily="34" charset="0"/>
              </a:rPr>
              <a:t>)</a:t>
            </a:r>
            <a:endParaRPr lang="ru-RU" sz="1700" dirty="0"/>
          </a:p>
        </p:txBody>
      </p:sp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C012F4-1084-5149-B219-D145BFF7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94" y="1279526"/>
            <a:ext cx="5568906" cy="47318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8541EB-77DF-E84F-94F0-2E3547102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08" y="5021567"/>
            <a:ext cx="4549775" cy="17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56CD5-9E76-E543-8CAE-FC10FC17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до 2</a:t>
            </a:r>
            <a:r>
              <a:rPr lang="en-US" dirty="0"/>
              <a:t>9</a:t>
            </a:r>
            <a:r>
              <a:rPr lang="ru-RU" dirty="0"/>
              <a:t>.</a:t>
            </a:r>
            <a:r>
              <a:rPr lang="en-US" dirty="0"/>
              <a:t>11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3E771-7625-0946-B5DC-26BE9195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одностраничный сайт на любую тематику, используя принцип блочной вёрстки.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000" dirty="0"/>
              <a:t>Прислать на почту </a:t>
            </a:r>
            <a:r>
              <a:rPr lang="en-US" sz="2000" dirty="0">
                <a:hlinkClick r:id="rId2"/>
              </a:rPr>
              <a:t>redugen@yandex.ru</a:t>
            </a:r>
            <a:r>
              <a:rPr lang="en-US" sz="2000" dirty="0"/>
              <a:t> </a:t>
            </a:r>
            <a:r>
              <a:rPr lang="ru-RU" sz="2000" dirty="0"/>
              <a:t>или личным сообщением ВК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098B66-DAC5-D641-BC1E-DE785147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77227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2_TF89338750_Win32.potx" id="{1C3AEEAC-0F27-4CFA-8ACD-9680D3AD60AA}" vid="{6E63C9F9-8FC9-48F9-9811-2BE3375EB0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4BA6A0C2FA38F4A8C6AE1D45142E5CA" ma:contentTypeVersion="2" ma:contentTypeDescription="Создание документа." ma:contentTypeScope="" ma:versionID="73a8c67c486f25899305c927021640c1">
  <xsd:schema xmlns:xsd="http://www.w3.org/2001/XMLSchema" xmlns:xs="http://www.w3.org/2001/XMLSchema" xmlns:p="http://schemas.microsoft.com/office/2006/metadata/properties" xmlns:ns3="e6d66b1a-b66d-442f-8951-8d587bc01adc" targetNamespace="http://schemas.microsoft.com/office/2006/metadata/properties" ma:root="true" ma:fieldsID="0184c12f449a2162e69707c6d0a5d24a" ns3:_="">
    <xsd:import namespace="e6d66b1a-b66d-442f-8951-8d587bc01a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d66b1a-b66d-442f-8951-8d587bc01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purl.org/dc/dcmitype/"/>
    <ds:schemaRef ds:uri="http://www.w3.org/XML/1998/namespace"/>
    <ds:schemaRef ds:uri="e6d66b1a-b66d-442f-8951-8d587bc01adc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03E8BA1-5F7F-4944-AD3B-4B0E1C3D8D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d66b1a-b66d-442f-8951-8d587bc01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Галактика</Template>
  <TotalTime>148</TotalTime>
  <Words>466</Words>
  <Application>Microsoft Macintosh PowerPoint</Application>
  <PresentationFormat>Широкоэкранный</PresentationFormat>
  <Paragraphs>41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Univers</vt:lpstr>
      <vt:lpstr>Verdana</vt:lpstr>
      <vt:lpstr>GradientUnivers</vt:lpstr>
      <vt:lpstr>Блочная вёрстка</vt:lpstr>
      <vt:lpstr>Презентация PowerPoint</vt:lpstr>
      <vt:lpstr>Подключение CSS-файла</vt:lpstr>
      <vt:lpstr>Презентация PowerPoint</vt:lpstr>
      <vt:lpstr>Введение</vt:lpstr>
      <vt:lpstr>HTML:  &lt;main&gt;        &lt;div class="row"&gt;       &lt;div class="col-1-3"&gt;&lt;/div&gt;       &lt;div class="col-2-3"&gt;&lt;/div&gt;          &lt;div class="row"&gt;       &lt;div class="col-1-2"&gt;&lt;/div&gt;       &lt;div class="col-1-2"&gt;&lt;/div&gt;     &lt;/div&gt;      &lt;div class="row"&gt;       &lt;div class="col-1-4"&gt;&lt;/div&gt;       &lt;div class="col-1-4"&gt;&lt;/div&gt;       &lt;div class="col-1-2"&gt;&lt;/div&gt;     &lt;/div&gt;    &lt;/main &gt;    CSS:  .col-1-2 {   width: 50%;   float: left; } .col-1-3 {   width: 33.3%;   float: left; } .col-1-4 {   width: 25%;   float: left; } .col-2-3 {   width: 66.6%;   float: left; }</vt:lpstr>
      <vt:lpstr>Очищающий блок</vt:lpstr>
      <vt:lpstr>Задание до 29.11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Блочная вёрстка</dc:title>
  <dc:creator>Киданов Евгений Юрьевич</dc:creator>
  <cp:lastModifiedBy>Киданов Евгений Юрьевич</cp:lastModifiedBy>
  <cp:revision>6</cp:revision>
  <dcterms:created xsi:type="dcterms:W3CDTF">2021-11-14T21:02:29Z</dcterms:created>
  <dcterms:modified xsi:type="dcterms:W3CDTF">2021-11-22T15:37:50Z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0x01010044BA6A0C2FA38F4A8C6AE1D45142E5CA</vt:lpwstr>
  </property>
</Properties>
</file>