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EDB3-DCCD-488A-A9C3-450D17022262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6D7A-D256-4359-BFCF-FF5C6A85BF0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8029604" cy="1441451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Итоговый проект на тему</a:t>
            </a:r>
            <a:r>
              <a:rPr lang="ru-RU" sz="2400" dirty="0" smtClean="0"/>
              <a:t>:</a:t>
            </a:r>
            <a:br>
              <a:rPr lang="ru-RU" sz="2400" dirty="0" smtClean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b="1" dirty="0" smtClean="0"/>
              <a:t>«Сетевой супермаркет»</a:t>
            </a:r>
            <a:br>
              <a:rPr lang="ru-RU" sz="2400" b="1" dirty="0" smtClean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1800" dirty="0"/>
              <a:t>Программа профессиональной переподготовки: </a:t>
            </a:r>
            <a:r>
              <a:rPr lang="ru-RU" sz="1800" b="1" dirty="0"/>
              <a:t>Fullstack-разработка на языке </a:t>
            </a:r>
            <a:r>
              <a:rPr lang="ru-RU" sz="1800" b="1" dirty="0" err="1"/>
              <a:t>Java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3570" y="5643578"/>
            <a:ext cx="3214710" cy="828684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Исаев Евгений 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Александрович</a:t>
            </a: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Группа: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FSJ-3-22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64291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SimSun" pitchFamily="49" charset="-122"/>
                <a:cs typeface="Mangal"/>
              </a:rPr>
              <a:t>ФГБОУ ВО «Российский экономический университет им. Г.В. Плеханова»</a:t>
            </a:r>
            <a:endParaRPr kumimoji="0" lang="ru-RU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00486" cy="5111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Предметная область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Предлагаемый проект представляет собой интернет-магазин по продаже </a:t>
            </a:r>
            <a:r>
              <a:rPr lang="ru-RU" sz="1800" dirty="0" smtClean="0"/>
              <a:t>широкого </a:t>
            </a:r>
            <a:r>
              <a:rPr lang="ru-RU" sz="1800" dirty="0"/>
              <a:t>ассортимента товаров </a:t>
            </a:r>
            <a:r>
              <a:rPr lang="en-US" sz="1800" dirty="0"/>
              <a:t> </a:t>
            </a:r>
            <a:r>
              <a:rPr lang="ru-RU" sz="1800" dirty="0" smtClean="0"/>
              <a:t>народного потребления.</a:t>
            </a:r>
            <a:endParaRPr lang="ru-RU" sz="1800" dirty="0"/>
          </a:p>
          <a:p>
            <a:r>
              <a:rPr lang="ru-RU" sz="1800" dirty="0" smtClean="0"/>
              <a:t>В данном проекте продемонстрированы товары из таких категорий, как одежда, бытовая техника и мебель . Но ассортимент легко может быть расширен.</a:t>
            </a:r>
            <a:endParaRPr lang="ru-RU" sz="18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00288" cy="5825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ER-</a:t>
            </a:r>
            <a:r>
              <a:rPr lang="ru-RU" sz="3200" dirty="0" smtClean="0"/>
              <a:t>модель</a:t>
            </a:r>
            <a:endParaRPr lang="ru-RU" sz="3200" dirty="0"/>
          </a:p>
        </p:txBody>
      </p:sp>
      <p:pic>
        <p:nvPicPr>
          <p:cNvPr id="4" name="Содержимое 3" descr="ERD-диаграмма.pgerd.png"/>
          <p:cNvPicPr>
            <a:picLocks noGrp="1" noChangeAspect="1"/>
          </p:cNvPicPr>
          <p:nvPr>
            <p:ph idx="1"/>
          </p:nvPr>
        </p:nvPicPr>
        <p:blipFill>
          <a:blip r:embed="rId2"/>
          <a:srcRect r="24615" b="17978"/>
          <a:stretch>
            <a:fillRect/>
          </a:stretch>
        </p:blipFill>
        <p:spPr>
          <a:xfrm>
            <a:off x="857224" y="1285860"/>
            <a:ext cx="7000924" cy="521497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/>
              <a:t>База данных содержит следующие таблицы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r>
              <a:rPr lang="en-US" b="1" dirty="0"/>
              <a:t>p</a:t>
            </a:r>
            <a:r>
              <a:rPr lang="en-US" b="1" dirty="0" smtClean="0"/>
              <a:t>erson</a:t>
            </a:r>
            <a:r>
              <a:rPr lang="ru-RU" dirty="0" smtClean="0"/>
              <a:t> </a:t>
            </a:r>
            <a:r>
              <a:rPr lang="ru-RU" dirty="0"/>
              <a:t>– таблица, содержащая </a:t>
            </a:r>
            <a:r>
              <a:rPr lang="ru-RU" dirty="0" smtClean="0"/>
              <a:t>учетные данные </a:t>
            </a:r>
            <a:r>
              <a:rPr lang="ru-RU" dirty="0"/>
              <a:t>зарегистрированных </a:t>
            </a:r>
            <a:r>
              <a:rPr lang="ru-RU" dirty="0" smtClean="0"/>
              <a:t>пользователей и их роли;</a:t>
            </a:r>
            <a:endParaRPr lang="ru-RU" dirty="0"/>
          </a:p>
          <a:p>
            <a:endParaRPr lang="en-US" dirty="0" smtClean="0"/>
          </a:p>
          <a:p>
            <a:r>
              <a:rPr lang="en-US" b="1" dirty="0" smtClean="0"/>
              <a:t>product </a:t>
            </a:r>
            <a:r>
              <a:rPr lang="ru-RU" dirty="0" smtClean="0"/>
              <a:t>– таблица, содержащая данные о единице товара. Таблица содержит следующие данные: идентификатор, наименование товара, описание товара, цену товара, ссылку на </a:t>
            </a:r>
            <a:r>
              <a:rPr lang="ru-RU" dirty="0" smtClean="0"/>
              <a:t>категорию</a:t>
            </a:r>
            <a:r>
              <a:rPr lang="ru-RU" dirty="0" smtClean="0"/>
              <a:t> товара, к которой принадлежит данная единица товара, </a:t>
            </a:r>
            <a:r>
              <a:rPr lang="ru-RU" dirty="0"/>
              <a:t> </a:t>
            </a:r>
            <a:r>
              <a:rPr lang="ru-RU" dirty="0" smtClean="0"/>
              <a:t>название продавца, время внесения товара в БД.</a:t>
            </a:r>
          </a:p>
          <a:p>
            <a:endParaRPr lang="ru-RU" dirty="0" smtClean="0"/>
          </a:p>
          <a:p>
            <a:r>
              <a:rPr lang="en-US" b="1" dirty="0" smtClean="0"/>
              <a:t>image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таблица содержащая имена фотографий для каждого продукта</a:t>
            </a:r>
            <a:endParaRPr lang="ru-RU" dirty="0" smtClean="0"/>
          </a:p>
          <a:p>
            <a:endParaRPr lang="ru-RU" dirty="0"/>
          </a:p>
          <a:p>
            <a:r>
              <a:rPr lang="en-US" b="1" dirty="0"/>
              <a:t>product</a:t>
            </a:r>
            <a:r>
              <a:rPr lang="ru-RU" b="1" dirty="0" smtClean="0"/>
              <a:t>_</a:t>
            </a:r>
            <a:r>
              <a:rPr lang="en-US" b="1" dirty="0" smtClean="0"/>
              <a:t>cart</a:t>
            </a:r>
            <a:r>
              <a:rPr lang="ru-RU" dirty="0" smtClean="0"/>
              <a:t> </a:t>
            </a:r>
            <a:r>
              <a:rPr lang="ru-RU" dirty="0"/>
              <a:t>– таблица, </a:t>
            </a:r>
            <a:r>
              <a:rPr lang="ru-RU" dirty="0" smtClean="0"/>
              <a:t>связывающая идентификаторы  покупателей с идентификаторами товаров, положенных на сайте в корзину.</a:t>
            </a:r>
          </a:p>
          <a:p>
            <a:endParaRPr lang="ru-RU" dirty="0"/>
          </a:p>
          <a:p>
            <a:r>
              <a:rPr lang="en-US" b="1" dirty="0" smtClean="0"/>
              <a:t>orders</a:t>
            </a:r>
            <a:r>
              <a:rPr lang="ru-RU" dirty="0" smtClean="0"/>
              <a:t> </a:t>
            </a:r>
            <a:r>
              <a:rPr lang="ru-RU" dirty="0"/>
              <a:t>– таблица, содержащая общие данные о заказе. Таблица содержит следующие данные: номер </a:t>
            </a:r>
            <a:r>
              <a:rPr lang="ru-RU" dirty="0" smtClean="0"/>
              <a:t>заказа, </a:t>
            </a:r>
            <a:r>
              <a:rPr lang="ru-RU" dirty="0"/>
              <a:t>ссылку на пользователя, сделавшего заказ, </a:t>
            </a:r>
            <a:r>
              <a:rPr lang="ru-RU" dirty="0" smtClean="0"/>
              <a:t> ссылку на продукт в заказе, дату </a:t>
            </a:r>
            <a:r>
              <a:rPr lang="ru-RU" dirty="0"/>
              <a:t>заказа, статус заказа («</a:t>
            </a:r>
            <a:r>
              <a:rPr lang="ru-RU" dirty="0" smtClean="0"/>
              <a:t>принят», </a:t>
            </a:r>
            <a:r>
              <a:rPr lang="ru-RU" dirty="0"/>
              <a:t>«</a:t>
            </a:r>
            <a:r>
              <a:rPr lang="ru-RU" dirty="0" smtClean="0"/>
              <a:t>оформлен», </a:t>
            </a:r>
            <a:r>
              <a:rPr lang="ru-RU" dirty="0"/>
              <a:t>«отправлен», «</a:t>
            </a:r>
            <a:r>
              <a:rPr lang="ru-RU" dirty="0" smtClean="0"/>
              <a:t>получен»).</a:t>
            </a:r>
          </a:p>
          <a:p>
            <a:endParaRPr lang="ru-RU" dirty="0"/>
          </a:p>
          <a:p>
            <a:r>
              <a:rPr lang="en-US" b="1" dirty="0" smtClean="0"/>
              <a:t>category</a:t>
            </a:r>
            <a:r>
              <a:rPr lang="ru-RU" dirty="0" smtClean="0"/>
              <a:t>– </a:t>
            </a:r>
            <a:r>
              <a:rPr lang="ru-RU" dirty="0"/>
              <a:t>таблица, содержащая </a:t>
            </a:r>
            <a:r>
              <a:rPr lang="ru-RU" dirty="0" smtClean="0"/>
              <a:t>категории </a:t>
            </a:r>
            <a:r>
              <a:rPr lang="ru-RU" dirty="0"/>
              <a:t>заказов. Таблица </a:t>
            </a:r>
            <a:r>
              <a:rPr lang="ru-RU" dirty="0" smtClean="0"/>
              <a:t>призвана облегчить поиск нужного товара.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3428" cy="65403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Инструментальные средства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/>
              <a:t> </a:t>
            </a:r>
            <a:r>
              <a:rPr lang="ru-RU" sz="1600" dirty="0"/>
              <a:t>При создании проекта были использованы языки программирования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 </a:t>
            </a:r>
            <a:r>
              <a:rPr lang="en-US" sz="1600" dirty="0" smtClean="0"/>
              <a:t>Java</a:t>
            </a:r>
            <a:r>
              <a:rPr lang="ru-RU" sz="1600" dirty="0" smtClean="0"/>
              <a:t>, </a:t>
            </a:r>
            <a:r>
              <a:rPr lang="en-US" sz="1600" dirty="0" smtClean="0"/>
              <a:t> SQL,  JavaScript,  HTML,  CSS.</a:t>
            </a:r>
            <a:endParaRPr lang="ru-RU" sz="1600" dirty="0"/>
          </a:p>
          <a:p>
            <a:pPr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разработки проекта использованы следующие инструментальные средства:</a:t>
            </a:r>
          </a:p>
          <a:p>
            <a:r>
              <a:rPr lang="ru-RU" sz="1600" dirty="0"/>
              <a:t>	</a:t>
            </a:r>
            <a:r>
              <a:rPr lang="en-US" sz="1600" dirty="0"/>
              <a:t>IDE </a:t>
            </a:r>
            <a:r>
              <a:rPr lang="en-US" sz="1600" dirty="0" err="1"/>
              <a:t>intellij</a:t>
            </a:r>
            <a:r>
              <a:rPr lang="en-US" sz="1600" dirty="0"/>
              <a:t> idea 2022.3.3</a:t>
            </a:r>
            <a:endParaRPr lang="ru-RU" sz="1600" dirty="0"/>
          </a:p>
          <a:p>
            <a:r>
              <a:rPr lang="en-US" sz="1600" dirty="0"/>
              <a:t>	Spring tool suite 4,</a:t>
            </a:r>
            <a:endParaRPr lang="ru-RU" sz="1600" dirty="0"/>
          </a:p>
          <a:p>
            <a:r>
              <a:rPr lang="en-US" sz="1600" dirty="0"/>
              <a:t>	JDK</a:t>
            </a:r>
            <a:r>
              <a:rPr lang="ru-RU" sz="1600" dirty="0"/>
              <a:t> 19;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PostgreSQL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en-US" sz="1600" dirty="0" smtClean="0"/>
              <a:t>         </a:t>
            </a:r>
            <a:r>
              <a:rPr lang="ru-RU" sz="1600" dirty="0" smtClean="0"/>
              <a:t>Проект </a:t>
            </a:r>
            <a:r>
              <a:rPr lang="ru-RU" sz="1600" dirty="0"/>
              <a:t>содержит следующие зависимости:</a:t>
            </a:r>
          </a:p>
          <a:p>
            <a:r>
              <a:rPr lang="ru-RU" sz="1600" dirty="0"/>
              <a:t>		</a:t>
            </a:r>
            <a:r>
              <a:rPr lang="en-US" sz="1600" dirty="0"/>
              <a:t>spring-boot-starter-security</a:t>
            </a:r>
            <a:endParaRPr lang="ru-RU" sz="1600" dirty="0"/>
          </a:p>
          <a:p>
            <a:r>
              <a:rPr lang="en-US" sz="1600" dirty="0"/>
              <a:t>		spring-boot-starter-web</a:t>
            </a:r>
            <a:endParaRPr lang="ru-RU" sz="1600" dirty="0"/>
          </a:p>
          <a:p>
            <a:r>
              <a:rPr lang="en-US" sz="1600" dirty="0"/>
              <a:t>		spring-boot-</a:t>
            </a:r>
            <a:r>
              <a:rPr lang="en-US" sz="1600" dirty="0" err="1"/>
              <a:t>devtools</a:t>
            </a:r>
            <a:endParaRPr lang="ru-RU" sz="1600" dirty="0"/>
          </a:p>
          <a:p>
            <a:r>
              <a:rPr lang="en-US" sz="1600" dirty="0"/>
              <a:t>		spring-boot-starter-test</a:t>
            </a:r>
            <a:endParaRPr lang="ru-RU" sz="1600" dirty="0"/>
          </a:p>
          <a:p>
            <a:r>
              <a:rPr lang="en-US" sz="1600" dirty="0"/>
              <a:t>		spring-security-test</a:t>
            </a:r>
            <a:endParaRPr lang="ru-RU" sz="1600" dirty="0"/>
          </a:p>
          <a:p>
            <a:r>
              <a:rPr lang="en-US" sz="1600" dirty="0"/>
              <a:t>		spring-boot-starter</a:t>
            </a:r>
            <a:endParaRPr lang="ru-RU" sz="1600" dirty="0"/>
          </a:p>
          <a:p>
            <a:r>
              <a:rPr lang="en-US" sz="1600" dirty="0"/>
              <a:t>		</a:t>
            </a:r>
            <a:r>
              <a:rPr lang="en-US" sz="1600" dirty="0" err="1"/>
              <a:t>postgresql</a:t>
            </a:r>
            <a:endParaRPr lang="ru-RU" sz="1600" dirty="0"/>
          </a:p>
          <a:p>
            <a:r>
              <a:rPr lang="en-US" sz="1600" dirty="0"/>
              <a:t>		spring-boot-starter-</a:t>
            </a:r>
            <a:r>
              <a:rPr lang="en-US" sz="1600" dirty="0" err="1"/>
              <a:t>thymeleaf</a:t>
            </a:r>
            <a:endParaRPr lang="ru-RU" sz="1600" dirty="0"/>
          </a:p>
          <a:p>
            <a:r>
              <a:rPr lang="en-US" sz="1600" dirty="0"/>
              <a:t>		spring-boot-starter-data-</a:t>
            </a:r>
            <a:r>
              <a:rPr lang="en-US" sz="1600" dirty="0" err="1"/>
              <a:t>jdbc</a:t>
            </a:r>
            <a:endParaRPr lang="ru-RU" sz="1600" dirty="0"/>
          </a:p>
          <a:p>
            <a:r>
              <a:rPr lang="en-US" sz="1600" dirty="0"/>
              <a:t>		</a:t>
            </a:r>
            <a:r>
              <a:rPr lang="en-US" sz="1600" dirty="0" smtClean="0"/>
              <a:t>spring-boot-starter-validation</a:t>
            </a:r>
            <a:r>
              <a:rPr lang="en-US" sz="1600" dirty="0"/>
              <a:t> </a:t>
            </a:r>
            <a:endParaRPr lang="ru-RU" sz="1600" dirty="0"/>
          </a:p>
          <a:p>
            <a:pPr>
              <a:buNone/>
            </a:pPr>
            <a:r>
              <a:rPr lang="en-US" sz="1600" dirty="0" smtClean="0"/>
              <a:t>      Backend </a:t>
            </a:r>
            <a:r>
              <a:rPr lang="ru-RU" sz="1600" dirty="0"/>
              <a:t>реализован на </a:t>
            </a:r>
            <a:r>
              <a:rPr lang="ru-RU" sz="1600" dirty="0" err="1"/>
              <a:t>фрэймворке</a:t>
            </a:r>
            <a:r>
              <a:rPr lang="ru-RU" sz="1600" dirty="0"/>
              <a:t> </a:t>
            </a:r>
            <a:r>
              <a:rPr lang="en-US" sz="1600" dirty="0"/>
              <a:t>Spring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Frontend </a:t>
            </a:r>
            <a:r>
              <a:rPr lang="ru-RU" sz="1600" dirty="0"/>
              <a:t>реализован частично, на основе шаблонов </a:t>
            </a:r>
            <a:r>
              <a:rPr lang="en-US" sz="1600" dirty="0" err="1"/>
              <a:t>thymeleaf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dirty="0" smtClean="0"/>
              <a:t> </a:t>
            </a:r>
            <a:endParaRPr lang="ru-RU" sz="16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14668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Содержимое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834210"/>
            <a:ext cx="8001056" cy="559518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05" y="357188"/>
            <a:ext cx="7411640" cy="59293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038" y="428625"/>
            <a:ext cx="7121923" cy="56975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323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Выражаю огромную благодарность всем преподавателям.</a:t>
            </a:r>
          </a:p>
          <a:p>
            <a:pPr>
              <a:buNone/>
            </a:pPr>
            <a:r>
              <a:rPr lang="ru-RU" sz="2000" dirty="0" smtClean="0"/>
              <a:t>	За относительно короткий срок меня обучили многим современным</a:t>
            </a:r>
          </a:p>
          <a:p>
            <a:pPr>
              <a:buNone/>
            </a:pPr>
            <a:r>
              <a:rPr lang="ru-RU" sz="2000" smtClean="0"/>
              <a:t>методам </a:t>
            </a:r>
            <a:r>
              <a:rPr lang="ru-RU" sz="2000" dirty="0" smtClean="0"/>
              <a:t>создания программного обеспечения.</a:t>
            </a:r>
            <a:endParaRPr lang="ru-RU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102</Words>
  <Application>Microsoft Office PowerPoint</Application>
  <PresentationFormat>Экран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Итоговый проект на тему:  «Сетевой супермаркет»  Программа профессиональной переподготовки: Fullstack-разработка на языке Java </vt:lpstr>
      <vt:lpstr>Предметная область </vt:lpstr>
      <vt:lpstr>ER-модель</vt:lpstr>
      <vt:lpstr>Слайд 4</vt:lpstr>
      <vt:lpstr>Инструментальные средства</vt:lpstr>
      <vt:lpstr>Результат</vt:lpstr>
      <vt:lpstr>Слайд 7</vt:lpstr>
      <vt:lpstr>Слайд 8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на тему:  «Сетевой супермаркет»  Программа профессиональной переподготовки: Fullstack-разработка на языке Java</dc:title>
  <dc:creator>Евгений Исаев</dc:creator>
  <cp:lastModifiedBy>Евгений Исаев</cp:lastModifiedBy>
  <cp:revision>13</cp:revision>
  <dcterms:created xsi:type="dcterms:W3CDTF">2023-04-26T10:03:26Z</dcterms:created>
  <dcterms:modified xsi:type="dcterms:W3CDTF">2023-04-26T12:04:41Z</dcterms:modified>
</cp:coreProperties>
</file>