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76" r:id="rId6"/>
    <p:sldId id="261" r:id="rId7"/>
    <p:sldId id="269" r:id="rId8"/>
    <p:sldId id="270" r:id="rId9"/>
    <p:sldId id="274" r:id="rId10"/>
    <p:sldId id="271" r:id="rId11"/>
    <p:sldId id="275" r:id="rId12"/>
    <p:sldId id="272" r:id="rId13"/>
    <p:sldId id="273" r:id="rId14"/>
    <p:sldId id="264" r:id="rId15"/>
    <p:sldId id="266" r:id="rId16"/>
    <p:sldId id="267" r:id="rId17"/>
    <p:sldId id="268" r:id="rId18"/>
    <p:sldId id="26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8795-1AB7-4D8C-BF60-3101F25AAED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D63C-6A41-44F6-83E6-A6689C634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7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8795-1AB7-4D8C-BF60-3101F25AAED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D63C-6A41-44F6-83E6-A6689C634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45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8795-1AB7-4D8C-BF60-3101F25AAED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D63C-6A41-44F6-83E6-A6689C634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68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8795-1AB7-4D8C-BF60-3101F25AAED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D63C-6A41-44F6-83E6-A6689C634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66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8795-1AB7-4D8C-BF60-3101F25AAED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D63C-6A41-44F6-83E6-A6689C634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7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8795-1AB7-4D8C-BF60-3101F25AAED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D63C-6A41-44F6-83E6-A6689C634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9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8795-1AB7-4D8C-BF60-3101F25AAED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D63C-6A41-44F6-83E6-A6689C634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10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8795-1AB7-4D8C-BF60-3101F25AAED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D63C-6A41-44F6-83E6-A6689C634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23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8795-1AB7-4D8C-BF60-3101F25AAED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D63C-6A41-44F6-83E6-A6689C634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07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8795-1AB7-4D8C-BF60-3101F25AAED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D63C-6A41-44F6-83E6-A6689C634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21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8795-1AB7-4D8C-BF60-3101F25AAED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D63C-6A41-44F6-83E6-A6689C634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6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88795-1AB7-4D8C-BF60-3101F25AAED4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D63C-6A41-44F6-83E6-A6689C634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9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Вторая лекция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Системность в окружающем мире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49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ru-RU" dirty="0" smtClean="0"/>
              <a:t>Особенности системного подхода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ru-RU" dirty="0"/>
              <a:t>Системный подход делает акцент на анализе целостных, интегративных свойств объекта, выявлении его структуры и функций. Существенное значение также имеют протекающие в экономических системах процессы управления, требующие исследования систем в плане циркулирующих в них информационных потоков, поведения и выбора цели.</a:t>
            </a:r>
          </a:p>
          <a:p>
            <a:r>
              <a:rPr lang="ru-RU" dirty="0"/>
              <a:t>Основным признаком системного подхода является наличие доминирующей роли сложного, а не простого, целого, а не составных элементов. </a:t>
            </a:r>
          </a:p>
        </p:txBody>
      </p:sp>
    </p:spTree>
    <p:extLst>
      <p:ext uri="{BB962C8B-B14F-4D97-AF65-F5344CB8AC3E}">
        <p14:creationId xmlns:p14="http://schemas.microsoft.com/office/powerpoint/2010/main" val="210639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ru-RU" dirty="0" smtClean="0"/>
              <a:t>Этапы системного подхода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r>
              <a:rPr lang="ru-RU" dirty="0"/>
              <a:t>выделение объекта исследования из общей совокупности </a:t>
            </a:r>
            <a:r>
              <a:rPr lang="ru-RU" dirty="0" smtClean="0"/>
              <a:t>процессов</a:t>
            </a:r>
          </a:p>
          <a:p>
            <a:r>
              <a:rPr lang="ru-RU" dirty="0"/>
              <a:t>определение основных критериев эффективного функционирования </a:t>
            </a:r>
            <a:endParaRPr lang="ru-RU" dirty="0" smtClean="0"/>
          </a:p>
          <a:p>
            <a:r>
              <a:rPr lang="ru-RU" dirty="0"/>
              <a:t>определение вариантов структур и элементов, учет основных факторов, влияющих на </a:t>
            </a:r>
            <a:r>
              <a:rPr lang="ru-RU" dirty="0" smtClean="0"/>
              <a:t>систему</a:t>
            </a:r>
          </a:p>
          <a:p>
            <a:r>
              <a:rPr lang="ru-RU" dirty="0"/>
              <a:t>составление </a:t>
            </a:r>
            <a:r>
              <a:rPr lang="ru-RU" dirty="0" smtClean="0"/>
              <a:t>модели системы</a:t>
            </a:r>
          </a:p>
          <a:p>
            <a:r>
              <a:rPr lang="ru-RU" dirty="0" smtClean="0"/>
              <a:t> </a:t>
            </a:r>
            <a:r>
              <a:rPr lang="ru-RU" dirty="0"/>
              <a:t>оптимизация функционирования системы по достижению </a:t>
            </a:r>
            <a:r>
              <a:rPr lang="ru-RU" dirty="0" smtClean="0"/>
              <a:t>цели</a:t>
            </a:r>
          </a:p>
          <a:p>
            <a:r>
              <a:rPr lang="ru-RU" dirty="0"/>
              <a:t>определение оптимальной схемы управления </a:t>
            </a:r>
            <a:r>
              <a:rPr lang="ru-RU" dirty="0" smtClean="0"/>
              <a:t>системой</a:t>
            </a:r>
          </a:p>
          <a:p>
            <a:r>
              <a:rPr lang="ru-RU" dirty="0"/>
              <a:t>установление надежной обратной связи </a:t>
            </a:r>
          </a:p>
        </p:txBody>
      </p:sp>
    </p:spTree>
    <p:extLst>
      <p:ext uri="{BB962C8B-B14F-4D97-AF65-F5344CB8AC3E}">
        <p14:creationId xmlns:p14="http://schemas.microsoft.com/office/powerpoint/2010/main" val="9354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ru-RU" b="1" dirty="0"/>
              <a:t>Системный анализ и его содержание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ru-RU" b="1" i="1" dirty="0"/>
              <a:t>Системный анализ</a:t>
            </a:r>
            <a:r>
              <a:rPr lang="ru-RU" dirty="0"/>
              <a:t> – это методология решения проблем, основанная на структуризации систем и количественном сравнении альтернатив.</a:t>
            </a:r>
          </a:p>
          <a:p>
            <a:pPr marL="0" indent="0">
              <a:buNone/>
            </a:pPr>
            <a:r>
              <a:rPr lang="ru-RU" b="1" i="1" dirty="0"/>
              <a:t>Центральная проблема системного анализа </a:t>
            </a:r>
            <a:r>
              <a:rPr lang="ru-RU" dirty="0"/>
              <a:t>– проблема принятия решений. Системный анализ – это дисциплина, занимающаяся проблемой принятия решения в условиях, когда выбор альтернативы требует анализа разнообразной информации различной физической природы.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77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ru-RU" dirty="0" smtClean="0"/>
              <a:t>Системный 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Применятся в тех случаях, когда задача не может быть сразу представлена с помощью математических методов</a:t>
            </a:r>
          </a:p>
          <a:p>
            <a:pPr lvl="0"/>
            <a:r>
              <a:rPr lang="ru-RU" dirty="0"/>
              <a:t>Уделяет внимание процессу постановки задачи и использует не только формальные методы, но и методы качественного анализа</a:t>
            </a:r>
          </a:p>
          <a:p>
            <a:pPr lvl="0"/>
            <a:r>
              <a:rPr lang="ru-RU" dirty="0"/>
              <a:t>Опирается на основные понятия теории систем</a:t>
            </a:r>
          </a:p>
          <a:p>
            <a:pPr lvl="0"/>
            <a:r>
              <a:rPr lang="ru-RU" dirty="0"/>
              <a:t>Помогает организовать процесс коллективного принятия решений, объединяя специалистов различных областей знаний</a:t>
            </a:r>
          </a:p>
          <a:p>
            <a:pPr lvl="0"/>
            <a:r>
              <a:rPr lang="ru-RU" dirty="0"/>
              <a:t>Требует обязательной разработки методики системного анализа, определяющей последовательность этапов проведения анализа и метода их выполнения</a:t>
            </a:r>
          </a:p>
          <a:p>
            <a:pPr lvl="0"/>
            <a:r>
              <a:rPr lang="ru-RU" dirty="0"/>
              <a:t>Исследует процессы </a:t>
            </a:r>
            <a:r>
              <a:rPr lang="ru-RU" dirty="0" err="1"/>
              <a:t>целеобразования</a:t>
            </a:r>
            <a:r>
              <a:rPr lang="ru-RU" dirty="0"/>
              <a:t> и разработки средств работы с целями</a:t>
            </a:r>
          </a:p>
          <a:p>
            <a:pPr lvl="0"/>
            <a:r>
              <a:rPr lang="ru-RU" dirty="0"/>
              <a:t>В качестве метода использует расчленение большой неопределённости на более обозримую, лучше поддающуюся исследованию (что соответствует понятию анализа) при сохранении целостного (системного) представления объекта исследования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51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Блок схема взаимосвязи основных этапов системного анализа проблемы.</a:t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89" y="1575369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07070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 lvl="0"/>
            <a:r>
              <a:rPr lang="ru-RU" dirty="0"/>
              <a:t>Определение общей цели исследования и основной функции системы</a:t>
            </a:r>
          </a:p>
          <a:p>
            <a:pPr lvl="0"/>
            <a:r>
              <a:rPr lang="ru-RU" dirty="0"/>
              <a:t>Выделение системы из среды по критерию участия каждого рассматриваемого элемента в процессе, приводящем к результату</a:t>
            </a:r>
          </a:p>
          <a:p>
            <a:pPr lvl="0"/>
            <a:r>
              <a:rPr lang="ru-RU" dirty="0"/>
              <a:t>Описание воздействующих факторов</a:t>
            </a:r>
          </a:p>
          <a:p>
            <a:pPr lvl="0"/>
            <a:r>
              <a:rPr lang="ru-RU" dirty="0"/>
              <a:t>Определение тенденции развития и неопределённостей разного рода</a:t>
            </a:r>
          </a:p>
          <a:p>
            <a:pPr lvl="0"/>
            <a:r>
              <a:rPr lang="ru-RU" dirty="0"/>
              <a:t>Описание системы а также функциональное, компонентное и структурная декомпозиция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12735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Функционально-структурный анализ, который позволяет сформулировать требования создаваемой системе</a:t>
            </a:r>
            <a:endParaRPr lang="ru-RU" sz="2400" dirty="0"/>
          </a:p>
          <a:p>
            <a:pPr lvl="0"/>
            <a:r>
              <a:rPr lang="ru-RU" dirty="0" smtClean="0"/>
              <a:t>Морфологический </a:t>
            </a:r>
            <a:r>
              <a:rPr lang="ru-RU" dirty="0"/>
              <a:t>анализ (анализ взаимосвязей компонентов системы)</a:t>
            </a:r>
            <a:endParaRPr lang="ru-RU" sz="2400" dirty="0"/>
          </a:p>
          <a:p>
            <a:pPr lvl="0"/>
            <a:r>
              <a:rPr lang="ru-RU" dirty="0"/>
              <a:t>Генетический анализ</a:t>
            </a:r>
            <a:endParaRPr lang="ru-RU" sz="2400" dirty="0"/>
          </a:p>
          <a:p>
            <a:pPr lvl="0"/>
            <a:r>
              <a:rPr lang="ru-RU" dirty="0" smtClean="0"/>
              <a:t>Анализ </a:t>
            </a:r>
            <a:r>
              <a:rPr lang="ru-RU" dirty="0"/>
              <a:t>аналогов</a:t>
            </a:r>
            <a:endParaRPr lang="ru-RU" sz="2400" dirty="0"/>
          </a:p>
          <a:p>
            <a:pPr lvl="0"/>
            <a:r>
              <a:rPr lang="ru-RU" dirty="0"/>
              <a:t>Анализ эффективности (по результативности, ресурсоёмкости, оперативности)</a:t>
            </a:r>
            <a:endParaRPr lang="ru-RU" sz="2400" dirty="0"/>
          </a:p>
          <a:p>
            <a:pPr lvl="0"/>
            <a:r>
              <a:rPr lang="ru-RU" dirty="0" smtClean="0"/>
              <a:t>Формирование </a:t>
            </a:r>
            <a:r>
              <a:rPr lang="ru-RU" dirty="0"/>
              <a:t>требований к создаваемой системе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25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Синтез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Разработка модели требуемой системы</a:t>
            </a:r>
            <a:endParaRPr lang="ru-RU" sz="2400" dirty="0"/>
          </a:p>
          <a:p>
            <a:pPr lvl="0"/>
            <a:r>
              <a:rPr lang="ru-RU" dirty="0" smtClean="0"/>
              <a:t>Синтез </a:t>
            </a:r>
            <a:r>
              <a:rPr lang="ru-RU" dirty="0"/>
              <a:t>альтернативной системы, снимающей проблему</a:t>
            </a:r>
            <a:endParaRPr lang="ru-RU" sz="2400" dirty="0"/>
          </a:p>
          <a:p>
            <a:pPr lvl="0"/>
            <a:r>
              <a:rPr lang="ru-RU" dirty="0"/>
              <a:t>Синтез параметров системы</a:t>
            </a:r>
            <a:endParaRPr lang="ru-RU" sz="2400" dirty="0"/>
          </a:p>
          <a:p>
            <a:pPr lvl="0"/>
            <a:r>
              <a:rPr lang="ru-RU" dirty="0"/>
              <a:t>Оценка вариантов синтезированной системы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82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365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809" y="1786143"/>
            <a:ext cx="2552381" cy="3285714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Мировая экономика – иерархическая система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70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11" y="2638208"/>
            <a:ext cx="3353091" cy="17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5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34" y="808521"/>
            <a:ext cx="8643486" cy="534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7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ru-RU" dirty="0" smtClean="0"/>
              <a:t>Внешняя среда предприятия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Факторы косвенного воздействия</a:t>
            </a:r>
            <a:endParaRPr lang="ru-RU" sz="2400" dirty="0"/>
          </a:p>
          <a:p>
            <a:pPr lvl="1"/>
            <a:r>
              <a:rPr lang="ru-RU" dirty="0" smtClean="0"/>
              <a:t>Экономические</a:t>
            </a:r>
            <a:endParaRPr lang="ru-RU" sz="2000" dirty="0"/>
          </a:p>
          <a:p>
            <a:pPr lvl="2"/>
            <a:r>
              <a:rPr lang="ru-RU" dirty="0"/>
              <a:t>Динамика экономических процессов (экономический рост или спад</a:t>
            </a:r>
            <a:r>
              <a:rPr lang="ru-RU" dirty="0" smtClean="0"/>
              <a:t>)</a:t>
            </a:r>
            <a:r>
              <a:rPr lang="ru-RU" sz="2400" dirty="0" smtClean="0"/>
              <a:t>                    </a:t>
            </a:r>
            <a:endParaRPr lang="ru-RU" sz="2400" dirty="0"/>
          </a:p>
          <a:p>
            <a:pPr lvl="2"/>
            <a:r>
              <a:rPr lang="ru-RU" dirty="0"/>
              <a:t>Уровень безработицы</a:t>
            </a:r>
            <a:endParaRPr lang="ru-RU" sz="1800" dirty="0"/>
          </a:p>
          <a:p>
            <a:pPr lvl="2"/>
            <a:r>
              <a:rPr lang="ru-RU" dirty="0"/>
              <a:t>Сальдо платёжного баланса </a:t>
            </a:r>
            <a:r>
              <a:rPr lang="ru-RU" dirty="0" smtClean="0"/>
              <a:t>страны</a:t>
            </a:r>
            <a:endParaRPr lang="en-US" dirty="0" smtClean="0"/>
          </a:p>
          <a:p>
            <a:pPr lvl="2"/>
            <a:endParaRPr lang="ru-RU" sz="1800" dirty="0"/>
          </a:p>
          <a:p>
            <a:pPr lvl="1"/>
            <a:r>
              <a:rPr lang="ru-RU" dirty="0"/>
              <a:t>Технические и технологические</a:t>
            </a:r>
            <a:endParaRPr lang="ru-RU" sz="2000" dirty="0"/>
          </a:p>
          <a:p>
            <a:pPr lvl="1"/>
            <a:r>
              <a:rPr lang="ru-RU" dirty="0"/>
              <a:t>Социальные</a:t>
            </a:r>
            <a:endParaRPr lang="ru-RU" sz="2000" dirty="0"/>
          </a:p>
          <a:p>
            <a:pPr lvl="2"/>
            <a:r>
              <a:rPr lang="ru-RU" dirty="0"/>
              <a:t>Религия, традиции</a:t>
            </a:r>
            <a:endParaRPr lang="ru-RU" sz="1800" dirty="0"/>
          </a:p>
          <a:p>
            <a:pPr lvl="2"/>
            <a:r>
              <a:rPr lang="ru-RU" dirty="0"/>
              <a:t>Социальная защищённость</a:t>
            </a:r>
            <a:endParaRPr lang="ru-RU" sz="1800" dirty="0"/>
          </a:p>
          <a:p>
            <a:pPr lvl="1"/>
            <a:r>
              <a:rPr lang="ru-RU" dirty="0"/>
              <a:t>Политические</a:t>
            </a:r>
            <a:endParaRPr lang="ru-RU" sz="2000" dirty="0"/>
          </a:p>
          <a:p>
            <a:pPr lvl="0"/>
            <a:r>
              <a:rPr lang="ru-RU" dirty="0"/>
              <a:t>Факторы прямого воздействия</a:t>
            </a:r>
            <a:endParaRPr lang="ru-RU" sz="2400" dirty="0"/>
          </a:p>
          <a:p>
            <a:pPr lvl="1"/>
            <a:r>
              <a:rPr lang="ru-RU" dirty="0" smtClean="0"/>
              <a:t>Поставщики</a:t>
            </a:r>
          </a:p>
          <a:p>
            <a:pPr lvl="1"/>
            <a:r>
              <a:rPr lang="ru-RU" sz="2500" dirty="0"/>
              <a:t>Потребители</a:t>
            </a:r>
          </a:p>
          <a:p>
            <a:pPr lvl="1"/>
            <a:r>
              <a:rPr lang="ru-RU" dirty="0"/>
              <a:t>Конкуренты</a:t>
            </a:r>
            <a:endParaRPr lang="ru-RU" sz="2000" dirty="0"/>
          </a:p>
          <a:p>
            <a:pPr lvl="1"/>
            <a:r>
              <a:rPr lang="ru-RU" dirty="0"/>
              <a:t>Государство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198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Производственные и финансовые процессы на предприятии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47674" y="4366694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Рисунок 108" descr="https://economics.studio/files/uch_group40/uch_pgroup160/uch_uch6833/image/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237" y="2545832"/>
            <a:ext cx="50006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89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Системный подход как прикладная теория 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Современное развитие системного подхода идет в трех направлениях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-</a:t>
            </a:r>
            <a:r>
              <a:rPr lang="ru-RU" dirty="0" smtClean="0"/>
              <a:t> </a:t>
            </a:r>
            <a:r>
              <a:rPr lang="ru-RU" dirty="0" err="1"/>
              <a:t>системологии</a:t>
            </a:r>
            <a:r>
              <a:rPr lang="ru-RU" dirty="0"/>
              <a:t> как теории ТС;</a:t>
            </a:r>
            <a:br>
              <a:rPr lang="ru-RU" dirty="0"/>
            </a:br>
            <a:r>
              <a:rPr lang="ru-RU" dirty="0" smtClean="0"/>
              <a:t>- </a:t>
            </a:r>
            <a:r>
              <a:rPr lang="ru-RU" dirty="0"/>
              <a:t>системотехники как практики;</a:t>
            </a:r>
            <a:br>
              <a:rPr lang="ru-RU" dirty="0"/>
            </a:br>
            <a:r>
              <a:rPr lang="ru-RU" dirty="0" smtClean="0"/>
              <a:t>- </a:t>
            </a:r>
            <a:r>
              <a:rPr lang="ru-RU" dirty="0"/>
              <a:t>системного анализа как методологии.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42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Сущность и значение системного подхода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Системный подход основывается на том, что при изучении внешне различных экономических объектов могут оказаться полезными обобщающие взаимосвязанные оценки, подходы, понятия, перенос результатов из одной области в другую.</a:t>
            </a:r>
          </a:p>
          <a:p>
            <a:r>
              <a:rPr lang="ru-RU" b="1" dirty="0"/>
              <a:t>Системный подход -</a:t>
            </a:r>
            <a:r>
              <a:rPr lang="ru-RU" dirty="0"/>
              <a:t>это обычно </a:t>
            </a:r>
            <a:r>
              <a:rPr lang="ru-RU" dirty="0" err="1"/>
              <a:t>многоцикловый</a:t>
            </a:r>
            <a:r>
              <a:rPr lang="ru-RU" dirty="0"/>
              <a:t> процесс познания и поиска причин и решений для достижения определенной цели, для которой выделяется некоторая экономическая система.</a:t>
            </a:r>
          </a:p>
          <a:p>
            <a:r>
              <a:rPr lang="ru-RU" dirty="0"/>
              <a:t>Как правило, после первого цикла специалисты по экономике убеждаются, что данная система функционирует недостаточно эффективно. В поисках устранения этой проблемы специалисты выходят на новый цикл системного анализ. </a:t>
            </a:r>
          </a:p>
        </p:txBody>
      </p:sp>
    </p:spTree>
    <p:extLst>
      <p:ext uri="{BB962C8B-B14F-4D97-AF65-F5344CB8AC3E}">
        <p14:creationId xmlns:p14="http://schemas.microsoft.com/office/powerpoint/2010/main" val="230260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ru-RU" b="1" dirty="0"/>
              <a:t>О</a:t>
            </a:r>
            <a:r>
              <a:rPr lang="ru-RU" b="1" dirty="0" smtClean="0"/>
              <a:t>сновные </a:t>
            </a:r>
            <a:r>
              <a:rPr lang="ru-RU" b="1" dirty="0"/>
              <a:t>преимущества системного подхода</a:t>
            </a:r>
            <a:r>
              <a:rPr lang="ru-RU" b="1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77500" lnSpcReduction="20000"/>
          </a:bodyPr>
          <a:lstStyle/>
          <a:p>
            <a:r>
              <a:rPr lang="ru-RU" dirty="0"/>
              <a:t>высвечивается то общее в различных экономических объектах и </a:t>
            </a:r>
            <a:r>
              <a:rPr lang="ru-RU" dirty="0" smtClean="0"/>
              <a:t>процессах</a:t>
            </a:r>
          </a:p>
          <a:p>
            <a:r>
              <a:rPr lang="ru-RU" dirty="0"/>
              <a:t>методы принятия решений переносятся из одних функциональных областей </a:t>
            </a:r>
            <a:r>
              <a:rPr lang="ru-RU" dirty="0" smtClean="0"/>
              <a:t>в другие</a:t>
            </a:r>
          </a:p>
          <a:p>
            <a:r>
              <a:rPr lang="ru-RU" dirty="0"/>
              <a:t>о</a:t>
            </a:r>
            <a:r>
              <a:rPr lang="ru-RU" dirty="0" smtClean="0"/>
              <a:t>т </a:t>
            </a:r>
            <a:r>
              <a:rPr lang="ru-RU" dirty="0"/>
              <a:t>детерминированных моделей они переходят к использованию моделей с нечеткими целями и </a:t>
            </a:r>
            <a:r>
              <a:rPr lang="ru-RU" dirty="0" smtClean="0"/>
              <a:t>ограничениями</a:t>
            </a:r>
          </a:p>
          <a:p>
            <a:r>
              <a:rPr lang="ru-RU" dirty="0"/>
              <a:t>не допускается переоценка возможностей отдельных методов при принятии </a:t>
            </a:r>
            <a:r>
              <a:rPr lang="ru-RU" dirty="0" smtClean="0"/>
              <a:t>решений</a:t>
            </a:r>
          </a:p>
          <a:p>
            <a:r>
              <a:rPr lang="ru-RU" dirty="0"/>
              <a:t>не допускается переоценка возможностей отдельных методов при принятии </a:t>
            </a:r>
            <a:r>
              <a:rPr lang="ru-RU" dirty="0" smtClean="0"/>
              <a:t>решений</a:t>
            </a:r>
          </a:p>
          <a:p>
            <a:r>
              <a:rPr lang="ru-RU" dirty="0" smtClean="0"/>
              <a:t>специалисты учитывают </a:t>
            </a:r>
            <a:r>
              <a:rPr lang="ru-RU" dirty="0"/>
              <a:t>в проектах системы </a:t>
            </a:r>
            <a:r>
              <a:rPr lang="ru-RU" dirty="0" smtClean="0"/>
              <a:t>действие </a:t>
            </a:r>
            <a:r>
              <a:rPr lang="ru-RU" dirty="0"/>
              <a:t>интегрального эффекта </a:t>
            </a:r>
            <a:endParaRPr lang="ru-RU" dirty="0" smtClean="0"/>
          </a:p>
          <a:p>
            <a:r>
              <a:rPr lang="ru-RU" dirty="0"/>
              <a:t>в проекты вводится информационное описание системы </a:t>
            </a:r>
            <a:endParaRPr lang="ru-RU" dirty="0" smtClean="0"/>
          </a:p>
          <a:p>
            <a:r>
              <a:rPr lang="ru-RU" dirty="0" smtClean="0"/>
              <a:t>возникает </a:t>
            </a:r>
            <a:r>
              <a:rPr lang="ru-RU" dirty="0"/>
              <a:t>объективная основа для выбора необходимых направлений дальнейшего развития исследований</a:t>
            </a:r>
          </a:p>
        </p:txBody>
      </p:sp>
    </p:spTree>
    <p:extLst>
      <p:ext uri="{BB962C8B-B14F-4D97-AF65-F5344CB8AC3E}">
        <p14:creationId xmlns:p14="http://schemas.microsoft.com/office/powerpoint/2010/main" val="34873215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635</Words>
  <Application>Microsoft Office PowerPoint</Application>
  <PresentationFormat>Широкоэкранный</PresentationFormat>
  <Paragraphs>80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Вторая лекция</vt:lpstr>
      <vt:lpstr>Мировая экономика – иерархическая система</vt:lpstr>
      <vt:lpstr>Система</vt:lpstr>
      <vt:lpstr>Презентация PowerPoint</vt:lpstr>
      <vt:lpstr>Внешняя среда предприятия</vt:lpstr>
      <vt:lpstr>Производственные и финансовые процессы на предприятии</vt:lpstr>
      <vt:lpstr>Системный подход как прикладная теория систем</vt:lpstr>
      <vt:lpstr>Сущность и значение системного подхода</vt:lpstr>
      <vt:lpstr>Основные преимущества системного подхода:</vt:lpstr>
      <vt:lpstr>Особенности системного подхода</vt:lpstr>
      <vt:lpstr>Этапы системного подхода</vt:lpstr>
      <vt:lpstr>Системный анализ и его содержание </vt:lpstr>
      <vt:lpstr>Системный анализ</vt:lpstr>
      <vt:lpstr>Блок схема взаимосвязи основных этапов системного анализа проблемы. </vt:lpstr>
      <vt:lpstr>Декомпозиция</vt:lpstr>
      <vt:lpstr>Анализ</vt:lpstr>
      <vt:lpstr>Синтез</vt:lpstr>
      <vt:lpstr>Спасибо за внимание</vt:lpstr>
    </vt:vector>
  </TitlesOfParts>
  <Company>WORKGROUP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Вторая лекция</dc:title>
  <dc:creator>AllaM</dc:creator>
  <cp:lastModifiedBy>AllaM</cp:lastModifiedBy>
  <cp:revision>18</cp:revision>
  <dcterms:created xsi:type="dcterms:W3CDTF">2020-05-03T15:29:08Z</dcterms:created>
  <dcterms:modified xsi:type="dcterms:W3CDTF">2022-09-06T15:12:52Z</dcterms:modified>
</cp:coreProperties>
</file>