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131" d="100"/>
          <a:sy n="131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Текстовое поле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Текстовое поле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Текстовое поле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Текстовое поле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63466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Текстовое поле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Текстовое поле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Текстовое поле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Текстовое поле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235400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Текстовое поле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Текстовое поле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Текстовое поле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Текстовое поле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895658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ое поле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r>
              <a:rPr lang="en-US" altLang="zh-CN" sz="120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" name="Текстовое поле"/>
          <p:cNvSpPr>
            <a:spLocks noGrp="1"/>
          </p:cNvSpPr>
          <p:nvPr>
            <p:ph type="ftr"/>
          </p:nvPr>
        </p:nvSpPr>
        <p:spPr>
          <a:xfrm rot="0">
            <a:off x="3124200" y="6356349"/>
            <a:ext cx="28956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9" name="Текстовое поле"/>
          <p:cNvSpPr>
            <a:spLocks noGrp="1"/>
          </p:cNvSpPr>
          <p:nvPr>
            <p:ph type="sldNum"/>
          </p:nvPr>
        </p:nvSpPr>
        <p:spPr>
          <a:xfrm rot="0">
            <a:off x="6553200" y="6356349"/>
            <a:ext cx="21336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092956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овое поле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3" name="Текстовое поле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r>
              <a:rPr lang="en-US" altLang="zh-CN" sz="120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" name="Текстовое поле"/>
          <p:cNvSpPr>
            <a:spLocks noGrp="1"/>
          </p:cNvSpPr>
          <p:nvPr>
            <p:ph type="ftr"/>
          </p:nvPr>
        </p:nvSpPr>
        <p:spPr>
          <a:xfrm rot="0">
            <a:off x="3124200" y="6356349"/>
            <a:ext cx="28956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Текстовое поле"/>
          <p:cNvSpPr>
            <a:spLocks noGrp="1"/>
          </p:cNvSpPr>
          <p:nvPr>
            <p:ph type="sldNum"/>
          </p:nvPr>
        </p:nvSpPr>
        <p:spPr>
          <a:xfrm rot="0">
            <a:off x="6553200" y="6356349"/>
            <a:ext cx="21336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4260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Текстовое поле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Текстовое поле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Текстовое поле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Текстовое поле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83782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Текстовое поле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Текстовое поле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Текстовое поле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Текстовое поле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589473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Текстовое поле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Текстовое поле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Текстовое поле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Текстовое поле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Текстовое поле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549416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Текстовое поле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Текстовое поле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Текстовое поле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Текстовое поле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Текстовое поле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Текстовое поле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Текстовое поле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767395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Текстовое поле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Текстовое поле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Текстовое поле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580166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Текстовое поле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Текстовое поле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075636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Текстовое поле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Текстовое поле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Текстовое поле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Текстовое поле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Текстовое поле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16224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Текстовое поле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Текстовое поле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Текстовое поле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Текстовое поле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Текстовое поле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04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Текстовое поле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Текстовое поле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3/14/2025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Текстовое поле"/>
          <p:cNvSpPr>
            <a:spLocks noGrp="1"/>
          </p:cNvSpPr>
          <p:nvPr>
            <p:ph type="ftr" idx="3"/>
          </p:nvPr>
        </p:nvSpPr>
        <p:spPr>
          <a:xfrm rot="0">
            <a:off x="3124200" y="6356349"/>
            <a:ext cx="2895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Текстовое поле"/>
          <p:cNvSpPr>
            <a:spLocks noGrp="1"/>
          </p:cNvSpPr>
          <p:nvPr>
            <p:ph type="sldNum" idx="4"/>
          </p:nvPr>
        </p:nvSpPr>
        <p:spPr>
          <a:xfrm rot="0">
            <a:off x="6553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32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pitchFamily="0" charset="0"/>
        <a:buChar char="–"/>
        <a:defRPr sz="2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pitchFamily="0" charset="0"/>
        <a:buChar char="–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pitchFamily="0" charset="0"/>
        <a:buChar char="»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0033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"/>
          <p:cNvSpPr>
            <a:spLocks/>
          </p:cNvSpPr>
          <p:nvPr/>
        </p:nvSpPr>
        <p:spPr>
          <a:xfrm rot="0">
            <a:off x="1173797" y="914400"/>
            <a:ext cx="6796405" cy="12915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База данных для домашней аудиотеки</a:t>
            </a:r>
            <a:endParaRPr lang="zh-CN" altLang="en-US" sz="40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Прямоугольник"/>
          <p:cNvSpPr>
            <a:spLocks/>
          </p:cNvSpPr>
          <p:nvPr/>
        </p:nvSpPr>
        <p:spPr>
          <a:xfrm rot="0">
            <a:off x="1412557" y="3200400"/>
            <a:ext cx="6318885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Курсовая работа</a:t>
            </a:r>
            <a:endParaRPr lang="en-US" altLang="zh-CN" sz="36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Выполнил: Бушуев Евгений Александрович</a:t>
            </a:r>
            <a:endParaRPr lang="en-US" altLang="zh-CN" sz="24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Проверил: Пунгин Илья Вячеславович</a:t>
            </a:r>
            <a:endParaRPr lang="en-US" altLang="zh-CN" sz="24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Группа: 414</a:t>
            </a:r>
            <a:endParaRPr lang="zh-CN" altLang="en-US" sz="24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1223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Текстовое поле" descr="Нажмите дважды, чтобы добавить заголовок&#13;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41" name="Прямоугольник"/>
          <p:cNvSpPr>
            <a:spLocks/>
          </p:cNvSpPr>
          <p:nvPr/>
        </p:nvSpPr>
        <p:spPr>
          <a:xfrm rot="0">
            <a:off x="2736405" y="274320"/>
            <a:ext cx="3671188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Создание индекса</a:t>
            </a:r>
            <a:endParaRPr lang="zh-CN" altLang="en-US" sz="32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2" name="Прямоугольник"/>
          <p:cNvSpPr>
            <a:spLocks/>
          </p:cNvSpPr>
          <p:nvPr/>
        </p:nvSpPr>
        <p:spPr>
          <a:xfrm rot="0">
            <a:off x="457200" y="1371600"/>
            <a:ext cx="8229600" cy="6534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  <a:t>CREATE INDEX idx_album_title ON albums(title);</a:t>
            </a:r>
            <a:endParaRPr lang="zh-CN" altLang="en-US" sz="2000" b="0" i="0" u="none" strike="noStrike" kern="1200" cap="none" spc="0" baseline="0">
              <a:solidFill>
                <a:srgbClr val="00FF00"/>
              </a:solidFill>
              <a:latin typeface="Courier New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5695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0066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Текстовое поле" descr="Нажмите дважды, чтобы добавить заголовок&#13;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44" name="Прямоугольник"/>
          <p:cNvSpPr>
            <a:spLocks/>
          </p:cNvSpPr>
          <p:nvPr/>
        </p:nvSpPr>
        <p:spPr>
          <a:xfrm rot="0">
            <a:off x="1582229" y="274320"/>
            <a:ext cx="5979540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Безопасность и права доступа</a:t>
            </a:r>
            <a:endParaRPr lang="zh-CN" altLang="en-US" sz="32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5" name="Прямоугольник"/>
          <p:cNvSpPr>
            <a:spLocks/>
          </p:cNvSpPr>
          <p:nvPr/>
        </p:nvSpPr>
        <p:spPr>
          <a:xfrm rot="0">
            <a:off x="457200" y="1371600"/>
            <a:ext cx="8229600" cy="1805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Разграничение пользователей (админ, редактор, пользователь).</a:t>
            </a:r>
            <a:br>
              <a:rPr lang="zh-CN" altLang="en-US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Гранты и роли для ограничения доступа.</a:t>
            </a:r>
            <a:br>
              <a:rPr lang="zh-CN" altLang="en-US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Регулярные бэкапы данных.</a:t>
            </a:r>
            <a:endParaRPr lang="zh-CN" altLang="en-US" sz="24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3490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Текстовое поле" descr="Нажмите дважды, чтобы добавить заголовок&#13;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47" name="Прямоугольник"/>
          <p:cNvSpPr>
            <a:spLocks/>
          </p:cNvSpPr>
          <p:nvPr/>
        </p:nvSpPr>
        <p:spPr>
          <a:xfrm rot="0">
            <a:off x="2155253" y="274320"/>
            <a:ext cx="4833493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Настройка прав доступа</a:t>
            </a:r>
            <a:endParaRPr lang="zh-CN" altLang="en-US" sz="32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8" name="Прямоугольник"/>
          <p:cNvSpPr>
            <a:spLocks/>
          </p:cNvSpPr>
          <p:nvPr/>
        </p:nvSpPr>
        <p:spPr>
          <a:xfrm rot="0">
            <a:off x="457200" y="1371600"/>
            <a:ext cx="8229600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  <a:t>GRANT SELECT ON albums TO user_readonly;</a:t>
            </a:r>
            <a:br>
              <a:rPr lang="zh-CN" altLang="en-US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  <a:t>GRANT INSERT, UPDATE ON albums TO user_editor;</a:t>
            </a:r>
            <a:endParaRPr lang="zh-CN" altLang="en-US" sz="2000" b="0" i="0" u="none" strike="noStrike" kern="1200" cap="none" spc="0" baseline="0">
              <a:solidFill>
                <a:srgbClr val="00FF00"/>
              </a:solidFill>
              <a:latin typeface="Courier New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60448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0066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Текстовое поле" descr="Нажмите дважды, чтобы добавить заголовок&#13;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50" name="Прямоугольник"/>
          <p:cNvSpPr>
            <a:spLocks/>
          </p:cNvSpPr>
          <p:nvPr/>
        </p:nvSpPr>
        <p:spPr>
          <a:xfrm rot="0">
            <a:off x="3313493" y="274320"/>
            <a:ext cx="2517012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Заключение</a:t>
            </a:r>
            <a:endParaRPr lang="zh-CN" altLang="en-US" sz="32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Прямоугольник"/>
          <p:cNvSpPr>
            <a:spLocks/>
          </p:cNvSpPr>
          <p:nvPr/>
        </p:nvSpPr>
        <p:spPr>
          <a:xfrm rot="0">
            <a:off x="457200" y="1371600"/>
            <a:ext cx="8229600" cy="2529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Проект успешно решает задачи организации аудиофайлов.</a:t>
            </a:r>
            <a:br>
              <a:rPr lang="zh-CN" altLang="en-US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Реализованы механизмы безопасности и оптимизирован поиск.</a:t>
            </a:r>
            <a:br>
              <a:rPr lang="zh-CN" altLang="en-US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Система готова к интеграции с аудиоплеерами и облаком.</a:t>
            </a:r>
            <a:endParaRPr lang="zh-CN" altLang="en-US" sz="24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6677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0066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овое поле" descr="Нажмите дважды, чтобы добавить заголовок&#13;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7" name="Прямоугольник"/>
          <p:cNvSpPr>
            <a:spLocks/>
          </p:cNvSpPr>
          <p:nvPr/>
        </p:nvSpPr>
        <p:spPr>
          <a:xfrm rot="0">
            <a:off x="3569525" y="274320"/>
            <a:ext cx="2004948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Введение</a:t>
            </a:r>
            <a:endParaRPr lang="zh-CN" altLang="en-US" sz="32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" name="Прямоугольник"/>
          <p:cNvSpPr>
            <a:spLocks/>
          </p:cNvSpPr>
          <p:nvPr/>
        </p:nvSpPr>
        <p:spPr>
          <a:xfrm rot="0">
            <a:off x="457200" y="1371600"/>
            <a:ext cx="8229600" cy="21678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Проект разработан для систематизации и удобного поиска аудиофайлов.</a:t>
            </a:r>
            <a:br>
              <a:rPr lang="zh-CN" altLang="en-US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Функции: хранение, поиск, организация, воспроизведение.</a:t>
            </a:r>
            <a:br>
              <a:rPr lang="zh-CN" altLang="en-US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Технологии: PostgreSQL, Flask, SQLAlchemy.</a:t>
            </a:r>
            <a:endParaRPr lang="zh-CN" altLang="en-US" sz="24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9742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0066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Текстовое поле" descr="Нажмите дважды, чтобы добавить заголовок&#13;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0" name="Прямоугольник"/>
          <p:cNvSpPr>
            <a:spLocks/>
          </p:cNvSpPr>
          <p:nvPr/>
        </p:nvSpPr>
        <p:spPr>
          <a:xfrm rot="0">
            <a:off x="2350325" y="274320"/>
            <a:ext cx="4443349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Объекты базы данных</a:t>
            </a:r>
            <a:endParaRPr lang="zh-CN" altLang="en-US" sz="32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1" name="Прямоугольник"/>
          <p:cNvSpPr>
            <a:spLocks/>
          </p:cNvSpPr>
          <p:nvPr/>
        </p:nvSpPr>
        <p:spPr>
          <a:xfrm rot="0">
            <a:off x="457200" y="1371600"/>
            <a:ext cx="8229600" cy="1805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Исполнители – артисты или группы.</a:t>
            </a:r>
            <a:br>
              <a:rPr lang="zh-CN" altLang="en-US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Жанры – стили музыки.</a:t>
            </a:r>
            <a:br>
              <a:rPr lang="zh-CN" altLang="en-US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Альбомы – музыкальные сборники.</a:t>
            </a:r>
            <a:br>
              <a:rPr lang="zh-CN" altLang="en-US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Треки – отдельные песни или аудиофайлы.</a:t>
            </a:r>
            <a:endParaRPr lang="zh-CN" altLang="en-US" sz="24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8140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Текстовое поле" descr="Нажмите дважды, чтобы добавить заголовок&#13;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3" name="Прямоугольник"/>
          <p:cNvSpPr>
            <a:spLocks/>
          </p:cNvSpPr>
          <p:nvPr/>
        </p:nvSpPr>
        <p:spPr>
          <a:xfrm rot="0">
            <a:off x="2854261" y="274320"/>
            <a:ext cx="3435476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Создание таблиц</a:t>
            </a:r>
            <a:endParaRPr lang="zh-CN" altLang="en-US" sz="32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4" name="Прямоугольник"/>
          <p:cNvSpPr>
            <a:spLocks/>
          </p:cNvSpPr>
          <p:nvPr/>
        </p:nvSpPr>
        <p:spPr>
          <a:xfrm rot="0">
            <a:off x="457200" y="1371600"/>
            <a:ext cx="8229600" cy="39014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  <a:t>CREATE TABLE artists (</a:t>
            </a:r>
            <a:br>
              <a:rPr lang="zh-CN" altLang="en-US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  <a:t>    artistid SERIAL PRIMARY KEY,</a:t>
            </a:r>
            <a:br>
              <a:rPr lang="zh-CN" altLang="en-US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  <a:t>    name VARCHAR(255) NOT NULL,</a:t>
            </a:r>
            <a:br>
              <a:rPr lang="zh-CN" altLang="en-US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  <a:t>    country VARCHAR(100),</a:t>
            </a:r>
            <a:br>
              <a:rPr lang="zh-CN" altLang="en-US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  <a:t>    birthdate DATE</a:t>
            </a:r>
            <a:br>
              <a:rPr lang="zh-CN" altLang="en-US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  <a:t>);</a:t>
            </a:r>
            <a:br>
              <a:rPr lang="zh-CN" altLang="en-US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</a:br>
            <a:br>
              <a:rPr lang="zh-CN" altLang="en-US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  <a:t>CREATE TABLE albums (</a:t>
            </a:r>
            <a:br>
              <a:rPr lang="zh-CN" altLang="en-US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  <a:t>    albumid SERIAL PRIMARY KEY,</a:t>
            </a:r>
            <a:br>
              <a:rPr lang="zh-CN" altLang="en-US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  <a:t>    title VARCHAR(255),</a:t>
            </a:r>
            <a:br>
              <a:rPr lang="zh-CN" altLang="en-US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  <a:t>    artistid INT REFERENCES artists(artistid)</a:t>
            </a:r>
            <a:br>
              <a:rPr lang="zh-CN" altLang="en-US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  <a:t>);</a:t>
            </a:r>
            <a:endParaRPr lang="zh-CN" altLang="en-US" sz="2000" b="0" i="0" u="none" strike="noStrike" kern="1200" cap="none" spc="0" baseline="0">
              <a:solidFill>
                <a:srgbClr val="00FF00"/>
              </a:solidFill>
              <a:latin typeface="Courier New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8889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0066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Текстовое поле" descr="Нажмите дважды, чтобы добавить заголовок&#13;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6" name="Прямоугольник"/>
          <p:cNvSpPr>
            <a:spLocks/>
          </p:cNvSpPr>
          <p:nvPr/>
        </p:nvSpPr>
        <p:spPr>
          <a:xfrm rot="0">
            <a:off x="2147125" y="274320"/>
            <a:ext cx="4849748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Связи между таблицами</a:t>
            </a:r>
            <a:endParaRPr lang="zh-CN" altLang="en-US" sz="32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Прямоугольник"/>
          <p:cNvSpPr>
            <a:spLocks/>
          </p:cNvSpPr>
          <p:nvPr/>
        </p:nvSpPr>
        <p:spPr>
          <a:xfrm rot="0">
            <a:off x="457200" y="1371600"/>
            <a:ext cx="8229600" cy="1805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Один исполнитель выпускает несколько альбомов (1:M).</a:t>
            </a:r>
            <a:br>
              <a:rPr lang="zh-CN" altLang="en-US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Один альбом содержит несколько треков (1:M).</a:t>
            </a:r>
            <a:br>
              <a:rPr lang="zh-CN" altLang="en-US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Один трек принадлежит только одному альбому (1:1).</a:t>
            </a:r>
            <a:endParaRPr lang="zh-CN" altLang="en-US" sz="24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42394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овое поле" descr="Нажмите дважды, чтобы добавить заголовок&#13;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9" name="Прямоугольник"/>
          <p:cNvSpPr>
            <a:spLocks/>
          </p:cNvSpPr>
          <p:nvPr/>
        </p:nvSpPr>
        <p:spPr>
          <a:xfrm rot="0">
            <a:off x="3333813" y="274320"/>
            <a:ext cx="2476372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Связи в SQL</a:t>
            </a:r>
            <a:endParaRPr lang="zh-CN" altLang="en-US" sz="32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0" name="Прямоугольник"/>
          <p:cNvSpPr>
            <a:spLocks/>
          </p:cNvSpPr>
          <p:nvPr/>
        </p:nvSpPr>
        <p:spPr>
          <a:xfrm rot="0">
            <a:off x="457200" y="1371600"/>
            <a:ext cx="8229600" cy="1834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  <a:t>CREATE TABLE tracks (</a:t>
            </a:r>
            <a:br>
              <a:rPr lang="zh-CN" altLang="en-US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  <a:t>    trackid SERIAL PRIMARY KEY,</a:t>
            </a:r>
            <a:br>
              <a:rPr lang="zh-CN" altLang="en-US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  <a:t>    title VARCHAR(255),</a:t>
            </a:r>
            <a:br>
              <a:rPr lang="zh-CN" altLang="en-US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  <a:t>    albumid INT REFERENCES albums(albumid)</a:t>
            </a:r>
            <a:br>
              <a:rPr lang="zh-CN" altLang="en-US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  <a:t>);</a:t>
            </a:r>
            <a:endParaRPr lang="zh-CN" altLang="en-US" sz="2000" b="0" i="0" u="none" strike="noStrike" kern="1200" cap="none" spc="0" baseline="0">
              <a:solidFill>
                <a:srgbClr val="00FF00"/>
              </a:solidFill>
              <a:latin typeface="Courier New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66743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0066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Текстовое поле" descr="Нажмите дважды, чтобы добавить заголовок&#13;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32" name="Прямоугольник"/>
          <p:cNvSpPr>
            <a:spLocks/>
          </p:cNvSpPr>
          <p:nvPr/>
        </p:nvSpPr>
        <p:spPr>
          <a:xfrm rot="0">
            <a:off x="2240597" y="274320"/>
            <a:ext cx="4662805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Основные SQL-запросы</a:t>
            </a:r>
            <a:endParaRPr lang="zh-CN" altLang="en-US" sz="32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3" name="Прямоугольник"/>
          <p:cNvSpPr>
            <a:spLocks/>
          </p:cNvSpPr>
          <p:nvPr/>
        </p:nvSpPr>
        <p:spPr>
          <a:xfrm rot="0">
            <a:off x="457200" y="1371600"/>
            <a:ext cx="8229600" cy="1805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SELECT – выборка данных.</a:t>
            </a:r>
            <a:br>
              <a:rPr lang="zh-CN" altLang="en-US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INSERT – добавление записей.</a:t>
            </a:r>
            <a:br>
              <a:rPr lang="zh-CN" altLang="en-US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UPDATE – изменение записей.</a:t>
            </a:r>
            <a:br>
              <a:rPr lang="zh-CN" altLang="en-US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DELETE – удаление записей.</a:t>
            </a:r>
            <a:endParaRPr lang="zh-CN" altLang="en-US" sz="24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48932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Текстовое поле" descr="Нажмите дважды, чтобы добавить заголовок&#13;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35" name="Прямоугольник"/>
          <p:cNvSpPr>
            <a:spLocks/>
          </p:cNvSpPr>
          <p:nvPr/>
        </p:nvSpPr>
        <p:spPr>
          <a:xfrm rot="0">
            <a:off x="2167445" y="274320"/>
            <a:ext cx="4809108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Пример SELECT-запроса</a:t>
            </a:r>
            <a:endParaRPr lang="zh-CN" altLang="en-US" sz="32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Прямоугольник"/>
          <p:cNvSpPr>
            <a:spLocks/>
          </p:cNvSpPr>
          <p:nvPr/>
        </p:nvSpPr>
        <p:spPr>
          <a:xfrm rot="0">
            <a:off x="457200" y="1371600"/>
            <a:ext cx="8229600" cy="12439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  <a:t>SELECT albums.title, artists.name </a:t>
            </a:r>
            <a:br>
              <a:rPr lang="zh-CN" altLang="en-US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  <a:t>FROM albums</a:t>
            </a:r>
            <a:br>
              <a:rPr lang="zh-CN" altLang="en-US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000" b="0" i="0" u="none" strike="noStrike" kern="1200" cap="none" spc="0" baseline="0">
                <a:solidFill>
                  <a:srgbClr val="00FF00"/>
                </a:solidFill>
                <a:latin typeface="Courier New" pitchFamily="0" charset="0"/>
                <a:ea typeface="宋体" pitchFamily="0" charset="0"/>
                <a:cs typeface="Calibri" pitchFamily="0" charset="0"/>
              </a:rPr>
              <a:t>JOIN artists ON albums.artistid = artists.artistid;</a:t>
            </a:r>
            <a:endParaRPr lang="zh-CN" altLang="en-US" sz="2000" b="0" i="0" u="none" strike="noStrike" kern="1200" cap="none" spc="0" baseline="0">
              <a:solidFill>
                <a:srgbClr val="00FF00"/>
              </a:solidFill>
              <a:latin typeface="Courier New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97501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0066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Текстовое поле" descr="Нажмите дважды, чтобы добавить заголовок&#13;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38" name="Прямоугольник"/>
          <p:cNvSpPr>
            <a:spLocks/>
          </p:cNvSpPr>
          <p:nvPr/>
        </p:nvSpPr>
        <p:spPr>
          <a:xfrm rot="0">
            <a:off x="1911413" y="274320"/>
            <a:ext cx="5321172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Оптимизация базы данных</a:t>
            </a:r>
            <a:endParaRPr lang="zh-CN" altLang="en-US" sz="32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9" name="Прямоугольник"/>
          <p:cNvSpPr>
            <a:spLocks/>
          </p:cNvSpPr>
          <p:nvPr/>
        </p:nvSpPr>
        <p:spPr>
          <a:xfrm rot="0">
            <a:off x="457200" y="1371600"/>
            <a:ext cx="8229600" cy="14439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Индексы ускоряют поиск.</a:t>
            </a:r>
            <a:br>
              <a:rPr lang="zh-CN" altLang="en-US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Нормализация устраняет дублирование данных.</a:t>
            </a:r>
            <a:br>
              <a:rPr lang="zh-CN" altLang="en-US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Кэширование снижает нагрузку на сервер.</a:t>
            </a:r>
            <a:endParaRPr lang="zh-CN" altLang="en-US" sz="24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08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description>generated using python-pptx</dc:description>
  <cp:lastModifiedBy>Mobile phone user</cp:lastModifiedBy>
  <cp:revision>1</cp:revision>
  <dcterms:created xsi:type="dcterms:W3CDTF">2013-01-27T09:14:16Z</dcterms:created>
  <dcterms:modified xsi:type="dcterms:W3CDTF">2025-03-14T05:21:27Z</dcterms:modified>
</cp:coreProperties>
</file>