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6" r:id="rId2"/>
    <p:sldId id="280" r:id="rId3"/>
    <p:sldId id="256" r:id="rId4"/>
    <p:sldId id="277" r:id="rId5"/>
    <p:sldId id="259" r:id="rId6"/>
    <p:sldId id="260" r:id="rId7"/>
    <p:sldId id="261" r:id="rId8"/>
    <p:sldId id="265" r:id="rId9"/>
    <p:sldId id="266" r:id="rId10"/>
    <p:sldId id="267" r:id="rId11"/>
    <p:sldId id="271" r:id="rId12"/>
    <p:sldId id="273" r:id="rId13"/>
    <p:sldId id="270" r:id="rId14"/>
    <p:sldId id="279" r:id="rId15"/>
  </p:sldIdLst>
  <p:sldSz cx="12192000" cy="6858000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vea\Documents\&#1056;&#1099;&#1085;&#1086;&#1082;\&#1056;&#1099;&#1085;&#1086;&#1082;%20&#1085;&#1077;&#1076;&#1074;&#1080;&#1078;&#1080;&#1084;&#1086;&#1089;&#1090;&#1080;%20&#1057;&#1072;&#1084;&#1072;&#1088;&#109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vea\Documents\&#1056;&#1099;&#1085;&#1086;&#1082;\&#1056;&#1099;&#1085;&#1086;&#1082;%20&#1085;&#1077;&#1076;&#1074;&#1080;&#1078;&#1080;&#1084;&#1086;&#1089;&#1090;&#1080;%20&#1057;&#1072;&#1084;&#1072;&#1088;&#1099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vea\Documents\&#1056;&#1099;&#1085;&#1086;&#1082;\&#1056;&#1099;&#1085;&#1086;&#1082;%20&#1085;&#1077;&#1076;&#1074;&#1080;&#1078;&#1080;&#1084;&#1086;&#1089;&#1090;&#1080;%20&#1057;&#1072;&#1084;&#1072;&#1088;&#1099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vea\Documents\&#1056;&#1099;&#1085;&#1086;&#1082;\&#1056;&#1099;&#1085;&#1086;&#1082;%20&#1085;&#1077;&#1076;&#1074;&#1080;&#1078;&#1080;&#1084;&#1086;&#1089;&#1090;&#1080;%20&#1057;&#1072;&#1084;&#1072;&#1088;&#1099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vea\Documents\&#1056;&#1099;&#1085;&#1086;&#1082;\&#1056;&#1099;&#1085;&#1086;&#1082;%20&#1085;&#1077;&#1076;&#1074;&#1080;&#1078;&#1080;&#1084;&#1086;&#1089;&#1090;&#1080;%20&#1057;&#1072;&#1084;&#1072;&#1088;&#1099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vea\Documents\&#1056;&#1099;&#1085;&#1086;&#1082;\&#1056;&#1099;&#1085;&#1086;&#1082;%20&#1085;&#1077;&#1076;&#1074;&#1080;&#1078;&#1080;&#1084;&#1086;&#1089;&#1090;&#1080;%20&#1057;&#1072;&#1084;&#1072;&#1088;&#1099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vea\Documents\&#1056;&#1099;&#1085;&#1086;&#1082;\&#1056;&#1099;&#1085;&#1086;&#1082;%20&#1085;&#1077;&#1076;&#1074;&#1080;&#1078;&#1080;&#1084;&#1086;&#1089;&#1090;&#1080;%20&#1057;&#1072;&#1084;&#1072;&#1088;&#1099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vea\Documents\&#1056;&#1099;&#1085;&#1086;&#1082;\&#1056;&#1099;&#1085;&#1086;&#1082;%20&#1085;&#1077;&#1076;&#1074;&#1080;&#1078;&#1080;&#1084;&#1086;&#1089;&#1090;&#1080;%20&#1057;&#1072;&#1084;&#1072;&#1088;&#1099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vea\Documents\&#1056;&#1099;&#1085;&#1086;&#1082;\&#1056;&#1099;&#1085;&#1086;&#1082;%20&#1085;&#1077;&#1076;&#1074;&#1080;&#1078;&#1080;&#1084;&#1086;&#1089;&#1090;&#1080;%20&#1057;&#1072;&#1084;&#1072;&#1088;&#1099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vea\Documents\&#1056;&#1099;&#1085;&#1086;&#1082;\&#1056;&#1099;&#1085;&#1086;&#1082;%20&#1085;&#1077;&#1076;&#1074;&#1080;&#1078;&#1080;&#1084;&#1086;&#1089;&#1090;&#1080;%20&#1057;&#1072;&#1084;&#1072;&#1088;&#1099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vea\Documents\&#1056;&#1099;&#1085;&#1086;&#1082;\&#1056;&#1099;&#1085;&#1086;&#1082;%20&#1085;&#1077;&#1076;&#1074;&#1080;&#1078;&#1080;&#1084;&#1086;&#1089;&#1090;&#1080;%20&#1057;&#1072;&#1084;&#1072;&#1088;&#1099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vea\Documents\&#1056;&#1099;&#1085;&#1086;&#1082;\&#1056;&#1099;&#1085;&#1086;&#1082;%20&#1085;&#1077;&#1076;&#1074;&#1080;&#1078;&#1080;&#1084;&#1086;&#1089;&#1090;&#1080;%20&#1057;&#1072;&#1084;&#1072;&#1088;&#109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vea\Documents\&#1056;&#1099;&#1085;&#1086;&#1082;\&#1056;&#1099;&#1085;&#1086;&#1082;%20&#1085;&#1077;&#1076;&#1074;&#1080;&#1078;&#1080;&#1084;&#1086;&#1089;&#1090;&#1080;%20&#1057;&#1072;&#1084;&#1072;&#1088;&#1099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vea\Documents\&#1056;&#1099;&#1085;&#1086;&#1082;\&#1056;&#1099;&#1085;&#1086;&#1082;%20&#1085;&#1077;&#1076;&#1074;&#1080;&#1078;&#1080;&#1084;&#1086;&#1089;&#1090;&#1080;%20&#1057;&#1072;&#1084;&#1072;&#1088;&#109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vea\Documents\&#1056;&#1099;&#1085;&#1086;&#1082;\&#1056;&#1099;&#1085;&#1086;&#1082;%20&#1085;&#1077;&#1076;&#1074;&#1080;&#1078;&#1080;&#1084;&#1086;&#1089;&#1090;&#1080;%20&#1057;&#1072;&#1084;&#1072;&#1088;&#109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vea\Documents\&#1056;&#1099;&#1085;&#1086;&#1082;\&#1056;&#1099;&#1085;&#1086;&#1082;%20&#1085;&#1077;&#1076;&#1074;&#1080;&#1078;&#1080;&#1084;&#1086;&#1089;&#1090;&#1080;%20&#1057;&#1072;&#1084;&#1072;&#1088;&#1099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vea\Documents\&#1056;&#1099;&#1085;&#1086;&#1082;\&#1056;&#1099;&#1085;&#1086;&#1082;%20&#1085;&#1077;&#1076;&#1074;&#1080;&#1078;&#1080;&#1084;&#1086;&#1089;&#1090;&#1080;%20&#1057;&#1072;&#1084;&#1072;&#1088;&#1099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vea\Documents\&#1056;&#1099;&#1085;&#1086;&#1082;\&#1056;&#1099;&#1085;&#1086;&#1082;%20&#1085;&#1077;&#1076;&#1074;&#1080;&#1078;&#1080;&#1084;&#1086;&#1089;&#1090;&#1080;%20&#1057;&#1072;&#1084;&#1072;&#1088;&#1099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vea\Documents\&#1056;&#1099;&#1085;&#1086;&#1082;\&#1056;&#1099;&#1085;&#1086;&#1082;%20&#1085;&#1077;&#1076;&#1074;&#1080;&#1078;&#1080;&#1084;&#1086;&#1089;&#1090;&#1080;%20&#1057;&#1072;&#1084;&#1072;&#1088;&#1099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lovea\Documents\&#1056;&#1099;&#1085;&#1086;&#1082;\&#1056;&#1099;&#1085;&#1086;&#1082;%20&#1085;&#1077;&#1076;&#1074;&#1080;&#1078;&#1080;&#1084;&#1086;&#1089;&#1090;&#1080;%20&#1057;&#1072;&#1084;&#1072;&#1088;&#1099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[Рынок недвижимости Самары.xlsx]Пришли-ушли!СводнаяТаблица1</c:name>
    <c:fmtId val="59"/>
  </c:pivotSource>
  <c:chart>
    <c:title>
      <c:tx>
        <c:strRef>
          <c:f>'Пришли-ушли'!$A$1</c:f>
          <c:strCache>
            <c:ptCount val="1"/>
            <c:pt idx="0">
              <c:v>Количество квартир и площадь квартир домов (м2), разрешение на строительство которых получено в июле</c:v>
            </c:pt>
          </c:strCache>
        </c:strRef>
      </c:tx>
      <c:layout>
        <c:manualLayout>
          <c:xMode val="edge"/>
          <c:yMode val="edge"/>
          <c:x val="0.13145630400322009"/>
          <c:y val="1.77845564033505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'Пришли-ушли'!$B$5</c:f>
              <c:strCache>
                <c:ptCount val="1"/>
                <c:pt idx="0">
                  <c:v>Жилая площадь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1261189326116804E-3"/>
                  <c:y val="0.1162949947776619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0BB-4360-B342-2C7AA58AF623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'Пришли-ушли'!$A$1</c:f>
              <c:multiLvlStrCache>
                <c:ptCount val="2"/>
                <c:lvl>
                  <c:pt idx="0">
                    <c:v>На Промышленности</c:v>
                  </c:pt>
                  <c:pt idx="1">
                    <c:v>Федерация</c:v>
                  </c:pt>
                </c:lvl>
                <c:lvl>
                  <c:pt idx="0">
                    <c:v>СЗ Арктик</c:v>
                  </c:pt>
                  <c:pt idx="1">
                    <c:v>СЗ Ренессанс</c:v>
                  </c:pt>
                </c:lvl>
              </c:multiLvlStrCache>
            </c:multiLvlStrRef>
          </c:cat>
          <c:val>
            <c:numRef>
              <c:f>'Пришли-ушли'!$A$1</c:f>
              <c:numCache>
                <c:formatCode>General</c:formatCode>
                <c:ptCount val="2"/>
                <c:pt idx="0">
                  <c:v>4760.3</c:v>
                </c:pt>
                <c:pt idx="1">
                  <c:v>7154.78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E-4384-A3D9-48D119375D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419640"/>
        <c:axId val="173421208"/>
      </c:barChart>
      <c:lineChart>
        <c:grouping val="standard"/>
        <c:varyColors val="0"/>
        <c:ser>
          <c:idx val="1"/>
          <c:order val="1"/>
          <c:tx>
            <c:strRef>
              <c:f>'Пришли-ушли'!$C$5</c:f>
              <c:strCache>
                <c:ptCount val="1"/>
                <c:pt idx="0">
                  <c:v>Количество квартир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'Пришли-ушли'!$A$1</c:f>
              <c:multiLvlStrCache>
                <c:ptCount val="2"/>
                <c:lvl>
                  <c:pt idx="0">
                    <c:v>На Промышленности</c:v>
                  </c:pt>
                  <c:pt idx="1">
                    <c:v>Федерация</c:v>
                  </c:pt>
                </c:lvl>
                <c:lvl>
                  <c:pt idx="0">
                    <c:v>СЗ Арктик</c:v>
                  </c:pt>
                  <c:pt idx="1">
                    <c:v>СЗ Ренессанс</c:v>
                  </c:pt>
                </c:lvl>
              </c:multiLvlStrCache>
            </c:multiLvlStrRef>
          </c:cat>
          <c:val>
            <c:numRef>
              <c:f>'Пришли-ушли'!$A$1</c:f>
              <c:numCache>
                <c:formatCode>General</c:formatCode>
                <c:ptCount val="2"/>
                <c:pt idx="0">
                  <c:v>95</c:v>
                </c:pt>
                <c:pt idx="1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EE-4384-A3D9-48D119375D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416504"/>
        <c:axId val="173416112"/>
      </c:lineChart>
      <c:catAx>
        <c:axId val="173419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421208"/>
        <c:crosses val="autoZero"/>
        <c:auto val="1"/>
        <c:lblAlgn val="ctr"/>
        <c:lblOffset val="100"/>
        <c:noMultiLvlLbl val="0"/>
      </c:catAx>
      <c:valAx>
        <c:axId val="173421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419640"/>
        <c:crosses val="autoZero"/>
        <c:crossBetween val="between"/>
      </c:valAx>
      <c:valAx>
        <c:axId val="173416112"/>
        <c:scaling>
          <c:orientation val="minMax"/>
          <c:min val="-1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416504"/>
        <c:crosses val="max"/>
        <c:crossBetween val="between"/>
      </c:valAx>
      <c:catAx>
        <c:axId val="173416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34161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Количество запроектированных и реализованных квартир по проектам, шт.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Проекты!$I$72</c:f>
              <c:strCache>
                <c:ptCount val="1"/>
                <c:pt idx="0">
                  <c:v>Количество запроектированных квартир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Проекты!$H$73:$H$126</c:f>
              <c:strCache>
                <c:ptCount val="54"/>
                <c:pt idx="0">
                  <c:v>ЖК Заречье</c:v>
                </c:pt>
                <c:pt idx="1">
                  <c:v>ЖК Зеленый квартал</c:v>
                </c:pt>
                <c:pt idx="2">
                  <c:v>Green River</c:v>
                </c:pt>
                <c:pt idx="3">
                  <c:v>Южный город</c:v>
                </c:pt>
                <c:pt idx="4">
                  <c:v>ЖК "Самара Сити"</c:v>
                </c:pt>
                <c:pt idx="5">
                  <c:v>ЖК Московский</c:v>
                </c:pt>
                <c:pt idx="6">
                  <c:v>ЖК "Развитие"</c:v>
                </c:pt>
                <c:pt idx="7">
                  <c:v>ЖК "Уют-Парк"</c:v>
                </c:pt>
                <c:pt idx="8">
                  <c:v>Новая Самара</c:v>
                </c:pt>
                <c:pt idx="9">
                  <c:v>Космолет</c:v>
                </c:pt>
                <c:pt idx="10">
                  <c:v>ЖК "Легенда"</c:v>
                </c:pt>
                <c:pt idx="11">
                  <c:v>ЖК Аура</c:v>
                </c:pt>
                <c:pt idx="12">
                  <c:v>ЖК "Дом у Космопорта-2"</c:v>
                </c:pt>
                <c:pt idx="13">
                  <c:v>ЖК Королев</c:v>
                </c:pt>
                <c:pt idx="14">
                  <c:v>ЖК Движение</c:v>
                </c:pt>
                <c:pt idx="15">
                  <c:v>ЖК "Квадро"</c:v>
                </c:pt>
                <c:pt idx="16">
                  <c:v>ЖК Аркадия</c:v>
                </c:pt>
                <c:pt idx="17">
                  <c:v>ЖК "Комфорт"</c:v>
                </c:pt>
                <c:pt idx="18">
                  <c:v>ЖК Классики</c:v>
                </c:pt>
                <c:pt idx="19">
                  <c:v>ЖК "Времена года"</c:v>
                </c:pt>
                <c:pt idx="20">
                  <c:v>Дом у Локомотива</c:v>
                </c:pt>
                <c:pt idx="21">
                  <c:v>ЖК Спутник</c:v>
                </c:pt>
                <c:pt idx="22">
                  <c:v>ЖК КУЛЬТУРА</c:v>
                </c:pt>
                <c:pt idx="23">
                  <c:v>Жилые башни "Баланс Towers"</c:v>
                </c:pt>
                <c:pt idx="24">
                  <c:v>Амград</c:v>
                </c:pt>
                <c:pt idx="25">
                  <c:v>ЗИМ Галерея</c:v>
                </c:pt>
                <c:pt idx="26">
                  <c:v>ЖК Ласточка</c:v>
                </c:pt>
                <c:pt idx="27">
                  <c:v>Волгарь</c:v>
                </c:pt>
                <c:pt idx="28">
                  <c:v>ЖК "Гранд Империалъ"</c:v>
                </c:pt>
                <c:pt idx="29">
                  <c:v>ЖД "Салют"</c:v>
                </c:pt>
                <c:pt idx="30">
                  <c:v>ЖК "Гвардейский"</c:v>
                </c:pt>
                <c:pt idx="31">
                  <c:v>ЖК "КАПИТАЛ"</c:v>
                </c:pt>
                <c:pt idx="32">
                  <c:v>ЖК Парковый</c:v>
                </c:pt>
                <c:pt idx="33">
                  <c:v>ЖК "Эстетика"</c:v>
                </c:pt>
                <c:pt idx="34">
                  <c:v>ЖК "Садовая"</c:v>
                </c:pt>
                <c:pt idx="35">
                  <c:v>ЖК Рекорд</c:v>
                </c:pt>
                <c:pt idx="36">
                  <c:v>ЖК "Дом у озера"</c:v>
                </c:pt>
                <c:pt idx="37">
                  <c:v>ЖК"АРТХОЛЛ"</c:v>
                </c:pt>
                <c:pt idx="38">
                  <c:v>Волжские Паруса</c:v>
                </c:pt>
                <c:pt idx="39">
                  <c:v>ЖК Поддубный</c:v>
                </c:pt>
                <c:pt idx="40">
                  <c:v>ЖД Ногина 8</c:v>
                </c:pt>
                <c:pt idx="41">
                  <c:v>ЖК "ГЕРМЕС"</c:v>
                </c:pt>
                <c:pt idx="42">
                  <c:v>ЖК Сова</c:v>
                </c:pt>
                <c:pt idx="43">
                  <c:v>Федерация</c:v>
                </c:pt>
                <c:pt idx="44">
                  <c:v>ЖК "Горизонт-2"</c:v>
                </c:pt>
                <c:pt idx="45">
                  <c:v>ЖК Сокольи Горы</c:v>
                </c:pt>
                <c:pt idx="46">
                  <c:v>На Промышленности</c:v>
                </c:pt>
                <c:pt idx="47">
                  <c:v>ЖК Волна-Клуб</c:v>
                </c:pt>
                <c:pt idx="48">
                  <c:v>ЖК И-Волга</c:v>
                </c:pt>
                <c:pt idx="49">
                  <c:v>ЖК "Высота"</c:v>
                </c:pt>
                <c:pt idx="50">
                  <c:v>ЖК "СОЛО"</c:v>
                </c:pt>
                <c:pt idx="51">
                  <c:v>Дом на Климова</c:v>
                </c:pt>
                <c:pt idx="52">
                  <c:v>Водников, д. 99-105</c:v>
                </c:pt>
                <c:pt idx="53">
                  <c:v>ЖК "Престиж"</c:v>
                </c:pt>
              </c:strCache>
            </c:strRef>
          </c:cat>
          <c:val>
            <c:numRef>
              <c:f>Проекты!$I$73:$I$126</c:f>
              <c:numCache>
                <c:formatCode>#,##0</c:formatCode>
                <c:ptCount val="54"/>
                <c:pt idx="0">
                  <c:v>2297</c:v>
                </c:pt>
                <c:pt idx="1">
                  <c:v>2163</c:v>
                </c:pt>
                <c:pt idx="2">
                  <c:v>2084</c:v>
                </c:pt>
                <c:pt idx="3">
                  <c:v>1573</c:v>
                </c:pt>
                <c:pt idx="4">
                  <c:v>1240</c:v>
                </c:pt>
                <c:pt idx="5">
                  <c:v>1220</c:v>
                </c:pt>
                <c:pt idx="6">
                  <c:v>1179</c:v>
                </c:pt>
                <c:pt idx="7">
                  <c:v>992</c:v>
                </c:pt>
                <c:pt idx="8">
                  <c:v>924</c:v>
                </c:pt>
                <c:pt idx="9">
                  <c:v>879</c:v>
                </c:pt>
                <c:pt idx="10">
                  <c:v>815</c:v>
                </c:pt>
                <c:pt idx="11">
                  <c:v>810</c:v>
                </c:pt>
                <c:pt idx="12">
                  <c:v>788</c:v>
                </c:pt>
                <c:pt idx="13">
                  <c:v>768</c:v>
                </c:pt>
                <c:pt idx="14">
                  <c:v>736</c:v>
                </c:pt>
                <c:pt idx="15">
                  <c:v>616</c:v>
                </c:pt>
                <c:pt idx="16">
                  <c:v>564</c:v>
                </c:pt>
                <c:pt idx="17">
                  <c:v>548</c:v>
                </c:pt>
                <c:pt idx="18">
                  <c:v>526</c:v>
                </c:pt>
                <c:pt idx="19">
                  <c:v>486</c:v>
                </c:pt>
                <c:pt idx="20">
                  <c:v>469</c:v>
                </c:pt>
                <c:pt idx="21">
                  <c:v>464</c:v>
                </c:pt>
                <c:pt idx="22">
                  <c:v>441</c:v>
                </c:pt>
                <c:pt idx="23">
                  <c:v>432</c:v>
                </c:pt>
                <c:pt idx="24">
                  <c:v>389</c:v>
                </c:pt>
                <c:pt idx="25">
                  <c:v>375</c:v>
                </c:pt>
                <c:pt idx="26">
                  <c:v>324</c:v>
                </c:pt>
                <c:pt idx="27">
                  <c:v>316</c:v>
                </c:pt>
                <c:pt idx="28">
                  <c:v>302</c:v>
                </c:pt>
                <c:pt idx="29">
                  <c:v>249</c:v>
                </c:pt>
                <c:pt idx="30">
                  <c:v>240</c:v>
                </c:pt>
                <c:pt idx="31">
                  <c:v>220</c:v>
                </c:pt>
                <c:pt idx="32">
                  <c:v>206</c:v>
                </c:pt>
                <c:pt idx="33">
                  <c:v>192</c:v>
                </c:pt>
                <c:pt idx="34">
                  <c:v>180</c:v>
                </c:pt>
                <c:pt idx="35">
                  <c:v>160</c:v>
                </c:pt>
                <c:pt idx="36">
                  <c:v>143</c:v>
                </c:pt>
                <c:pt idx="37">
                  <c:v>136</c:v>
                </c:pt>
                <c:pt idx="38">
                  <c:v>136</c:v>
                </c:pt>
                <c:pt idx="39">
                  <c:v>134</c:v>
                </c:pt>
                <c:pt idx="40">
                  <c:v>132</c:v>
                </c:pt>
                <c:pt idx="41">
                  <c:v>128</c:v>
                </c:pt>
                <c:pt idx="42">
                  <c:v>122</c:v>
                </c:pt>
                <c:pt idx="43">
                  <c:v>119</c:v>
                </c:pt>
                <c:pt idx="44">
                  <c:v>105</c:v>
                </c:pt>
                <c:pt idx="45">
                  <c:v>99</c:v>
                </c:pt>
                <c:pt idx="46">
                  <c:v>95</c:v>
                </c:pt>
                <c:pt idx="47">
                  <c:v>85</c:v>
                </c:pt>
                <c:pt idx="48">
                  <c:v>80</c:v>
                </c:pt>
                <c:pt idx="49">
                  <c:v>69</c:v>
                </c:pt>
                <c:pt idx="50">
                  <c:v>57</c:v>
                </c:pt>
                <c:pt idx="51">
                  <c:v>36</c:v>
                </c:pt>
                <c:pt idx="52">
                  <c:v>25</c:v>
                </c:pt>
                <c:pt idx="5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90-4447-954C-1FE46754E9C1}"/>
            </c:ext>
          </c:extLst>
        </c:ser>
        <c:ser>
          <c:idx val="1"/>
          <c:order val="1"/>
          <c:tx>
            <c:strRef>
              <c:f>Проекты!$J$72</c:f>
              <c:strCache>
                <c:ptCount val="1"/>
                <c:pt idx="0">
                  <c:v>Количество проданных квартир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Проекты!$H$73:$H$126</c:f>
              <c:strCache>
                <c:ptCount val="54"/>
                <c:pt idx="0">
                  <c:v>ЖК Заречье</c:v>
                </c:pt>
                <c:pt idx="1">
                  <c:v>ЖК Зеленый квартал</c:v>
                </c:pt>
                <c:pt idx="2">
                  <c:v>Green River</c:v>
                </c:pt>
                <c:pt idx="3">
                  <c:v>Южный город</c:v>
                </c:pt>
                <c:pt idx="4">
                  <c:v>ЖК "Самара Сити"</c:v>
                </c:pt>
                <c:pt idx="5">
                  <c:v>ЖК Московский</c:v>
                </c:pt>
                <c:pt idx="6">
                  <c:v>ЖК "Развитие"</c:v>
                </c:pt>
                <c:pt idx="7">
                  <c:v>ЖК "Уют-Парк"</c:v>
                </c:pt>
                <c:pt idx="8">
                  <c:v>Новая Самара</c:v>
                </c:pt>
                <c:pt idx="9">
                  <c:v>Космолет</c:v>
                </c:pt>
                <c:pt idx="10">
                  <c:v>ЖК "Легенда"</c:v>
                </c:pt>
                <c:pt idx="11">
                  <c:v>ЖК Аура</c:v>
                </c:pt>
                <c:pt idx="12">
                  <c:v>ЖК "Дом у Космопорта-2"</c:v>
                </c:pt>
                <c:pt idx="13">
                  <c:v>ЖК Королев</c:v>
                </c:pt>
                <c:pt idx="14">
                  <c:v>ЖК Движение</c:v>
                </c:pt>
                <c:pt idx="15">
                  <c:v>ЖК "Квадро"</c:v>
                </c:pt>
                <c:pt idx="16">
                  <c:v>ЖК Аркадия</c:v>
                </c:pt>
                <c:pt idx="17">
                  <c:v>ЖК "Комфорт"</c:v>
                </c:pt>
                <c:pt idx="18">
                  <c:v>ЖК Классики</c:v>
                </c:pt>
                <c:pt idx="19">
                  <c:v>ЖК "Времена года"</c:v>
                </c:pt>
                <c:pt idx="20">
                  <c:v>Дом у Локомотива</c:v>
                </c:pt>
                <c:pt idx="21">
                  <c:v>ЖК Спутник</c:v>
                </c:pt>
                <c:pt idx="22">
                  <c:v>ЖК КУЛЬТУРА</c:v>
                </c:pt>
                <c:pt idx="23">
                  <c:v>Жилые башни "Баланс Towers"</c:v>
                </c:pt>
                <c:pt idx="24">
                  <c:v>Амград</c:v>
                </c:pt>
                <c:pt idx="25">
                  <c:v>ЗИМ Галерея</c:v>
                </c:pt>
                <c:pt idx="26">
                  <c:v>ЖК Ласточка</c:v>
                </c:pt>
                <c:pt idx="27">
                  <c:v>Волгарь</c:v>
                </c:pt>
                <c:pt idx="28">
                  <c:v>ЖК "Гранд Империалъ"</c:v>
                </c:pt>
                <c:pt idx="29">
                  <c:v>ЖД "Салют"</c:v>
                </c:pt>
                <c:pt idx="30">
                  <c:v>ЖК "Гвардейский"</c:v>
                </c:pt>
                <c:pt idx="31">
                  <c:v>ЖК "КАПИТАЛ"</c:v>
                </c:pt>
                <c:pt idx="32">
                  <c:v>ЖК Парковый</c:v>
                </c:pt>
                <c:pt idx="33">
                  <c:v>ЖК "Эстетика"</c:v>
                </c:pt>
                <c:pt idx="34">
                  <c:v>ЖК "Садовая"</c:v>
                </c:pt>
                <c:pt idx="35">
                  <c:v>ЖК Рекорд</c:v>
                </c:pt>
                <c:pt idx="36">
                  <c:v>ЖК "Дом у озера"</c:v>
                </c:pt>
                <c:pt idx="37">
                  <c:v>ЖК"АРТХОЛЛ"</c:v>
                </c:pt>
                <c:pt idx="38">
                  <c:v>Волжские Паруса</c:v>
                </c:pt>
                <c:pt idx="39">
                  <c:v>ЖК Поддубный</c:v>
                </c:pt>
                <c:pt idx="40">
                  <c:v>ЖД Ногина 8</c:v>
                </c:pt>
                <c:pt idx="41">
                  <c:v>ЖК "ГЕРМЕС"</c:v>
                </c:pt>
                <c:pt idx="42">
                  <c:v>ЖК Сова</c:v>
                </c:pt>
                <c:pt idx="43">
                  <c:v>Федерация</c:v>
                </c:pt>
                <c:pt idx="44">
                  <c:v>ЖК "Горизонт-2"</c:v>
                </c:pt>
                <c:pt idx="45">
                  <c:v>ЖК Сокольи Горы</c:v>
                </c:pt>
                <c:pt idx="46">
                  <c:v>На Промышленности</c:v>
                </c:pt>
                <c:pt idx="47">
                  <c:v>ЖК Волна-Клуб</c:v>
                </c:pt>
                <c:pt idx="48">
                  <c:v>ЖК И-Волга</c:v>
                </c:pt>
                <c:pt idx="49">
                  <c:v>ЖК "Высота"</c:v>
                </c:pt>
                <c:pt idx="50">
                  <c:v>ЖК "СОЛО"</c:v>
                </c:pt>
                <c:pt idx="51">
                  <c:v>Дом на Климова</c:v>
                </c:pt>
                <c:pt idx="52">
                  <c:v>Водников, д. 99-105</c:v>
                </c:pt>
                <c:pt idx="53">
                  <c:v>ЖК "Престиж"</c:v>
                </c:pt>
              </c:strCache>
            </c:strRef>
          </c:cat>
          <c:val>
            <c:numRef>
              <c:f>Проекты!$J$73:$J$126</c:f>
              <c:numCache>
                <c:formatCode>#,##0</c:formatCode>
                <c:ptCount val="54"/>
                <c:pt idx="0">
                  <c:v>374</c:v>
                </c:pt>
                <c:pt idx="1">
                  <c:v>755</c:v>
                </c:pt>
                <c:pt idx="2">
                  <c:v>474</c:v>
                </c:pt>
                <c:pt idx="3">
                  <c:v>616</c:v>
                </c:pt>
                <c:pt idx="4">
                  <c:v>322</c:v>
                </c:pt>
                <c:pt idx="5">
                  <c:v>293</c:v>
                </c:pt>
                <c:pt idx="6">
                  <c:v>498</c:v>
                </c:pt>
                <c:pt idx="7">
                  <c:v>297</c:v>
                </c:pt>
                <c:pt idx="8">
                  <c:v>616</c:v>
                </c:pt>
                <c:pt idx="9">
                  <c:v>788</c:v>
                </c:pt>
                <c:pt idx="10">
                  <c:v>296</c:v>
                </c:pt>
                <c:pt idx="11">
                  <c:v>168</c:v>
                </c:pt>
                <c:pt idx="12">
                  <c:v>514</c:v>
                </c:pt>
                <c:pt idx="13">
                  <c:v>575</c:v>
                </c:pt>
                <c:pt idx="14">
                  <c:v>12</c:v>
                </c:pt>
                <c:pt idx="15">
                  <c:v>142</c:v>
                </c:pt>
                <c:pt idx="16">
                  <c:v>2</c:v>
                </c:pt>
                <c:pt idx="17">
                  <c:v>265</c:v>
                </c:pt>
                <c:pt idx="18">
                  <c:v>6</c:v>
                </c:pt>
                <c:pt idx="19">
                  <c:v>458</c:v>
                </c:pt>
                <c:pt idx="20">
                  <c:v>0</c:v>
                </c:pt>
                <c:pt idx="21">
                  <c:v>79</c:v>
                </c:pt>
                <c:pt idx="22">
                  <c:v>259</c:v>
                </c:pt>
                <c:pt idx="23">
                  <c:v>227</c:v>
                </c:pt>
                <c:pt idx="24">
                  <c:v>88</c:v>
                </c:pt>
                <c:pt idx="25">
                  <c:v>164</c:v>
                </c:pt>
                <c:pt idx="26">
                  <c:v>51</c:v>
                </c:pt>
                <c:pt idx="27">
                  <c:v>238</c:v>
                </c:pt>
                <c:pt idx="28">
                  <c:v>168</c:v>
                </c:pt>
                <c:pt idx="29">
                  <c:v>100</c:v>
                </c:pt>
                <c:pt idx="30">
                  <c:v>0</c:v>
                </c:pt>
                <c:pt idx="31">
                  <c:v>157</c:v>
                </c:pt>
                <c:pt idx="32">
                  <c:v>30</c:v>
                </c:pt>
                <c:pt idx="33">
                  <c:v>132</c:v>
                </c:pt>
                <c:pt idx="34">
                  <c:v>96</c:v>
                </c:pt>
                <c:pt idx="35">
                  <c:v>117</c:v>
                </c:pt>
                <c:pt idx="36">
                  <c:v>80</c:v>
                </c:pt>
                <c:pt idx="37">
                  <c:v>49</c:v>
                </c:pt>
                <c:pt idx="38">
                  <c:v>130</c:v>
                </c:pt>
                <c:pt idx="39">
                  <c:v>60</c:v>
                </c:pt>
                <c:pt idx="40">
                  <c:v>1</c:v>
                </c:pt>
                <c:pt idx="41">
                  <c:v>0</c:v>
                </c:pt>
                <c:pt idx="42">
                  <c:v>52</c:v>
                </c:pt>
                <c:pt idx="43">
                  <c:v>0</c:v>
                </c:pt>
                <c:pt idx="44">
                  <c:v>60</c:v>
                </c:pt>
                <c:pt idx="45">
                  <c:v>3</c:v>
                </c:pt>
                <c:pt idx="46">
                  <c:v>0</c:v>
                </c:pt>
                <c:pt idx="47">
                  <c:v>30</c:v>
                </c:pt>
                <c:pt idx="48">
                  <c:v>21</c:v>
                </c:pt>
                <c:pt idx="49">
                  <c:v>11</c:v>
                </c:pt>
                <c:pt idx="50">
                  <c:v>2</c:v>
                </c:pt>
                <c:pt idx="51">
                  <c:v>3</c:v>
                </c:pt>
                <c:pt idx="52">
                  <c:v>20</c:v>
                </c:pt>
                <c:pt idx="5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90-4447-954C-1FE46754E9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100"/>
        <c:axId val="173419248"/>
        <c:axId val="173418464"/>
      </c:barChart>
      <c:lineChart>
        <c:grouping val="standard"/>
        <c:varyColors val="0"/>
        <c:ser>
          <c:idx val="2"/>
          <c:order val="2"/>
          <c:tx>
            <c:strRef>
              <c:f>Проекты!$K$72</c:f>
              <c:strCache>
                <c:ptCount val="1"/>
                <c:pt idx="0">
                  <c:v>Доля проданных квартир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Проекты!$H$73:$H$126</c:f>
              <c:strCache>
                <c:ptCount val="54"/>
                <c:pt idx="0">
                  <c:v>ЖК Заречье</c:v>
                </c:pt>
                <c:pt idx="1">
                  <c:v>ЖК Зеленый квартал</c:v>
                </c:pt>
                <c:pt idx="2">
                  <c:v>Green River</c:v>
                </c:pt>
                <c:pt idx="3">
                  <c:v>Южный город</c:v>
                </c:pt>
                <c:pt idx="4">
                  <c:v>ЖК "Самара Сити"</c:v>
                </c:pt>
                <c:pt idx="5">
                  <c:v>ЖК Московский</c:v>
                </c:pt>
                <c:pt idx="6">
                  <c:v>ЖК "Развитие"</c:v>
                </c:pt>
                <c:pt idx="7">
                  <c:v>ЖК "Уют-Парк"</c:v>
                </c:pt>
                <c:pt idx="8">
                  <c:v>Новая Самара</c:v>
                </c:pt>
                <c:pt idx="9">
                  <c:v>Космолет</c:v>
                </c:pt>
                <c:pt idx="10">
                  <c:v>ЖК "Легенда"</c:v>
                </c:pt>
                <c:pt idx="11">
                  <c:v>ЖК Аура</c:v>
                </c:pt>
                <c:pt idx="12">
                  <c:v>ЖК "Дом у Космопорта-2"</c:v>
                </c:pt>
                <c:pt idx="13">
                  <c:v>ЖК Королев</c:v>
                </c:pt>
                <c:pt idx="14">
                  <c:v>ЖК Движение</c:v>
                </c:pt>
                <c:pt idx="15">
                  <c:v>ЖК "Квадро"</c:v>
                </c:pt>
                <c:pt idx="16">
                  <c:v>ЖК Аркадия</c:v>
                </c:pt>
                <c:pt idx="17">
                  <c:v>ЖК "Комфорт"</c:v>
                </c:pt>
                <c:pt idx="18">
                  <c:v>ЖК Классики</c:v>
                </c:pt>
                <c:pt idx="19">
                  <c:v>ЖК "Времена года"</c:v>
                </c:pt>
                <c:pt idx="20">
                  <c:v>Дом у Локомотива</c:v>
                </c:pt>
                <c:pt idx="21">
                  <c:v>ЖК Спутник</c:v>
                </c:pt>
                <c:pt idx="22">
                  <c:v>ЖК КУЛЬТУРА</c:v>
                </c:pt>
                <c:pt idx="23">
                  <c:v>Жилые башни "Баланс Towers"</c:v>
                </c:pt>
                <c:pt idx="24">
                  <c:v>Амград</c:v>
                </c:pt>
                <c:pt idx="25">
                  <c:v>ЗИМ Галерея</c:v>
                </c:pt>
                <c:pt idx="26">
                  <c:v>ЖК Ласточка</c:v>
                </c:pt>
                <c:pt idx="27">
                  <c:v>Волгарь</c:v>
                </c:pt>
                <c:pt idx="28">
                  <c:v>ЖК "Гранд Империалъ"</c:v>
                </c:pt>
                <c:pt idx="29">
                  <c:v>ЖД "Салют"</c:v>
                </c:pt>
                <c:pt idx="30">
                  <c:v>ЖК "Гвардейский"</c:v>
                </c:pt>
                <c:pt idx="31">
                  <c:v>ЖК "КАПИТАЛ"</c:v>
                </c:pt>
                <c:pt idx="32">
                  <c:v>ЖК Парковый</c:v>
                </c:pt>
                <c:pt idx="33">
                  <c:v>ЖК "Эстетика"</c:v>
                </c:pt>
                <c:pt idx="34">
                  <c:v>ЖК "Садовая"</c:v>
                </c:pt>
                <c:pt idx="35">
                  <c:v>ЖК Рекорд</c:v>
                </c:pt>
                <c:pt idx="36">
                  <c:v>ЖК "Дом у озера"</c:v>
                </c:pt>
                <c:pt idx="37">
                  <c:v>ЖК"АРТХОЛЛ"</c:v>
                </c:pt>
                <c:pt idx="38">
                  <c:v>Волжские Паруса</c:v>
                </c:pt>
                <c:pt idx="39">
                  <c:v>ЖК Поддубный</c:v>
                </c:pt>
                <c:pt idx="40">
                  <c:v>ЖД Ногина 8</c:v>
                </c:pt>
                <c:pt idx="41">
                  <c:v>ЖК "ГЕРМЕС"</c:v>
                </c:pt>
                <c:pt idx="42">
                  <c:v>ЖК Сова</c:v>
                </c:pt>
                <c:pt idx="43">
                  <c:v>Федерация</c:v>
                </c:pt>
                <c:pt idx="44">
                  <c:v>ЖК "Горизонт-2"</c:v>
                </c:pt>
                <c:pt idx="45">
                  <c:v>ЖК Сокольи Горы</c:v>
                </c:pt>
                <c:pt idx="46">
                  <c:v>На Промышленности</c:v>
                </c:pt>
                <c:pt idx="47">
                  <c:v>ЖК Волна-Клуб</c:v>
                </c:pt>
                <c:pt idx="48">
                  <c:v>ЖК И-Волга</c:v>
                </c:pt>
                <c:pt idx="49">
                  <c:v>ЖК "Высота"</c:v>
                </c:pt>
                <c:pt idx="50">
                  <c:v>ЖК "СОЛО"</c:v>
                </c:pt>
                <c:pt idx="51">
                  <c:v>Дом на Климова</c:v>
                </c:pt>
                <c:pt idx="52">
                  <c:v>Водников, д. 99-105</c:v>
                </c:pt>
                <c:pt idx="53">
                  <c:v>ЖК "Престиж"</c:v>
                </c:pt>
              </c:strCache>
            </c:strRef>
          </c:cat>
          <c:val>
            <c:numRef>
              <c:f>Проекты!$K$73:$K$126</c:f>
              <c:numCache>
                <c:formatCode>0%</c:formatCode>
                <c:ptCount val="54"/>
                <c:pt idx="0">
                  <c:v>0.1628210709621245</c:v>
                </c:pt>
                <c:pt idx="1">
                  <c:v>0.34905224225612574</c:v>
                </c:pt>
                <c:pt idx="2">
                  <c:v>0.22744721689059502</c:v>
                </c:pt>
                <c:pt idx="3">
                  <c:v>0.39160839160839161</c:v>
                </c:pt>
                <c:pt idx="4">
                  <c:v>0.25967741935483873</c:v>
                </c:pt>
                <c:pt idx="5">
                  <c:v>0.24016393442622952</c:v>
                </c:pt>
                <c:pt idx="6">
                  <c:v>0.42239185750636132</c:v>
                </c:pt>
                <c:pt idx="7">
                  <c:v>0.29939516129032256</c:v>
                </c:pt>
                <c:pt idx="8">
                  <c:v>0.66666666666666663</c:v>
                </c:pt>
                <c:pt idx="9">
                  <c:v>0.89647326507394764</c:v>
                </c:pt>
                <c:pt idx="10">
                  <c:v>0.36319018404907977</c:v>
                </c:pt>
                <c:pt idx="11">
                  <c:v>0.2074074074074074</c:v>
                </c:pt>
                <c:pt idx="12">
                  <c:v>0.65228426395939088</c:v>
                </c:pt>
                <c:pt idx="13">
                  <c:v>0.74869791666666663</c:v>
                </c:pt>
                <c:pt idx="14">
                  <c:v>1.6304347826086956E-2</c:v>
                </c:pt>
                <c:pt idx="15">
                  <c:v>0.23051948051948051</c:v>
                </c:pt>
                <c:pt idx="16">
                  <c:v>3.5460992907801418E-3</c:v>
                </c:pt>
                <c:pt idx="17">
                  <c:v>0.48357664233576642</c:v>
                </c:pt>
                <c:pt idx="18">
                  <c:v>1.1406844106463879E-2</c:v>
                </c:pt>
                <c:pt idx="19">
                  <c:v>0.9423868312757202</c:v>
                </c:pt>
                <c:pt idx="20">
                  <c:v>0</c:v>
                </c:pt>
                <c:pt idx="21">
                  <c:v>0.17025862068965517</c:v>
                </c:pt>
                <c:pt idx="22">
                  <c:v>0.58730158730158732</c:v>
                </c:pt>
                <c:pt idx="23">
                  <c:v>0.52546296296296291</c:v>
                </c:pt>
                <c:pt idx="24">
                  <c:v>0.2262210796915167</c:v>
                </c:pt>
                <c:pt idx="25">
                  <c:v>0.43733333333333335</c:v>
                </c:pt>
                <c:pt idx="26">
                  <c:v>0.15740740740740741</c:v>
                </c:pt>
                <c:pt idx="27">
                  <c:v>0.75316455696202533</c:v>
                </c:pt>
                <c:pt idx="28">
                  <c:v>0.55629139072847678</c:v>
                </c:pt>
                <c:pt idx="29">
                  <c:v>0.40160642570281124</c:v>
                </c:pt>
                <c:pt idx="30">
                  <c:v>0</c:v>
                </c:pt>
                <c:pt idx="31">
                  <c:v>0.71363636363636362</c:v>
                </c:pt>
                <c:pt idx="32">
                  <c:v>0.14563106796116504</c:v>
                </c:pt>
                <c:pt idx="33">
                  <c:v>0.6875</c:v>
                </c:pt>
                <c:pt idx="34">
                  <c:v>0.53333333333333333</c:v>
                </c:pt>
                <c:pt idx="35">
                  <c:v>0.73124999999999996</c:v>
                </c:pt>
                <c:pt idx="36">
                  <c:v>0.55944055944055948</c:v>
                </c:pt>
                <c:pt idx="37">
                  <c:v>0.36029411764705882</c:v>
                </c:pt>
                <c:pt idx="38">
                  <c:v>0.95588235294117652</c:v>
                </c:pt>
                <c:pt idx="39">
                  <c:v>0.44776119402985076</c:v>
                </c:pt>
                <c:pt idx="40">
                  <c:v>7.575757575757576E-3</c:v>
                </c:pt>
                <c:pt idx="41">
                  <c:v>0</c:v>
                </c:pt>
                <c:pt idx="42">
                  <c:v>0.42622950819672129</c:v>
                </c:pt>
                <c:pt idx="43">
                  <c:v>0</c:v>
                </c:pt>
                <c:pt idx="44">
                  <c:v>0.5714285714285714</c:v>
                </c:pt>
                <c:pt idx="45">
                  <c:v>3.0303030303030304E-2</c:v>
                </c:pt>
                <c:pt idx="46">
                  <c:v>0</c:v>
                </c:pt>
                <c:pt idx="47">
                  <c:v>0.35294117647058826</c:v>
                </c:pt>
                <c:pt idx="48">
                  <c:v>0.26250000000000001</c:v>
                </c:pt>
                <c:pt idx="49">
                  <c:v>0.15942028985507245</c:v>
                </c:pt>
                <c:pt idx="50">
                  <c:v>3.5087719298245612E-2</c:v>
                </c:pt>
                <c:pt idx="51">
                  <c:v>8.3333333333333329E-2</c:v>
                </c:pt>
                <c:pt idx="52">
                  <c:v>0.8</c:v>
                </c:pt>
                <c:pt idx="53">
                  <c:v>0.14285714285714285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90-4447-954C-1FE46754E9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415328"/>
        <c:axId val="173418072"/>
      </c:lineChart>
      <c:catAx>
        <c:axId val="173419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418464"/>
        <c:crosses val="autoZero"/>
        <c:auto val="1"/>
        <c:lblAlgn val="ctr"/>
        <c:lblOffset val="100"/>
        <c:noMultiLvlLbl val="0"/>
      </c:catAx>
      <c:valAx>
        <c:axId val="173418464"/>
        <c:scaling>
          <c:orientation val="minMax"/>
          <c:max val="27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419248"/>
        <c:crosses val="autoZero"/>
        <c:crossBetween val="between"/>
      </c:valAx>
      <c:valAx>
        <c:axId val="173418072"/>
        <c:scaling>
          <c:orientation val="minMax"/>
          <c:max val="1.1000000000000001"/>
          <c:min val="-6.5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415328"/>
        <c:crosses val="max"/>
        <c:crossBetween val="between"/>
      </c:valAx>
      <c:catAx>
        <c:axId val="173415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3418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Площадь запроектированных и реализованных квартир по проектам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3.6095656732225326E-2"/>
          <c:y val="0.10848750814042983"/>
          <c:w val="0.94293521637335631"/>
          <c:h val="0.664862352732224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Проекты!$I$139</c:f>
              <c:strCache>
                <c:ptCount val="1"/>
                <c:pt idx="0">
                  <c:v>Запроектированная площадь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Проекты!$H$140:$H$193</c:f>
              <c:strCache>
                <c:ptCount val="54"/>
                <c:pt idx="0">
                  <c:v>Green River</c:v>
                </c:pt>
                <c:pt idx="1">
                  <c:v>ЖК Заречье</c:v>
                </c:pt>
                <c:pt idx="2">
                  <c:v>ЖК Зеленый квартал</c:v>
                </c:pt>
                <c:pt idx="3">
                  <c:v>ЖК "Самара Сити"</c:v>
                </c:pt>
                <c:pt idx="4">
                  <c:v>Южный город</c:v>
                </c:pt>
                <c:pt idx="5">
                  <c:v>ЖК "Развитие"</c:v>
                </c:pt>
                <c:pt idx="6">
                  <c:v>ЖК Московский</c:v>
                </c:pt>
                <c:pt idx="7">
                  <c:v>ЖК "Дом у Космопорта-2"</c:v>
                </c:pt>
                <c:pt idx="8">
                  <c:v>ЖК "Уют-Парк"</c:v>
                </c:pt>
                <c:pt idx="9">
                  <c:v>Космолет</c:v>
                </c:pt>
                <c:pt idx="10">
                  <c:v>ЖК "Квадро"</c:v>
                </c:pt>
                <c:pt idx="11">
                  <c:v>ЖК Аура</c:v>
                </c:pt>
                <c:pt idx="12">
                  <c:v>ЖК Королев</c:v>
                </c:pt>
                <c:pt idx="13">
                  <c:v>ЖК "Легенда"</c:v>
                </c:pt>
                <c:pt idx="14">
                  <c:v>Новая Самара</c:v>
                </c:pt>
                <c:pt idx="15">
                  <c:v>ЖК Движение</c:v>
                </c:pt>
                <c:pt idx="16">
                  <c:v>ЖК КУЛЬТУРА</c:v>
                </c:pt>
                <c:pt idx="17">
                  <c:v>ЖК "Времена года"</c:v>
                </c:pt>
                <c:pt idx="18">
                  <c:v>ЖК "Комфорт"</c:v>
                </c:pt>
                <c:pt idx="19">
                  <c:v>Жилые башни "Баланс Towers"</c:v>
                </c:pt>
                <c:pt idx="20">
                  <c:v>Дом у Локомотива</c:v>
                </c:pt>
                <c:pt idx="21">
                  <c:v>ЗИМ Галерея</c:v>
                </c:pt>
                <c:pt idx="22">
                  <c:v>ЖК "Гранд Империалъ"</c:v>
                </c:pt>
                <c:pt idx="23">
                  <c:v>ЖК Спутник</c:v>
                </c:pt>
                <c:pt idx="24">
                  <c:v>ЖК Классики</c:v>
                </c:pt>
                <c:pt idx="25">
                  <c:v>ЖК Аркадия</c:v>
                </c:pt>
                <c:pt idx="26">
                  <c:v>Амград</c:v>
                </c:pt>
                <c:pt idx="27">
                  <c:v>ЖК Ласточка</c:v>
                </c:pt>
                <c:pt idx="28">
                  <c:v>Волгарь</c:v>
                </c:pt>
                <c:pt idx="29">
                  <c:v>ЖК "Эстетика"</c:v>
                </c:pt>
                <c:pt idx="30">
                  <c:v>ЖК "Садовая"</c:v>
                </c:pt>
                <c:pt idx="31">
                  <c:v>ЖД "Салют"</c:v>
                </c:pt>
                <c:pt idx="32">
                  <c:v>ЖК "КАПИТАЛ"</c:v>
                </c:pt>
                <c:pt idx="33">
                  <c:v>ЖК Парковый</c:v>
                </c:pt>
                <c:pt idx="34">
                  <c:v>ЖК "Гвардейский"</c:v>
                </c:pt>
                <c:pt idx="35">
                  <c:v>ЖК Сова</c:v>
                </c:pt>
                <c:pt idx="36">
                  <c:v>ЖД Ногина 8</c:v>
                </c:pt>
                <c:pt idx="37">
                  <c:v>ЖК"АРТХОЛЛ"</c:v>
                </c:pt>
                <c:pt idx="38">
                  <c:v>ЖК Рекорд</c:v>
                </c:pt>
                <c:pt idx="39">
                  <c:v>ЖК "Дом у озера"</c:v>
                </c:pt>
                <c:pt idx="40">
                  <c:v>ЖК "СОЛО"</c:v>
                </c:pt>
                <c:pt idx="41">
                  <c:v>ЖК И-Волга</c:v>
                </c:pt>
                <c:pt idx="42">
                  <c:v>ЖК "Горизонт-2"</c:v>
                </c:pt>
                <c:pt idx="43">
                  <c:v>Федерация</c:v>
                </c:pt>
                <c:pt idx="44">
                  <c:v>ЖК "ГЕРМЕС"</c:v>
                </c:pt>
                <c:pt idx="45">
                  <c:v>Волжские Паруса</c:v>
                </c:pt>
                <c:pt idx="46">
                  <c:v>ЖК Волна-Клуб</c:v>
                </c:pt>
                <c:pt idx="47">
                  <c:v>ЖК Поддубный</c:v>
                </c:pt>
                <c:pt idx="48">
                  <c:v>ЖК "Высота"</c:v>
                </c:pt>
                <c:pt idx="49">
                  <c:v>ЖК Сокольи Горы</c:v>
                </c:pt>
                <c:pt idx="50">
                  <c:v>На Промышленности</c:v>
                </c:pt>
                <c:pt idx="51">
                  <c:v>Водников, д. 99-105</c:v>
                </c:pt>
                <c:pt idx="52">
                  <c:v>ЖК "Престиж"</c:v>
                </c:pt>
                <c:pt idx="53">
                  <c:v>Дом на Климова</c:v>
                </c:pt>
              </c:strCache>
            </c:strRef>
          </c:cat>
          <c:val>
            <c:numRef>
              <c:f>Проекты!$I$140:$I$193</c:f>
              <c:numCache>
                <c:formatCode>#,##0</c:formatCode>
                <c:ptCount val="54"/>
                <c:pt idx="0">
                  <c:v>141759.77000000002</c:v>
                </c:pt>
                <c:pt idx="1">
                  <c:v>111924.21</c:v>
                </c:pt>
                <c:pt idx="2">
                  <c:v>100446.92000000001</c:v>
                </c:pt>
                <c:pt idx="3">
                  <c:v>83374.55</c:v>
                </c:pt>
                <c:pt idx="4">
                  <c:v>72391.41</c:v>
                </c:pt>
                <c:pt idx="5">
                  <c:v>67667.31</c:v>
                </c:pt>
                <c:pt idx="6">
                  <c:v>58125.72</c:v>
                </c:pt>
                <c:pt idx="7">
                  <c:v>54584.56</c:v>
                </c:pt>
                <c:pt idx="8">
                  <c:v>51085.899999999994</c:v>
                </c:pt>
                <c:pt idx="9">
                  <c:v>49453.95</c:v>
                </c:pt>
                <c:pt idx="10">
                  <c:v>47379.6</c:v>
                </c:pt>
                <c:pt idx="11">
                  <c:v>44974</c:v>
                </c:pt>
                <c:pt idx="12">
                  <c:v>43203.6</c:v>
                </c:pt>
                <c:pt idx="13">
                  <c:v>42856.869999999995</c:v>
                </c:pt>
                <c:pt idx="14">
                  <c:v>42579.41</c:v>
                </c:pt>
                <c:pt idx="15">
                  <c:v>36996</c:v>
                </c:pt>
                <c:pt idx="16">
                  <c:v>31489.34</c:v>
                </c:pt>
                <c:pt idx="17">
                  <c:v>30820.48</c:v>
                </c:pt>
                <c:pt idx="18">
                  <c:v>29469.91</c:v>
                </c:pt>
                <c:pt idx="19">
                  <c:v>28716.13</c:v>
                </c:pt>
                <c:pt idx="20">
                  <c:v>27771.8</c:v>
                </c:pt>
                <c:pt idx="21">
                  <c:v>26900.77</c:v>
                </c:pt>
                <c:pt idx="22">
                  <c:v>24942.7</c:v>
                </c:pt>
                <c:pt idx="23">
                  <c:v>24816.720000000001</c:v>
                </c:pt>
                <c:pt idx="24">
                  <c:v>22024.55</c:v>
                </c:pt>
                <c:pt idx="25">
                  <c:v>20043.419999999998</c:v>
                </c:pt>
                <c:pt idx="26">
                  <c:v>19404.04</c:v>
                </c:pt>
                <c:pt idx="27">
                  <c:v>18950.27</c:v>
                </c:pt>
                <c:pt idx="28">
                  <c:v>15427.7</c:v>
                </c:pt>
                <c:pt idx="29">
                  <c:v>14490.16</c:v>
                </c:pt>
                <c:pt idx="30">
                  <c:v>14408.62</c:v>
                </c:pt>
                <c:pt idx="31">
                  <c:v>14107.060000000001</c:v>
                </c:pt>
                <c:pt idx="32">
                  <c:v>12756.16</c:v>
                </c:pt>
                <c:pt idx="33">
                  <c:v>12494.52</c:v>
                </c:pt>
                <c:pt idx="34">
                  <c:v>10432.200000000001</c:v>
                </c:pt>
                <c:pt idx="35">
                  <c:v>9144.01</c:v>
                </c:pt>
                <c:pt idx="36">
                  <c:v>8976.9699999999993</c:v>
                </c:pt>
                <c:pt idx="37">
                  <c:v>8676</c:v>
                </c:pt>
                <c:pt idx="38">
                  <c:v>7965.04</c:v>
                </c:pt>
                <c:pt idx="39">
                  <c:v>7724.29</c:v>
                </c:pt>
                <c:pt idx="40">
                  <c:v>7313.6</c:v>
                </c:pt>
                <c:pt idx="41">
                  <c:v>7274.48</c:v>
                </c:pt>
                <c:pt idx="42">
                  <c:v>7187</c:v>
                </c:pt>
                <c:pt idx="43">
                  <c:v>7154.78</c:v>
                </c:pt>
                <c:pt idx="44">
                  <c:v>7089</c:v>
                </c:pt>
                <c:pt idx="45">
                  <c:v>7009.52</c:v>
                </c:pt>
                <c:pt idx="46">
                  <c:v>6922.05</c:v>
                </c:pt>
                <c:pt idx="47">
                  <c:v>6561.81</c:v>
                </c:pt>
                <c:pt idx="48">
                  <c:v>5924</c:v>
                </c:pt>
                <c:pt idx="49">
                  <c:v>4806.92</c:v>
                </c:pt>
                <c:pt idx="50">
                  <c:v>4760.3</c:v>
                </c:pt>
                <c:pt idx="51">
                  <c:v>2791.4</c:v>
                </c:pt>
                <c:pt idx="52">
                  <c:v>1791.62</c:v>
                </c:pt>
                <c:pt idx="53">
                  <c:v>1455.53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6C-48E5-A977-479DAB8C6E9F}"/>
            </c:ext>
          </c:extLst>
        </c:ser>
        <c:ser>
          <c:idx val="1"/>
          <c:order val="1"/>
          <c:tx>
            <c:strRef>
              <c:f>Проекты!$J$139</c:f>
              <c:strCache>
                <c:ptCount val="1"/>
                <c:pt idx="0">
                  <c:v>Реализованная площадь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Проекты!$H$140:$H$193</c:f>
              <c:strCache>
                <c:ptCount val="54"/>
                <c:pt idx="0">
                  <c:v>Green River</c:v>
                </c:pt>
                <c:pt idx="1">
                  <c:v>ЖК Заречье</c:v>
                </c:pt>
                <c:pt idx="2">
                  <c:v>ЖК Зеленый квартал</c:v>
                </c:pt>
                <c:pt idx="3">
                  <c:v>ЖК "Самара Сити"</c:v>
                </c:pt>
                <c:pt idx="4">
                  <c:v>Южный город</c:v>
                </c:pt>
                <c:pt idx="5">
                  <c:v>ЖК "Развитие"</c:v>
                </c:pt>
                <c:pt idx="6">
                  <c:v>ЖК Московский</c:v>
                </c:pt>
                <c:pt idx="7">
                  <c:v>ЖК "Дом у Космопорта-2"</c:v>
                </c:pt>
                <c:pt idx="8">
                  <c:v>ЖК "Уют-Парк"</c:v>
                </c:pt>
                <c:pt idx="9">
                  <c:v>Космолет</c:v>
                </c:pt>
                <c:pt idx="10">
                  <c:v>ЖК "Квадро"</c:v>
                </c:pt>
                <c:pt idx="11">
                  <c:v>ЖК Аура</c:v>
                </c:pt>
                <c:pt idx="12">
                  <c:v>ЖК Королев</c:v>
                </c:pt>
                <c:pt idx="13">
                  <c:v>ЖК "Легенда"</c:v>
                </c:pt>
                <c:pt idx="14">
                  <c:v>Новая Самара</c:v>
                </c:pt>
                <c:pt idx="15">
                  <c:v>ЖК Движение</c:v>
                </c:pt>
                <c:pt idx="16">
                  <c:v>ЖК КУЛЬТУРА</c:v>
                </c:pt>
                <c:pt idx="17">
                  <c:v>ЖК "Времена года"</c:v>
                </c:pt>
                <c:pt idx="18">
                  <c:v>ЖК "Комфорт"</c:v>
                </c:pt>
                <c:pt idx="19">
                  <c:v>Жилые башни "Баланс Towers"</c:v>
                </c:pt>
                <c:pt idx="20">
                  <c:v>Дом у Локомотива</c:v>
                </c:pt>
                <c:pt idx="21">
                  <c:v>ЗИМ Галерея</c:v>
                </c:pt>
                <c:pt idx="22">
                  <c:v>ЖК "Гранд Империалъ"</c:v>
                </c:pt>
                <c:pt idx="23">
                  <c:v>ЖК Спутник</c:v>
                </c:pt>
                <c:pt idx="24">
                  <c:v>ЖК Классики</c:v>
                </c:pt>
                <c:pt idx="25">
                  <c:v>ЖК Аркадия</c:v>
                </c:pt>
                <c:pt idx="26">
                  <c:v>Амград</c:v>
                </c:pt>
                <c:pt idx="27">
                  <c:v>ЖК Ласточка</c:v>
                </c:pt>
                <c:pt idx="28">
                  <c:v>Волгарь</c:v>
                </c:pt>
                <c:pt idx="29">
                  <c:v>ЖК "Эстетика"</c:v>
                </c:pt>
                <c:pt idx="30">
                  <c:v>ЖК "Садовая"</c:v>
                </c:pt>
                <c:pt idx="31">
                  <c:v>ЖД "Салют"</c:v>
                </c:pt>
                <c:pt idx="32">
                  <c:v>ЖК "КАПИТАЛ"</c:v>
                </c:pt>
                <c:pt idx="33">
                  <c:v>ЖК Парковый</c:v>
                </c:pt>
                <c:pt idx="34">
                  <c:v>ЖК "Гвардейский"</c:v>
                </c:pt>
                <c:pt idx="35">
                  <c:v>ЖК Сова</c:v>
                </c:pt>
                <c:pt idx="36">
                  <c:v>ЖД Ногина 8</c:v>
                </c:pt>
                <c:pt idx="37">
                  <c:v>ЖК"АРТХОЛЛ"</c:v>
                </c:pt>
                <c:pt idx="38">
                  <c:v>ЖК Рекорд</c:v>
                </c:pt>
                <c:pt idx="39">
                  <c:v>ЖК "Дом у озера"</c:v>
                </c:pt>
                <c:pt idx="40">
                  <c:v>ЖК "СОЛО"</c:v>
                </c:pt>
                <c:pt idx="41">
                  <c:v>ЖК И-Волга</c:v>
                </c:pt>
                <c:pt idx="42">
                  <c:v>ЖК "Горизонт-2"</c:v>
                </c:pt>
                <c:pt idx="43">
                  <c:v>Федерация</c:v>
                </c:pt>
                <c:pt idx="44">
                  <c:v>ЖК "ГЕРМЕС"</c:v>
                </c:pt>
                <c:pt idx="45">
                  <c:v>Волжские Паруса</c:v>
                </c:pt>
                <c:pt idx="46">
                  <c:v>ЖК Волна-Клуб</c:v>
                </c:pt>
                <c:pt idx="47">
                  <c:v>ЖК Поддубный</c:v>
                </c:pt>
                <c:pt idx="48">
                  <c:v>ЖК "Высота"</c:v>
                </c:pt>
                <c:pt idx="49">
                  <c:v>ЖК Сокольи Горы</c:v>
                </c:pt>
                <c:pt idx="50">
                  <c:v>На Промышленности</c:v>
                </c:pt>
                <c:pt idx="51">
                  <c:v>Водников, д. 99-105</c:v>
                </c:pt>
                <c:pt idx="52">
                  <c:v>ЖК "Престиж"</c:v>
                </c:pt>
                <c:pt idx="53">
                  <c:v>Дом на Климова</c:v>
                </c:pt>
              </c:strCache>
            </c:strRef>
          </c:cat>
          <c:val>
            <c:numRef>
              <c:f>Проекты!$J$140:$J$193</c:f>
              <c:numCache>
                <c:formatCode>#,##0</c:formatCode>
                <c:ptCount val="54"/>
                <c:pt idx="0">
                  <c:v>33015.060000000012</c:v>
                </c:pt>
                <c:pt idx="1">
                  <c:v>15193.669999999995</c:v>
                </c:pt>
                <c:pt idx="2">
                  <c:v>33149.490000000013</c:v>
                </c:pt>
                <c:pt idx="3">
                  <c:v>17806.480000000025</c:v>
                </c:pt>
                <c:pt idx="4">
                  <c:v>28261.199999999993</c:v>
                </c:pt>
                <c:pt idx="5">
                  <c:v>27333.559999999987</c:v>
                </c:pt>
                <c:pt idx="6">
                  <c:v>11138.260000000009</c:v>
                </c:pt>
                <c:pt idx="7">
                  <c:v>36383.390000000021</c:v>
                </c:pt>
                <c:pt idx="8">
                  <c:v>12919.300000000003</c:v>
                </c:pt>
                <c:pt idx="9">
                  <c:v>43613.63</c:v>
                </c:pt>
                <c:pt idx="10">
                  <c:v>9059.0000000000127</c:v>
                </c:pt>
                <c:pt idx="11">
                  <c:v>8888.099999999984</c:v>
                </c:pt>
                <c:pt idx="12">
                  <c:v>29942.850000000006</c:v>
                </c:pt>
                <c:pt idx="13">
                  <c:v>12210.689999999991</c:v>
                </c:pt>
                <c:pt idx="14">
                  <c:v>28222.709999999992</c:v>
                </c:pt>
                <c:pt idx="15">
                  <c:v>585.89999999999952</c:v>
                </c:pt>
                <c:pt idx="16">
                  <c:v>17178.090000000011</c:v>
                </c:pt>
                <c:pt idx="17">
                  <c:v>29344.189999999988</c:v>
                </c:pt>
                <c:pt idx="18">
                  <c:v>14449.699999999992</c:v>
                </c:pt>
                <c:pt idx="19">
                  <c:v>13499.439999999988</c:v>
                </c:pt>
                <c:pt idx="20">
                  <c:v>0</c:v>
                </c:pt>
                <c:pt idx="21">
                  <c:v>11721.830000000004</c:v>
                </c:pt>
                <c:pt idx="22">
                  <c:v>13544.349999999999</c:v>
                </c:pt>
                <c:pt idx="23">
                  <c:v>3846.550000000012</c:v>
                </c:pt>
                <c:pt idx="24">
                  <c:v>331.92999999999984</c:v>
                </c:pt>
                <c:pt idx="25">
                  <c:v>50.259999999999962</c:v>
                </c:pt>
                <c:pt idx="26">
                  <c:v>4171.3700000000017</c:v>
                </c:pt>
                <c:pt idx="27">
                  <c:v>3192.4900000000084</c:v>
                </c:pt>
                <c:pt idx="28">
                  <c:v>12101.499999999995</c:v>
                </c:pt>
                <c:pt idx="29">
                  <c:v>9103.2400000000071</c:v>
                </c:pt>
                <c:pt idx="30">
                  <c:v>7724.8599999999951</c:v>
                </c:pt>
                <c:pt idx="31">
                  <c:v>6385.2700000000041</c:v>
                </c:pt>
                <c:pt idx="32">
                  <c:v>8755.4399999999951</c:v>
                </c:pt>
                <c:pt idx="33">
                  <c:v>1682.0000000000034</c:v>
                </c:pt>
                <c:pt idx="34">
                  <c:v>0</c:v>
                </c:pt>
                <c:pt idx="35">
                  <c:v>3589.9499999999975</c:v>
                </c:pt>
                <c:pt idx="36">
                  <c:v>92.819999999999936</c:v>
                </c:pt>
                <c:pt idx="37">
                  <c:v>3184.6000000000013</c:v>
                </c:pt>
                <c:pt idx="38">
                  <c:v>5770.050000000002</c:v>
                </c:pt>
                <c:pt idx="39">
                  <c:v>3985.630000000001</c:v>
                </c:pt>
                <c:pt idx="40">
                  <c:v>213.7999999999999</c:v>
                </c:pt>
                <c:pt idx="41">
                  <c:v>1517.48</c:v>
                </c:pt>
                <c:pt idx="42">
                  <c:v>3891.6000000000013</c:v>
                </c:pt>
                <c:pt idx="43">
                  <c:v>0</c:v>
                </c:pt>
                <c:pt idx="44">
                  <c:v>0</c:v>
                </c:pt>
                <c:pt idx="45">
                  <c:v>6655.9999999999982</c:v>
                </c:pt>
                <c:pt idx="46">
                  <c:v>2082.0999999999972</c:v>
                </c:pt>
                <c:pt idx="47">
                  <c:v>3239.4900000000011</c:v>
                </c:pt>
                <c:pt idx="48">
                  <c:v>938.37999999999965</c:v>
                </c:pt>
                <c:pt idx="49">
                  <c:v>165.75999999999985</c:v>
                </c:pt>
                <c:pt idx="50">
                  <c:v>0</c:v>
                </c:pt>
                <c:pt idx="51">
                  <c:v>2191.3000000000006</c:v>
                </c:pt>
                <c:pt idx="52">
                  <c:v>227.6900000000002</c:v>
                </c:pt>
                <c:pt idx="53">
                  <c:v>193.22000000000051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6C-48E5-A977-479DAB8C6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9"/>
        <c:overlap val="100"/>
        <c:axId val="173418856"/>
        <c:axId val="173420816"/>
      </c:barChart>
      <c:lineChart>
        <c:grouping val="standard"/>
        <c:varyColors val="0"/>
        <c:ser>
          <c:idx val="2"/>
          <c:order val="2"/>
          <c:tx>
            <c:strRef>
              <c:f>Проекты!$K$139</c:f>
              <c:strCache>
                <c:ptCount val="1"/>
                <c:pt idx="0">
                  <c:v>Доля реализованной площади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Проекты!$H$140:$H$193</c:f>
              <c:strCache>
                <c:ptCount val="54"/>
                <c:pt idx="0">
                  <c:v>Green River</c:v>
                </c:pt>
                <c:pt idx="1">
                  <c:v>ЖК Заречье</c:v>
                </c:pt>
                <c:pt idx="2">
                  <c:v>ЖК Зеленый квартал</c:v>
                </c:pt>
                <c:pt idx="3">
                  <c:v>ЖК "Самара Сити"</c:v>
                </c:pt>
                <c:pt idx="4">
                  <c:v>Южный город</c:v>
                </c:pt>
                <c:pt idx="5">
                  <c:v>ЖК "Развитие"</c:v>
                </c:pt>
                <c:pt idx="6">
                  <c:v>ЖК Московский</c:v>
                </c:pt>
                <c:pt idx="7">
                  <c:v>ЖК "Дом у Космопорта-2"</c:v>
                </c:pt>
                <c:pt idx="8">
                  <c:v>ЖК "Уют-Парк"</c:v>
                </c:pt>
                <c:pt idx="9">
                  <c:v>Космолет</c:v>
                </c:pt>
                <c:pt idx="10">
                  <c:v>ЖК "Квадро"</c:v>
                </c:pt>
                <c:pt idx="11">
                  <c:v>ЖК Аура</c:v>
                </c:pt>
                <c:pt idx="12">
                  <c:v>ЖК Королев</c:v>
                </c:pt>
                <c:pt idx="13">
                  <c:v>ЖК "Легенда"</c:v>
                </c:pt>
                <c:pt idx="14">
                  <c:v>Новая Самара</c:v>
                </c:pt>
                <c:pt idx="15">
                  <c:v>ЖК Движение</c:v>
                </c:pt>
                <c:pt idx="16">
                  <c:v>ЖК КУЛЬТУРА</c:v>
                </c:pt>
                <c:pt idx="17">
                  <c:v>ЖК "Времена года"</c:v>
                </c:pt>
                <c:pt idx="18">
                  <c:v>ЖК "Комфорт"</c:v>
                </c:pt>
                <c:pt idx="19">
                  <c:v>Жилые башни "Баланс Towers"</c:v>
                </c:pt>
                <c:pt idx="20">
                  <c:v>Дом у Локомотива</c:v>
                </c:pt>
                <c:pt idx="21">
                  <c:v>ЗИМ Галерея</c:v>
                </c:pt>
                <c:pt idx="22">
                  <c:v>ЖК "Гранд Империалъ"</c:v>
                </c:pt>
                <c:pt idx="23">
                  <c:v>ЖК Спутник</c:v>
                </c:pt>
                <c:pt idx="24">
                  <c:v>ЖК Классики</c:v>
                </c:pt>
                <c:pt idx="25">
                  <c:v>ЖК Аркадия</c:v>
                </c:pt>
                <c:pt idx="26">
                  <c:v>Амград</c:v>
                </c:pt>
                <c:pt idx="27">
                  <c:v>ЖК Ласточка</c:v>
                </c:pt>
                <c:pt idx="28">
                  <c:v>Волгарь</c:v>
                </c:pt>
                <c:pt idx="29">
                  <c:v>ЖК "Эстетика"</c:v>
                </c:pt>
                <c:pt idx="30">
                  <c:v>ЖК "Садовая"</c:v>
                </c:pt>
                <c:pt idx="31">
                  <c:v>ЖД "Салют"</c:v>
                </c:pt>
                <c:pt idx="32">
                  <c:v>ЖК "КАПИТАЛ"</c:v>
                </c:pt>
                <c:pt idx="33">
                  <c:v>ЖК Парковый</c:v>
                </c:pt>
                <c:pt idx="34">
                  <c:v>ЖК "Гвардейский"</c:v>
                </c:pt>
                <c:pt idx="35">
                  <c:v>ЖК Сова</c:v>
                </c:pt>
                <c:pt idx="36">
                  <c:v>ЖД Ногина 8</c:v>
                </c:pt>
                <c:pt idx="37">
                  <c:v>ЖК"АРТХОЛЛ"</c:v>
                </c:pt>
                <c:pt idx="38">
                  <c:v>ЖК Рекорд</c:v>
                </c:pt>
                <c:pt idx="39">
                  <c:v>ЖК "Дом у озера"</c:v>
                </c:pt>
                <c:pt idx="40">
                  <c:v>ЖК "СОЛО"</c:v>
                </c:pt>
                <c:pt idx="41">
                  <c:v>ЖК И-Волга</c:v>
                </c:pt>
                <c:pt idx="42">
                  <c:v>ЖК "Горизонт-2"</c:v>
                </c:pt>
                <c:pt idx="43">
                  <c:v>Федерация</c:v>
                </c:pt>
                <c:pt idx="44">
                  <c:v>ЖК "ГЕРМЕС"</c:v>
                </c:pt>
                <c:pt idx="45">
                  <c:v>Волжские Паруса</c:v>
                </c:pt>
                <c:pt idx="46">
                  <c:v>ЖК Волна-Клуб</c:v>
                </c:pt>
                <c:pt idx="47">
                  <c:v>ЖК Поддубный</c:v>
                </c:pt>
                <c:pt idx="48">
                  <c:v>ЖК "Высота"</c:v>
                </c:pt>
                <c:pt idx="49">
                  <c:v>ЖК Сокольи Горы</c:v>
                </c:pt>
                <c:pt idx="50">
                  <c:v>На Промышленности</c:v>
                </c:pt>
                <c:pt idx="51">
                  <c:v>Водников, д. 99-105</c:v>
                </c:pt>
                <c:pt idx="52">
                  <c:v>ЖК "Престиж"</c:v>
                </c:pt>
                <c:pt idx="53">
                  <c:v>Дом на Климова</c:v>
                </c:pt>
              </c:strCache>
            </c:strRef>
          </c:cat>
          <c:val>
            <c:numRef>
              <c:f>Проекты!$K$140:$K$193</c:f>
              <c:numCache>
                <c:formatCode>0%</c:formatCode>
                <c:ptCount val="54"/>
                <c:pt idx="0">
                  <c:v>0.23289442413739814</c:v>
                </c:pt>
                <c:pt idx="1">
                  <c:v>0.13574962914636604</c:v>
                </c:pt>
                <c:pt idx="2">
                  <c:v>0.33001997472894151</c:v>
                </c:pt>
                <c:pt idx="3">
                  <c:v>0.21357212722587438</c:v>
                </c:pt>
                <c:pt idx="4">
                  <c:v>0.39039438519017644</c:v>
                </c:pt>
                <c:pt idx="5">
                  <c:v>0.4039403960346582</c:v>
                </c:pt>
                <c:pt idx="6">
                  <c:v>0.19162360483448651</c:v>
                </c:pt>
                <c:pt idx="7">
                  <c:v>0.66655094407649385</c:v>
                </c:pt>
                <c:pt idx="8">
                  <c:v>0.25289365558794119</c:v>
                </c:pt>
                <c:pt idx="9">
                  <c:v>0.88190387218816702</c:v>
                </c:pt>
                <c:pt idx="10">
                  <c:v>0.19120043225354399</c:v>
                </c:pt>
                <c:pt idx="11">
                  <c:v>0.197627518121581</c:v>
                </c:pt>
                <c:pt idx="12">
                  <c:v>0.693063772463406</c:v>
                </c:pt>
                <c:pt idx="13">
                  <c:v>0.28491791397738547</c:v>
                </c:pt>
                <c:pt idx="14">
                  <c:v>0.66282529513678068</c:v>
                </c:pt>
                <c:pt idx="15">
                  <c:v>1.5836847226727201E-2</c:v>
                </c:pt>
                <c:pt idx="16">
                  <c:v>0.54552080164271499</c:v>
                </c:pt>
                <c:pt idx="17">
                  <c:v>0.95210035664597004</c:v>
                </c:pt>
                <c:pt idx="18">
                  <c:v>0.49032046585822597</c:v>
                </c:pt>
                <c:pt idx="19">
                  <c:v>0.47009955728714098</c:v>
                </c:pt>
                <c:pt idx="20">
                  <c:v>0</c:v>
                </c:pt>
                <c:pt idx="21">
                  <c:v>0.43574328913261601</c:v>
                </c:pt>
                <c:pt idx="22">
                  <c:v>0.54301859862805546</c:v>
                </c:pt>
                <c:pt idx="23">
                  <c:v>0.154998323710789</c:v>
                </c:pt>
                <c:pt idx="24">
                  <c:v>1.5070909507799244E-2</c:v>
                </c:pt>
                <c:pt idx="25">
                  <c:v>2.5075560957161986E-3</c:v>
                </c:pt>
                <c:pt idx="26">
                  <c:v>0.21497430432013134</c:v>
                </c:pt>
                <c:pt idx="27">
                  <c:v>0.16846672897008899</c:v>
                </c:pt>
                <c:pt idx="28">
                  <c:v>0.78440078559992699</c:v>
                </c:pt>
                <c:pt idx="29">
                  <c:v>0.62823598911261214</c:v>
                </c:pt>
                <c:pt idx="30">
                  <c:v>0.53612767912541204</c:v>
                </c:pt>
                <c:pt idx="31">
                  <c:v>0.45262939265871155</c:v>
                </c:pt>
                <c:pt idx="32">
                  <c:v>0.686369565762737</c:v>
                </c:pt>
                <c:pt idx="33">
                  <c:v>0.13461901697704301</c:v>
                </c:pt>
                <c:pt idx="34">
                  <c:v>0</c:v>
                </c:pt>
                <c:pt idx="35">
                  <c:v>0.39260127668276801</c:v>
                </c:pt>
                <c:pt idx="36">
                  <c:v>1.03397917114572E-2</c:v>
                </c:pt>
                <c:pt idx="37">
                  <c:v>0.36705855232826201</c:v>
                </c:pt>
                <c:pt idx="38">
                  <c:v>0.724421974026496</c:v>
                </c:pt>
                <c:pt idx="39">
                  <c:v>0.51598658258558405</c:v>
                </c:pt>
                <c:pt idx="40">
                  <c:v>2.92332093633778E-2</c:v>
                </c:pt>
                <c:pt idx="41">
                  <c:v>0.20860322662238401</c:v>
                </c:pt>
                <c:pt idx="42">
                  <c:v>0.54147766801168795</c:v>
                </c:pt>
                <c:pt idx="43">
                  <c:v>0</c:v>
                </c:pt>
                <c:pt idx="44">
                  <c:v>0</c:v>
                </c:pt>
                <c:pt idx="45">
                  <c:v>0.94956573345963746</c:v>
                </c:pt>
                <c:pt idx="46">
                  <c:v>0.30079239531641594</c:v>
                </c:pt>
                <c:pt idx="47">
                  <c:v>0.49368847924581799</c:v>
                </c:pt>
                <c:pt idx="48">
                  <c:v>0.15840310600945301</c:v>
                </c:pt>
                <c:pt idx="49">
                  <c:v>3.4483619448628197E-2</c:v>
                </c:pt>
                <c:pt idx="50">
                  <c:v>0</c:v>
                </c:pt>
                <c:pt idx="51">
                  <c:v>0.78501827040194905</c:v>
                </c:pt>
                <c:pt idx="52">
                  <c:v>0.12708610084727801</c:v>
                </c:pt>
                <c:pt idx="53">
                  <c:v>0.13274889559129699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6C-48E5-A977-479DAB8C6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415720"/>
        <c:axId val="173414936"/>
      </c:lineChart>
      <c:catAx>
        <c:axId val="173418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420816"/>
        <c:crosses val="autoZero"/>
        <c:auto val="1"/>
        <c:lblAlgn val="ctr"/>
        <c:lblOffset val="100"/>
        <c:noMultiLvlLbl val="0"/>
      </c:catAx>
      <c:valAx>
        <c:axId val="173420816"/>
        <c:scaling>
          <c:orientation val="minMax"/>
          <c:max val="1700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418856"/>
        <c:crosses val="autoZero"/>
        <c:crossBetween val="between"/>
      </c:valAx>
      <c:valAx>
        <c:axId val="173414936"/>
        <c:scaling>
          <c:orientation val="minMax"/>
          <c:max val="1.1000000000000001"/>
          <c:min val="-6.5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415720"/>
        <c:crosses val="max"/>
        <c:crossBetween val="between"/>
      </c:valAx>
      <c:catAx>
        <c:axId val="1734157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34149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Выручка по проектам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7359348863775448"/>
          <c:y val="9.3103382910469532E-2"/>
          <c:w val="0.72001081147240009"/>
          <c:h val="0.8972473024205307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Проекты!$I$1</c:f>
              <c:strCache>
                <c:ptCount val="1"/>
                <c:pt idx="0">
                  <c:v>Выручка по проекту, млн. руб.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Проекты!$H$2:$H$50</c:f>
              <c:strCache>
                <c:ptCount val="49"/>
                <c:pt idx="0">
                  <c:v>Green River</c:v>
                </c:pt>
                <c:pt idx="1">
                  <c:v>ЖК "Дом у Космопорта-2"</c:v>
                </c:pt>
                <c:pt idx="2">
                  <c:v>ЖК Король Лев</c:v>
                </c:pt>
                <c:pt idx="3">
                  <c:v>ЖК "Развитие"</c:v>
                </c:pt>
                <c:pt idx="4">
                  <c:v>ЖК Зеленый квартал</c:v>
                </c:pt>
                <c:pt idx="5">
                  <c:v>ЖК "Времена года"</c:v>
                </c:pt>
                <c:pt idx="6">
                  <c:v>Южный город</c:v>
                </c:pt>
                <c:pt idx="7">
                  <c:v>ЖК "Самара Сити"</c:v>
                </c:pt>
                <c:pt idx="8">
                  <c:v>ЖК "КАПИТАЛ"</c:v>
                </c:pt>
                <c:pt idx="9">
                  <c:v>Новая Самара</c:v>
                </c:pt>
                <c:pt idx="10">
                  <c:v>Жилые башни "Баланс Towers"</c:v>
                </c:pt>
                <c:pt idx="11">
                  <c:v>ЗИМ Галерея</c:v>
                </c:pt>
                <c:pt idx="12">
                  <c:v>ЖК "Гранд Империалъ"</c:v>
                </c:pt>
                <c:pt idx="13">
                  <c:v>ЖК КУЛЬТУРА</c:v>
                </c:pt>
                <c:pt idx="14">
                  <c:v>Космолет</c:v>
                </c:pt>
                <c:pt idx="15">
                  <c:v>ЖК "Комфорт"</c:v>
                </c:pt>
                <c:pt idx="16">
                  <c:v>ЖК Заречье</c:v>
                </c:pt>
                <c:pt idx="17">
                  <c:v>ЖК "Квадро"</c:v>
                </c:pt>
                <c:pt idx="18">
                  <c:v>Волжские Паруса</c:v>
                </c:pt>
                <c:pt idx="19">
                  <c:v>ЖК Аура</c:v>
                </c:pt>
                <c:pt idx="20">
                  <c:v>ЖК "Уют-Парк"</c:v>
                </c:pt>
                <c:pt idx="21">
                  <c:v>ЖК "Эстетика"</c:v>
                </c:pt>
                <c:pt idx="22">
                  <c:v>ЖК Московский</c:v>
                </c:pt>
                <c:pt idx="23">
                  <c:v>ЖК "Легенда"</c:v>
                </c:pt>
                <c:pt idx="24">
                  <c:v>Волгарь</c:v>
                </c:pt>
                <c:pt idx="25">
                  <c:v>ЖД "Салют"</c:v>
                </c:pt>
                <c:pt idx="26">
                  <c:v>ЖК Рекорд</c:v>
                </c:pt>
                <c:pt idx="27">
                  <c:v>ЖК Спутник</c:v>
                </c:pt>
                <c:pt idx="28">
                  <c:v>Амград</c:v>
                </c:pt>
                <c:pt idx="29">
                  <c:v>ЖК "Дом у озера"</c:v>
                </c:pt>
                <c:pt idx="30">
                  <c:v>ЖК "Горизонт-2"</c:v>
                </c:pt>
                <c:pt idx="31">
                  <c:v>ЖК Ласточка</c:v>
                </c:pt>
                <c:pt idx="32">
                  <c:v>ЖК Волна-Клуб</c:v>
                </c:pt>
                <c:pt idx="33">
                  <c:v>Водников, д. 99-105</c:v>
                </c:pt>
                <c:pt idx="34">
                  <c:v>ЖК Сова</c:v>
                </c:pt>
                <c:pt idx="35">
                  <c:v>ЖК"АРТХОЛЛ"</c:v>
                </c:pt>
                <c:pt idx="36">
                  <c:v>ЖК Парковый</c:v>
                </c:pt>
                <c:pt idx="37">
                  <c:v>ЖК "Садовая"</c:v>
                </c:pt>
                <c:pt idx="38">
                  <c:v>ЖК Поддубный</c:v>
                </c:pt>
                <c:pt idx="39">
                  <c:v>ЖК "Высота"</c:v>
                </c:pt>
                <c:pt idx="40">
                  <c:v>ЖК Движение</c:v>
                </c:pt>
                <c:pt idx="41">
                  <c:v>ЖК "Престиж"</c:v>
                </c:pt>
                <c:pt idx="42">
                  <c:v>ЖК И-Волга</c:v>
                </c:pt>
                <c:pt idx="43">
                  <c:v>ЖК Классики</c:v>
                </c:pt>
                <c:pt idx="44">
                  <c:v>ЖК "СОЛО"</c:v>
                </c:pt>
                <c:pt idx="45">
                  <c:v>ЖК Сокольи Горы</c:v>
                </c:pt>
                <c:pt idx="46">
                  <c:v>Дом на Климова</c:v>
                </c:pt>
                <c:pt idx="47">
                  <c:v>ЖД Ногина 8</c:v>
                </c:pt>
                <c:pt idx="48">
                  <c:v>ЖК Аркадия</c:v>
                </c:pt>
              </c:strCache>
            </c:strRef>
          </c:cat>
          <c:val>
            <c:numRef>
              <c:f>Проекты!$I$2:$I$50</c:f>
              <c:numCache>
                <c:formatCode>#,##0</c:formatCode>
                <c:ptCount val="49"/>
                <c:pt idx="0">
                  <c:v>7099.8417929999996</c:v>
                </c:pt>
                <c:pt idx="1">
                  <c:v>3859.6270690000001</c:v>
                </c:pt>
                <c:pt idx="2">
                  <c:v>3550.1472988</c:v>
                </c:pt>
                <c:pt idx="3">
                  <c:v>3186.7517680000001</c:v>
                </c:pt>
                <c:pt idx="4">
                  <c:v>3162.1995935199998</c:v>
                </c:pt>
                <c:pt idx="5">
                  <c:v>3082.058399</c:v>
                </c:pt>
                <c:pt idx="6">
                  <c:v>2952.0825049999999</c:v>
                </c:pt>
                <c:pt idx="7">
                  <c:v>2941.3972690000001</c:v>
                </c:pt>
                <c:pt idx="8">
                  <c:v>2909.6754661</c:v>
                </c:pt>
                <c:pt idx="9">
                  <c:v>2788.903718</c:v>
                </c:pt>
                <c:pt idx="10">
                  <c:v>2661.5781999999999</c:v>
                </c:pt>
                <c:pt idx="11">
                  <c:v>2288.453336</c:v>
                </c:pt>
                <c:pt idx="12">
                  <c:v>2266.7921799999999</c:v>
                </c:pt>
                <c:pt idx="13">
                  <c:v>2168.5042801</c:v>
                </c:pt>
                <c:pt idx="14">
                  <c:v>2012.33427426</c:v>
                </c:pt>
                <c:pt idx="15">
                  <c:v>1745.7883710000001</c:v>
                </c:pt>
                <c:pt idx="16">
                  <c:v>1625.8325460000001</c:v>
                </c:pt>
                <c:pt idx="17">
                  <c:v>1561.994895</c:v>
                </c:pt>
                <c:pt idx="18">
                  <c:v>1521.2294019999999</c:v>
                </c:pt>
                <c:pt idx="19">
                  <c:v>1465.352576</c:v>
                </c:pt>
                <c:pt idx="20">
                  <c:v>1333.738523</c:v>
                </c:pt>
                <c:pt idx="21">
                  <c:v>1156.389535</c:v>
                </c:pt>
                <c:pt idx="22">
                  <c:v>1080.757384</c:v>
                </c:pt>
                <c:pt idx="23">
                  <c:v>1076.385485</c:v>
                </c:pt>
                <c:pt idx="24">
                  <c:v>1068.375759</c:v>
                </c:pt>
                <c:pt idx="25">
                  <c:v>683.26427432000003</c:v>
                </c:pt>
                <c:pt idx="26">
                  <c:v>629.02900199999999</c:v>
                </c:pt>
                <c:pt idx="27">
                  <c:v>544.33345499999996</c:v>
                </c:pt>
                <c:pt idx="28">
                  <c:v>531.08489899999995</c:v>
                </c:pt>
                <c:pt idx="29">
                  <c:v>459.82187800000003</c:v>
                </c:pt>
                <c:pt idx="30">
                  <c:v>405.88499999999999</c:v>
                </c:pt>
                <c:pt idx="31">
                  <c:v>405.28062999999997</c:v>
                </c:pt>
                <c:pt idx="32">
                  <c:v>375.86169999999998</c:v>
                </c:pt>
                <c:pt idx="33">
                  <c:v>363.03509200000002</c:v>
                </c:pt>
                <c:pt idx="34">
                  <c:v>336.26453524999999</c:v>
                </c:pt>
                <c:pt idx="35">
                  <c:v>316.703102</c:v>
                </c:pt>
                <c:pt idx="36">
                  <c:v>290.10185200000001</c:v>
                </c:pt>
                <c:pt idx="37">
                  <c:v>249.03636337</c:v>
                </c:pt>
                <c:pt idx="38">
                  <c:v>247.83895799999999</c:v>
                </c:pt>
                <c:pt idx="39">
                  <c:v>161.22205</c:v>
                </c:pt>
                <c:pt idx="40">
                  <c:v>73.885821000000007</c:v>
                </c:pt>
                <c:pt idx="41">
                  <c:v>52.215200000000003</c:v>
                </c:pt>
                <c:pt idx="42">
                  <c:v>44.34133585</c:v>
                </c:pt>
                <c:pt idx="43">
                  <c:v>36.478650000000002</c:v>
                </c:pt>
                <c:pt idx="44">
                  <c:v>27.794</c:v>
                </c:pt>
                <c:pt idx="45">
                  <c:v>20.099360000000001</c:v>
                </c:pt>
                <c:pt idx="46">
                  <c:v>14.2067836</c:v>
                </c:pt>
                <c:pt idx="47">
                  <c:v>10.885899999999999</c:v>
                </c:pt>
                <c:pt idx="48">
                  <c:v>5.6499100000000002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C8-436C-AD58-78A7AEE68495}"/>
            </c:ext>
          </c:extLst>
        </c:ser>
        <c:ser>
          <c:idx val="1"/>
          <c:order val="1"/>
          <c:tx>
            <c:strRef>
              <c:f>Проекты!$J$1</c:f>
              <c:strCache>
                <c:ptCount val="1"/>
                <c:pt idx="0">
                  <c:v>Выручка за июль, млн. руб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6C8-436C-AD58-78A7AEE68495}"/>
                </c:ext>
              </c:extLst>
            </c:dLbl>
            <c:dLbl>
              <c:idx val="4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6C8-436C-AD58-78A7AEE68495}"/>
                </c:ext>
              </c:extLst>
            </c:dLbl>
            <c:dLbl>
              <c:idx val="4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C8-436C-AD58-78A7AEE68495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6C8-436C-AD58-78A7AEE68495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6C8-436C-AD58-78A7AEE68495}"/>
                </c:ext>
              </c:extLst>
            </c:dLbl>
            <c:dLbl>
              <c:idx val="4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C8-436C-AD58-78A7AEE684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Проекты!$H$2:$H$50</c:f>
              <c:strCache>
                <c:ptCount val="49"/>
                <c:pt idx="0">
                  <c:v>Green River</c:v>
                </c:pt>
                <c:pt idx="1">
                  <c:v>ЖК "Дом у Космопорта-2"</c:v>
                </c:pt>
                <c:pt idx="2">
                  <c:v>ЖК Король Лев</c:v>
                </c:pt>
                <c:pt idx="3">
                  <c:v>ЖК "Развитие"</c:v>
                </c:pt>
                <c:pt idx="4">
                  <c:v>ЖК Зеленый квартал</c:v>
                </c:pt>
                <c:pt idx="5">
                  <c:v>ЖК "Времена года"</c:v>
                </c:pt>
                <c:pt idx="6">
                  <c:v>Южный город</c:v>
                </c:pt>
                <c:pt idx="7">
                  <c:v>ЖК "Самара Сити"</c:v>
                </c:pt>
                <c:pt idx="8">
                  <c:v>ЖК "КАПИТАЛ"</c:v>
                </c:pt>
                <c:pt idx="9">
                  <c:v>Новая Самара</c:v>
                </c:pt>
                <c:pt idx="10">
                  <c:v>Жилые башни "Баланс Towers"</c:v>
                </c:pt>
                <c:pt idx="11">
                  <c:v>ЗИМ Галерея</c:v>
                </c:pt>
                <c:pt idx="12">
                  <c:v>ЖК "Гранд Империалъ"</c:v>
                </c:pt>
                <c:pt idx="13">
                  <c:v>ЖК КУЛЬТУРА</c:v>
                </c:pt>
                <c:pt idx="14">
                  <c:v>Космолет</c:v>
                </c:pt>
                <c:pt idx="15">
                  <c:v>ЖК "Комфорт"</c:v>
                </c:pt>
                <c:pt idx="16">
                  <c:v>ЖК Заречье</c:v>
                </c:pt>
                <c:pt idx="17">
                  <c:v>ЖК "Квадро"</c:v>
                </c:pt>
                <c:pt idx="18">
                  <c:v>Волжские Паруса</c:v>
                </c:pt>
                <c:pt idx="19">
                  <c:v>ЖК Аура</c:v>
                </c:pt>
                <c:pt idx="20">
                  <c:v>ЖК "Уют-Парк"</c:v>
                </c:pt>
                <c:pt idx="21">
                  <c:v>ЖК "Эстетика"</c:v>
                </c:pt>
                <c:pt idx="22">
                  <c:v>ЖК Московский</c:v>
                </c:pt>
                <c:pt idx="23">
                  <c:v>ЖК "Легенда"</c:v>
                </c:pt>
                <c:pt idx="24">
                  <c:v>Волгарь</c:v>
                </c:pt>
                <c:pt idx="25">
                  <c:v>ЖД "Салют"</c:v>
                </c:pt>
                <c:pt idx="26">
                  <c:v>ЖК Рекорд</c:v>
                </c:pt>
                <c:pt idx="27">
                  <c:v>ЖК Спутник</c:v>
                </c:pt>
                <c:pt idx="28">
                  <c:v>Амград</c:v>
                </c:pt>
                <c:pt idx="29">
                  <c:v>ЖК "Дом у озера"</c:v>
                </c:pt>
                <c:pt idx="30">
                  <c:v>ЖК "Горизонт-2"</c:v>
                </c:pt>
                <c:pt idx="31">
                  <c:v>ЖК Ласточка</c:v>
                </c:pt>
                <c:pt idx="32">
                  <c:v>ЖК Волна-Клуб</c:v>
                </c:pt>
                <c:pt idx="33">
                  <c:v>Водников, д. 99-105</c:v>
                </c:pt>
                <c:pt idx="34">
                  <c:v>ЖК Сова</c:v>
                </c:pt>
                <c:pt idx="35">
                  <c:v>ЖК"АРТХОЛЛ"</c:v>
                </c:pt>
                <c:pt idx="36">
                  <c:v>ЖК Парковый</c:v>
                </c:pt>
                <c:pt idx="37">
                  <c:v>ЖК "Садовая"</c:v>
                </c:pt>
                <c:pt idx="38">
                  <c:v>ЖК Поддубный</c:v>
                </c:pt>
                <c:pt idx="39">
                  <c:v>ЖК "Высота"</c:v>
                </c:pt>
                <c:pt idx="40">
                  <c:v>ЖК Движение</c:v>
                </c:pt>
                <c:pt idx="41">
                  <c:v>ЖК "Престиж"</c:v>
                </c:pt>
                <c:pt idx="42">
                  <c:v>ЖК И-Волга</c:v>
                </c:pt>
                <c:pt idx="43">
                  <c:v>ЖК Классики</c:v>
                </c:pt>
                <c:pt idx="44">
                  <c:v>ЖК "СОЛО"</c:v>
                </c:pt>
                <c:pt idx="45">
                  <c:v>ЖК Сокольи Горы</c:v>
                </c:pt>
                <c:pt idx="46">
                  <c:v>Дом на Климова</c:v>
                </c:pt>
                <c:pt idx="47">
                  <c:v>ЖД Ногина 8</c:v>
                </c:pt>
                <c:pt idx="48">
                  <c:v>ЖК Аркадия</c:v>
                </c:pt>
              </c:strCache>
            </c:strRef>
          </c:cat>
          <c:val>
            <c:numRef>
              <c:f>Проекты!$J$2:$J$50</c:f>
              <c:numCache>
                <c:formatCode>#,##0</c:formatCode>
                <c:ptCount val="49"/>
                <c:pt idx="0">
                  <c:v>79.052011999999195</c:v>
                </c:pt>
                <c:pt idx="1">
                  <c:v>49.610000000000127</c:v>
                </c:pt>
                <c:pt idx="2">
                  <c:v>111.55911194999953</c:v>
                </c:pt>
                <c:pt idx="3">
                  <c:v>136.50414000000001</c:v>
                </c:pt>
                <c:pt idx="4">
                  <c:v>81.073297519999869</c:v>
                </c:pt>
                <c:pt idx="5">
                  <c:v>26.875239999999849</c:v>
                </c:pt>
                <c:pt idx="6">
                  <c:v>178.06592799999999</c:v>
                </c:pt>
                <c:pt idx="7">
                  <c:v>55.192597000000205</c:v>
                </c:pt>
                <c:pt idx="8">
                  <c:v>28.070459999999912</c:v>
                </c:pt>
                <c:pt idx="9">
                  <c:v>200.26128900000003</c:v>
                </c:pt>
                <c:pt idx="10">
                  <c:v>35.406999999999698</c:v>
                </c:pt>
                <c:pt idx="11">
                  <c:v>21.668999999999869</c:v>
                </c:pt>
                <c:pt idx="12">
                  <c:v>63.701199999999972</c:v>
                </c:pt>
                <c:pt idx="13">
                  <c:v>69.773313000000144</c:v>
                </c:pt>
                <c:pt idx="14">
                  <c:v>0</c:v>
                </c:pt>
                <c:pt idx="15">
                  <c:v>71.848904000000175</c:v>
                </c:pt>
                <c:pt idx="16">
                  <c:v>125.55648200000019</c:v>
                </c:pt>
                <c:pt idx="17">
                  <c:v>50.502660000000105</c:v>
                </c:pt>
                <c:pt idx="18">
                  <c:v>0</c:v>
                </c:pt>
                <c:pt idx="19">
                  <c:v>67.162199999999984</c:v>
                </c:pt>
                <c:pt idx="20">
                  <c:v>66.884999999999991</c:v>
                </c:pt>
                <c:pt idx="21">
                  <c:v>68.816600000000108</c:v>
                </c:pt>
                <c:pt idx="22">
                  <c:v>20.770029999999906</c:v>
                </c:pt>
                <c:pt idx="23">
                  <c:v>27.996429999999918</c:v>
                </c:pt>
                <c:pt idx="24">
                  <c:v>62.059799999999996</c:v>
                </c:pt>
                <c:pt idx="25">
                  <c:v>55.888129999999933</c:v>
                </c:pt>
                <c:pt idx="26">
                  <c:v>12.831199999999967</c:v>
                </c:pt>
                <c:pt idx="27">
                  <c:v>69.090032999999949</c:v>
                </c:pt>
                <c:pt idx="28">
                  <c:v>54.101133999999945</c:v>
                </c:pt>
                <c:pt idx="29">
                  <c:v>17.57000000000005</c:v>
                </c:pt>
                <c:pt idx="30">
                  <c:v>17.399999999999977</c:v>
                </c:pt>
                <c:pt idx="31">
                  <c:v>74.912836999999968</c:v>
                </c:pt>
                <c:pt idx="32">
                  <c:v>31.300000000000011</c:v>
                </c:pt>
                <c:pt idx="33">
                  <c:v>19.713210000000004</c:v>
                </c:pt>
                <c:pt idx="34">
                  <c:v>0</c:v>
                </c:pt>
                <c:pt idx="35">
                  <c:v>42.273378999999977</c:v>
                </c:pt>
                <c:pt idx="36">
                  <c:v>52.604263000000003</c:v>
                </c:pt>
                <c:pt idx="37">
                  <c:v>33.730588319999981</c:v>
                </c:pt>
                <c:pt idx="38">
                  <c:v>65.397574999999989</c:v>
                </c:pt>
                <c:pt idx="39">
                  <c:v>18.677999999999997</c:v>
                </c:pt>
                <c:pt idx="40">
                  <c:v>67.581621000000013</c:v>
                </c:pt>
                <c:pt idx="41">
                  <c:v>0</c:v>
                </c:pt>
                <c:pt idx="42">
                  <c:v>0</c:v>
                </c:pt>
                <c:pt idx="43">
                  <c:v>32.260710000000003</c:v>
                </c:pt>
                <c:pt idx="44">
                  <c:v>0</c:v>
                </c:pt>
                <c:pt idx="45">
                  <c:v>0</c:v>
                </c:pt>
                <c:pt idx="46">
                  <c:v>3.1514000000000006</c:v>
                </c:pt>
                <c:pt idx="47">
                  <c:v>10.885899999999999</c:v>
                </c:pt>
                <c:pt idx="4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C8-436C-AD58-78A7AEE684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40751295"/>
        <c:axId val="1240752127"/>
      </c:barChart>
      <c:catAx>
        <c:axId val="12407512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40752127"/>
        <c:crosses val="autoZero"/>
        <c:auto val="1"/>
        <c:lblAlgn val="ctr"/>
        <c:lblOffset val="100"/>
        <c:noMultiLvlLbl val="0"/>
      </c:catAx>
      <c:valAx>
        <c:axId val="1240752127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1240751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Динамика</a:t>
            </a:r>
            <a:r>
              <a:rPr lang="ru-RU" baseline="0"/>
              <a:t> к</a:t>
            </a:r>
            <a:r>
              <a:rPr lang="ru-RU"/>
              <a:t>оличества проданных</a:t>
            </a:r>
            <a:r>
              <a:rPr lang="ru-RU" baseline="0"/>
              <a:t> квартир, шт.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2.6353224714835175E-2"/>
          <c:y val="4.7398974508991332E-2"/>
          <c:w val="0.97065400487156184"/>
          <c:h val="0.65142829282562587"/>
        </c:manualLayout>
      </c:layout>
      <c:barChart>
        <c:barDir val="col"/>
        <c:grouping val="clustered"/>
        <c:varyColors val="0"/>
        <c:ser>
          <c:idx val="29"/>
          <c:order val="29"/>
          <c:tx>
            <c:strRef>
              <c:f>динамика!$HG$170</c:f>
              <c:strCache>
                <c:ptCount val="1"/>
                <c:pt idx="0">
                  <c:v>май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динамика!$A$172:$A$257</c:f>
              <c:strCache>
                <c:ptCount val="38"/>
                <c:pt idx="0">
                  <c:v>Новая Самара</c:v>
                </c:pt>
                <c:pt idx="1">
                  <c:v>Южный город</c:v>
                </c:pt>
                <c:pt idx="2">
                  <c:v>ЖК Заречье</c:v>
                </c:pt>
                <c:pt idx="3">
                  <c:v>ЖК Зеленый квартал</c:v>
                </c:pt>
                <c:pt idx="4">
                  <c:v>ЖК "Развитие"</c:v>
                </c:pt>
                <c:pt idx="5">
                  <c:v>ЖК Поддубный</c:v>
                </c:pt>
                <c:pt idx="6">
                  <c:v>ЖК "Уют-Парк"</c:v>
                </c:pt>
                <c:pt idx="7">
                  <c:v>ЖК Аура</c:v>
                </c:pt>
                <c:pt idx="8">
                  <c:v>Волгарь</c:v>
                </c:pt>
                <c:pt idx="9">
                  <c:v>ЖК Спутник</c:v>
                </c:pt>
                <c:pt idx="10">
                  <c:v>ЖК Движение</c:v>
                </c:pt>
                <c:pt idx="11">
                  <c:v>Амград</c:v>
                </c:pt>
                <c:pt idx="12">
                  <c:v>ЖД "Салют"</c:v>
                </c:pt>
                <c:pt idx="13">
                  <c:v>ЖК Ласточка</c:v>
                </c:pt>
                <c:pt idx="14">
                  <c:v>ЖК "Комфорт"</c:v>
                </c:pt>
                <c:pt idx="15">
                  <c:v>ЖК КУЛЬТУРА</c:v>
                </c:pt>
                <c:pt idx="16">
                  <c:v>ЖК "Садовая"</c:v>
                </c:pt>
                <c:pt idx="17">
                  <c:v>ЖК "Эстетика"</c:v>
                </c:pt>
                <c:pt idx="18">
                  <c:v>ЖК "Дом у Космопорта-2"</c:v>
                </c:pt>
                <c:pt idx="19">
                  <c:v>ЖК"АРТХОЛЛ"</c:v>
                </c:pt>
                <c:pt idx="20">
                  <c:v>ЖК "Легенда"</c:v>
                </c:pt>
                <c:pt idx="21">
                  <c:v>ЖК Парковый</c:v>
                </c:pt>
                <c:pt idx="22">
                  <c:v>ЖК "Самара Сити"</c:v>
                </c:pt>
                <c:pt idx="23">
                  <c:v>Green River</c:v>
                </c:pt>
                <c:pt idx="24">
                  <c:v>ЖК Московский</c:v>
                </c:pt>
                <c:pt idx="25">
                  <c:v>ЖК "КАПИТАЛ"</c:v>
                </c:pt>
                <c:pt idx="26">
                  <c:v>ЖК "Времена года"</c:v>
                </c:pt>
                <c:pt idx="27">
                  <c:v>ЖК "Квадро"</c:v>
                </c:pt>
                <c:pt idx="28">
                  <c:v>Жилые башни "Баланс Towers"</c:v>
                </c:pt>
                <c:pt idx="29">
                  <c:v>ЖК Рекорд</c:v>
                </c:pt>
                <c:pt idx="30">
                  <c:v>ЖК "Дом у озера"</c:v>
                </c:pt>
                <c:pt idx="31">
                  <c:v>ЖК Волна-Клуб</c:v>
                </c:pt>
                <c:pt idx="32">
                  <c:v>ЖК "Высота"</c:v>
                </c:pt>
                <c:pt idx="33">
                  <c:v>ЖК "Горизонт-2"</c:v>
                </c:pt>
                <c:pt idx="34">
                  <c:v>ЖК Классики</c:v>
                </c:pt>
                <c:pt idx="35">
                  <c:v>ЗИМ Галерея</c:v>
                </c:pt>
                <c:pt idx="36">
                  <c:v>ЖД Ногина 8</c:v>
                </c:pt>
                <c:pt idx="37">
                  <c:v>Водников, д. 99-105</c:v>
                </c:pt>
              </c:strCache>
            </c:strRef>
          </c:cat>
          <c:val>
            <c:numRef>
              <c:f>динамика!$HD$172:$HD$257</c:f>
              <c:numCache>
                <c:formatCode>General</c:formatCode>
                <c:ptCount val="38"/>
                <c:pt idx="0">
                  <c:v>19</c:v>
                </c:pt>
                <c:pt idx="1">
                  <c:v>20</c:v>
                </c:pt>
                <c:pt idx="2">
                  <c:v>3</c:v>
                </c:pt>
                <c:pt idx="3">
                  <c:v>19</c:v>
                </c:pt>
                <c:pt idx="4">
                  <c:v>17</c:v>
                </c:pt>
                <c:pt idx="5">
                  <c:v>5</c:v>
                </c:pt>
                <c:pt idx="6">
                  <c:v>13</c:v>
                </c:pt>
                <c:pt idx="7">
                  <c:v>12</c:v>
                </c:pt>
                <c:pt idx="8">
                  <c:v>11</c:v>
                </c:pt>
                <c:pt idx="9">
                  <c:v>5</c:v>
                </c:pt>
                <c:pt idx="10">
                  <c:v>1</c:v>
                </c:pt>
                <c:pt idx="11">
                  <c:v>17</c:v>
                </c:pt>
                <c:pt idx="13">
                  <c:v>4</c:v>
                </c:pt>
                <c:pt idx="14">
                  <c:v>10</c:v>
                </c:pt>
                <c:pt idx="15">
                  <c:v>8</c:v>
                </c:pt>
                <c:pt idx="16">
                  <c:v>5</c:v>
                </c:pt>
                <c:pt idx="17">
                  <c:v>2</c:v>
                </c:pt>
                <c:pt idx="18">
                  <c:v>9</c:v>
                </c:pt>
                <c:pt idx="19">
                  <c:v>5</c:v>
                </c:pt>
                <c:pt idx="20">
                  <c:v>2</c:v>
                </c:pt>
                <c:pt idx="21">
                  <c:v>13</c:v>
                </c:pt>
                <c:pt idx="22">
                  <c:v>7</c:v>
                </c:pt>
                <c:pt idx="23">
                  <c:v>4</c:v>
                </c:pt>
                <c:pt idx="24">
                  <c:v>12</c:v>
                </c:pt>
                <c:pt idx="25">
                  <c:v>10</c:v>
                </c:pt>
                <c:pt idx="26">
                  <c:v>6</c:v>
                </c:pt>
                <c:pt idx="28">
                  <c:v>1</c:v>
                </c:pt>
                <c:pt idx="29">
                  <c:v>4</c:v>
                </c:pt>
                <c:pt idx="30">
                  <c:v>2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0-41EA-BE7A-20E06BBFD4F1}"/>
            </c:ext>
          </c:extLst>
        </c:ser>
        <c:ser>
          <c:idx val="30"/>
          <c:order val="30"/>
          <c:tx>
            <c:strRef>
              <c:f>динамика!$HO$170</c:f>
              <c:strCache>
                <c:ptCount val="1"/>
                <c:pt idx="0">
                  <c:v>июнь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динамика!$A$172:$A$249</c:f>
              <c:strCache>
                <c:ptCount val="38"/>
                <c:pt idx="0">
                  <c:v>Новая Самара</c:v>
                </c:pt>
                <c:pt idx="1">
                  <c:v>Южный город</c:v>
                </c:pt>
                <c:pt idx="2">
                  <c:v>ЖК Заречье</c:v>
                </c:pt>
                <c:pt idx="3">
                  <c:v>ЖК Зеленый квартал</c:v>
                </c:pt>
                <c:pt idx="4">
                  <c:v>ЖК "Развитие"</c:v>
                </c:pt>
                <c:pt idx="5">
                  <c:v>ЖК Поддубный</c:v>
                </c:pt>
                <c:pt idx="6">
                  <c:v>ЖК "Уют-Парк"</c:v>
                </c:pt>
                <c:pt idx="7">
                  <c:v>ЖК Аура</c:v>
                </c:pt>
                <c:pt idx="8">
                  <c:v>Волгарь</c:v>
                </c:pt>
                <c:pt idx="9">
                  <c:v>ЖК Спутник</c:v>
                </c:pt>
                <c:pt idx="10">
                  <c:v>ЖК Движение</c:v>
                </c:pt>
                <c:pt idx="11">
                  <c:v>Амград</c:v>
                </c:pt>
                <c:pt idx="12">
                  <c:v>ЖД "Салют"</c:v>
                </c:pt>
                <c:pt idx="13">
                  <c:v>ЖК Ласточка</c:v>
                </c:pt>
                <c:pt idx="14">
                  <c:v>ЖК "Комфорт"</c:v>
                </c:pt>
                <c:pt idx="15">
                  <c:v>ЖК КУЛЬТУРА</c:v>
                </c:pt>
                <c:pt idx="16">
                  <c:v>ЖК "Садовая"</c:v>
                </c:pt>
                <c:pt idx="17">
                  <c:v>ЖК "Эстетика"</c:v>
                </c:pt>
                <c:pt idx="18">
                  <c:v>ЖК "Дом у Космопорта-2"</c:v>
                </c:pt>
                <c:pt idx="19">
                  <c:v>ЖК"АРТХОЛЛ"</c:v>
                </c:pt>
                <c:pt idx="20">
                  <c:v>ЖК "Легенда"</c:v>
                </c:pt>
                <c:pt idx="21">
                  <c:v>ЖК Парковый</c:v>
                </c:pt>
                <c:pt idx="22">
                  <c:v>ЖК "Самара Сити"</c:v>
                </c:pt>
                <c:pt idx="23">
                  <c:v>Green River</c:v>
                </c:pt>
                <c:pt idx="24">
                  <c:v>ЖК Московский</c:v>
                </c:pt>
                <c:pt idx="25">
                  <c:v>ЖК "КАПИТАЛ"</c:v>
                </c:pt>
                <c:pt idx="26">
                  <c:v>ЖК "Времена года"</c:v>
                </c:pt>
                <c:pt idx="27">
                  <c:v>ЖК "Квадро"</c:v>
                </c:pt>
                <c:pt idx="28">
                  <c:v>Жилые башни "Баланс Towers"</c:v>
                </c:pt>
                <c:pt idx="29">
                  <c:v>ЖК Рекорд</c:v>
                </c:pt>
                <c:pt idx="30">
                  <c:v>ЖК "Дом у озера"</c:v>
                </c:pt>
                <c:pt idx="31">
                  <c:v>ЖК Волна-Клуб</c:v>
                </c:pt>
                <c:pt idx="32">
                  <c:v>ЖК "Высота"</c:v>
                </c:pt>
                <c:pt idx="33">
                  <c:v>ЖК "Горизонт-2"</c:v>
                </c:pt>
                <c:pt idx="34">
                  <c:v>ЖК Классики</c:v>
                </c:pt>
                <c:pt idx="35">
                  <c:v>ЗИМ Галерея</c:v>
                </c:pt>
                <c:pt idx="36">
                  <c:v>ЖД Ногина 8</c:v>
                </c:pt>
                <c:pt idx="37">
                  <c:v>Водников, д. 99-105</c:v>
                </c:pt>
              </c:strCache>
            </c:strRef>
          </c:cat>
          <c:val>
            <c:numRef>
              <c:f>динамика!$HL$172:$HL$249</c:f>
              <c:numCache>
                <c:formatCode>General</c:formatCode>
                <c:ptCount val="38"/>
                <c:pt idx="0">
                  <c:v>23</c:v>
                </c:pt>
                <c:pt idx="1">
                  <c:v>22</c:v>
                </c:pt>
                <c:pt idx="2">
                  <c:v>106</c:v>
                </c:pt>
                <c:pt idx="3">
                  <c:v>12</c:v>
                </c:pt>
                <c:pt idx="4">
                  <c:v>12</c:v>
                </c:pt>
                <c:pt idx="5">
                  <c:v>5</c:v>
                </c:pt>
                <c:pt idx="6">
                  <c:v>17</c:v>
                </c:pt>
                <c:pt idx="7">
                  <c:v>12</c:v>
                </c:pt>
                <c:pt idx="8">
                  <c:v>10</c:v>
                </c:pt>
                <c:pt idx="9">
                  <c:v>4</c:v>
                </c:pt>
                <c:pt idx="11">
                  <c:v>25</c:v>
                </c:pt>
                <c:pt idx="12">
                  <c:v>7</c:v>
                </c:pt>
                <c:pt idx="13">
                  <c:v>4</c:v>
                </c:pt>
                <c:pt idx="14">
                  <c:v>7</c:v>
                </c:pt>
                <c:pt idx="15">
                  <c:v>8</c:v>
                </c:pt>
                <c:pt idx="16">
                  <c:v>7</c:v>
                </c:pt>
                <c:pt idx="17">
                  <c:v>6</c:v>
                </c:pt>
                <c:pt idx="18">
                  <c:v>8</c:v>
                </c:pt>
                <c:pt idx="19">
                  <c:v>8</c:v>
                </c:pt>
                <c:pt idx="21">
                  <c:v>2</c:v>
                </c:pt>
                <c:pt idx="22">
                  <c:v>7</c:v>
                </c:pt>
                <c:pt idx="23">
                  <c:v>6</c:v>
                </c:pt>
                <c:pt idx="24">
                  <c:v>2</c:v>
                </c:pt>
                <c:pt idx="25">
                  <c:v>7</c:v>
                </c:pt>
                <c:pt idx="26">
                  <c:v>3</c:v>
                </c:pt>
                <c:pt idx="28">
                  <c:v>3</c:v>
                </c:pt>
                <c:pt idx="29">
                  <c:v>4</c:v>
                </c:pt>
                <c:pt idx="30">
                  <c:v>3</c:v>
                </c:pt>
                <c:pt idx="31">
                  <c:v>2</c:v>
                </c:pt>
                <c:pt idx="3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0-41EA-BE7A-20E06BBFD4F1}"/>
            </c:ext>
          </c:extLst>
        </c:ser>
        <c:ser>
          <c:idx val="31"/>
          <c:order val="31"/>
          <c:tx>
            <c:strRef>
              <c:f>динамика!$HW$170</c:f>
              <c:strCache>
                <c:ptCount val="1"/>
                <c:pt idx="0">
                  <c:v>июль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динамика!$A$172:$A$210</c:f>
              <c:strCache>
                <c:ptCount val="38"/>
                <c:pt idx="0">
                  <c:v>Новая Самара</c:v>
                </c:pt>
                <c:pt idx="1">
                  <c:v>Южный город</c:v>
                </c:pt>
                <c:pt idx="2">
                  <c:v>ЖК Заречье</c:v>
                </c:pt>
                <c:pt idx="3">
                  <c:v>ЖК Зеленый квартал</c:v>
                </c:pt>
                <c:pt idx="4">
                  <c:v>ЖК "Развитие"</c:v>
                </c:pt>
                <c:pt idx="5">
                  <c:v>ЖК Поддубный</c:v>
                </c:pt>
                <c:pt idx="6">
                  <c:v>ЖК "Уют-Парк"</c:v>
                </c:pt>
                <c:pt idx="7">
                  <c:v>ЖК Аура</c:v>
                </c:pt>
                <c:pt idx="8">
                  <c:v>Волгарь</c:v>
                </c:pt>
                <c:pt idx="9">
                  <c:v>ЖК Спутник</c:v>
                </c:pt>
                <c:pt idx="10">
                  <c:v>ЖК Движение</c:v>
                </c:pt>
                <c:pt idx="11">
                  <c:v>Амград</c:v>
                </c:pt>
                <c:pt idx="12">
                  <c:v>ЖД "Салют"</c:v>
                </c:pt>
                <c:pt idx="13">
                  <c:v>ЖК Ласточка</c:v>
                </c:pt>
                <c:pt idx="14">
                  <c:v>ЖК "Комфорт"</c:v>
                </c:pt>
                <c:pt idx="15">
                  <c:v>ЖК КУЛЬТУРА</c:v>
                </c:pt>
                <c:pt idx="16">
                  <c:v>ЖК "Садовая"</c:v>
                </c:pt>
                <c:pt idx="17">
                  <c:v>ЖК "Эстетика"</c:v>
                </c:pt>
                <c:pt idx="18">
                  <c:v>ЖК "Дом у Космопорта-2"</c:v>
                </c:pt>
                <c:pt idx="19">
                  <c:v>ЖК"АРТХОЛЛ"</c:v>
                </c:pt>
                <c:pt idx="20">
                  <c:v>ЖК "Легенда"</c:v>
                </c:pt>
                <c:pt idx="21">
                  <c:v>ЖК Парковый</c:v>
                </c:pt>
                <c:pt idx="22">
                  <c:v>ЖК "Самара Сити"</c:v>
                </c:pt>
                <c:pt idx="23">
                  <c:v>Green River</c:v>
                </c:pt>
                <c:pt idx="24">
                  <c:v>ЖК Московский</c:v>
                </c:pt>
                <c:pt idx="25">
                  <c:v>ЖК "КАПИТАЛ"</c:v>
                </c:pt>
                <c:pt idx="26">
                  <c:v>ЖК "Времена года"</c:v>
                </c:pt>
                <c:pt idx="27">
                  <c:v>ЖК "Квадро"</c:v>
                </c:pt>
                <c:pt idx="28">
                  <c:v>Жилые башни "Баланс Towers"</c:v>
                </c:pt>
                <c:pt idx="29">
                  <c:v>ЖК Рекорд</c:v>
                </c:pt>
                <c:pt idx="30">
                  <c:v>ЖК "Дом у озера"</c:v>
                </c:pt>
                <c:pt idx="31">
                  <c:v>ЖК Волна-Клуб</c:v>
                </c:pt>
                <c:pt idx="32">
                  <c:v>ЖК "Высота"</c:v>
                </c:pt>
                <c:pt idx="33">
                  <c:v>ЖК "Горизонт-2"</c:v>
                </c:pt>
                <c:pt idx="34">
                  <c:v>ЖК Классики</c:v>
                </c:pt>
                <c:pt idx="35">
                  <c:v>ЗИМ Галерея</c:v>
                </c:pt>
                <c:pt idx="36">
                  <c:v>ЖД Ногина 8</c:v>
                </c:pt>
                <c:pt idx="37">
                  <c:v>Водников, д. 99-105</c:v>
                </c:pt>
              </c:strCache>
            </c:strRef>
          </c:cat>
          <c:val>
            <c:numRef>
              <c:f>динамика!$HT$172:$HT$210</c:f>
              <c:numCache>
                <c:formatCode>General</c:formatCode>
                <c:ptCount val="38"/>
                <c:pt idx="0">
                  <c:v>36</c:v>
                </c:pt>
                <c:pt idx="1">
                  <c:v>33</c:v>
                </c:pt>
                <c:pt idx="2">
                  <c:v>26</c:v>
                </c:pt>
                <c:pt idx="3">
                  <c:v>18</c:v>
                </c:pt>
                <c:pt idx="4">
                  <c:v>18</c:v>
                </c:pt>
                <c:pt idx="5">
                  <c:v>15</c:v>
                </c:pt>
                <c:pt idx="6">
                  <c:v>13</c:v>
                </c:pt>
                <c:pt idx="7">
                  <c:v>11</c:v>
                </c:pt>
                <c:pt idx="8">
                  <c:v>11</c:v>
                </c:pt>
                <c:pt idx="9">
                  <c:v>11</c:v>
                </c:pt>
                <c:pt idx="10">
                  <c:v>11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8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5</c:v>
                </c:pt>
                <c:pt idx="23">
                  <c:v>4</c:v>
                </c:pt>
                <c:pt idx="24">
                  <c:v>4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F0-41EA-BE7A-20E06BBFD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3601488"/>
        <c:axId val="173597568"/>
        <c:extLst>
          <c:ext xmlns:c15="http://schemas.microsoft.com/office/drawing/2012/chart" uri="{02D57815-91ED-43cb-92C2-25804820EDAC}">
            <c15:filteredBarSeries>
              <c15:ser>
                <c:idx val="1"/>
                <c:order val="0"/>
                <c:tx>
                  <c:v>январь</c:v>
                </c:tx>
                <c:spPr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динамика!$J$172:$J$217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1">
                        <c:v>57</c:v>
                      </c:pt>
                      <c:pt idx="3">
                        <c:v>9</c:v>
                      </c:pt>
                      <c:pt idx="8">
                        <c:v>13</c:v>
                      </c:pt>
                      <c:pt idx="11">
                        <c:v>20</c:v>
                      </c:pt>
                      <c:pt idx="19">
                        <c:v>2</c:v>
                      </c:pt>
                      <c:pt idx="23">
                        <c:v>1</c:v>
                      </c:pt>
                      <c:pt idx="24">
                        <c:v>2</c:v>
                      </c:pt>
                      <c:pt idx="25">
                        <c:v>8</c:v>
                      </c:pt>
                      <c:pt idx="29">
                        <c:v>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36F0-41EA-BE7A-20E06BBFD4F1}"/>
                  </c:ext>
                </c:extLst>
              </c15:ser>
            </c15:filteredBarSeries>
            <c15:filteredBarSeries>
              <c15:ser>
                <c:idx val="2"/>
                <c:order val="1"/>
                <c:tx>
                  <c:v>февраль</c:v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динамика!$Q$172:$Q$223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30</c:v>
                      </c:pt>
                      <c:pt idx="1">
                        <c:v>47</c:v>
                      </c:pt>
                      <c:pt idx="3">
                        <c:v>13</c:v>
                      </c:pt>
                      <c:pt idx="8">
                        <c:v>5</c:v>
                      </c:pt>
                      <c:pt idx="11">
                        <c:v>41</c:v>
                      </c:pt>
                      <c:pt idx="15">
                        <c:v>3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17</c:v>
                      </c:pt>
                      <c:pt idx="19">
                        <c:v>7</c:v>
                      </c:pt>
                      <c:pt idx="22">
                        <c:v>0</c:v>
                      </c:pt>
                      <c:pt idx="23">
                        <c:v>11</c:v>
                      </c:pt>
                      <c:pt idx="24">
                        <c:v>2</c:v>
                      </c:pt>
                      <c:pt idx="25">
                        <c:v>2</c:v>
                      </c:pt>
                      <c:pt idx="26">
                        <c:v>4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28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36F0-41EA-BE7A-20E06BBFD4F1}"/>
                  </c:ext>
                </c:extLst>
              </c15:ser>
            </c15:filteredBarSeries>
            <c15:filteredBarSeries>
              <c15:ser>
                <c:idx val="3"/>
                <c:order val="2"/>
                <c:tx>
                  <c:v>март</c:v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динамика!$X$172:$X$223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70</c:v>
                      </c:pt>
                      <c:pt idx="1">
                        <c:v>56</c:v>
                      </c:pt>
                      <c:pt idx="3">
                        <c:v>38</c:v>
                      </c:pt>
                      <c:pt idx="8">
                        <c:v>9</c:v>
                      </c:pt>
                      <c:pt idx="11">
                        <c:v>53</c:v>
                      </c:pt>
                      <c:pt idx="15">
                        <c:v>3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9</c:v>
                      </c:pt>
                      <c:pt idx="19">
                        <c:v>10</c:v>
                      </c:pt>
                      <c:pt idx="23">
                        <c:v>77</c:v>
                      </c:pt>
                      <c:pt idx="24">
                        <c:v>2</c:v>
                      </c:pt>
                      <c:pt idx="25">
                        <c:v>5</c:v>
                      </c:pt>
                      <c:pt idx="26">
                        <c:v>2</c:v>
                      </c:pt>
                      <c:pt idx="27">
                        <c:v>0</c:v>
                      </c:pt>
                      <c:pt idx="28">
                        <c:v>#N/A</c:v>
                      </c:pt>
                      <c:pt idx="29">
                        <c:v>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36F0-41EA-BE7A-20E06BBFD4F1}"/>
                  </c:ext>
                </c:extLst>
              </c15:ser>
            </c15:filteredBarSeries>
            <c15:filteredBarSeries>
              <c15:ser>
                <c:idx val="4"/>
                <c:order val="3"/>
                <c:tx>
                  <c:v>апрель</c:v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динамика!$AE$172:$AE$230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30</c:v>
                      </c:pt>
                      <c:pt idx="1">
                        <c:v>63</c:v>
                      </c:pt>
                      <c:pt idx="3">
                        <c:v>20</c:v>
                      </c:pt>
                      <c:pt idx="8">
                        <c:v>10</c:v>
                      </c:pt>
                      <c:pt idx="11">
                        <c:v>43</c:v>
                      </c:pt>
                      <c:pt idx="15">
                        <c:v>3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8</c:v>
                      </c:pt>
                      <c:pt idx="19">
                        <c:v>0</c:v>
                      </c:pt>
                      <c:pt idx="23">
                        <c:v>16</c:v>
                      </c:pt>
                      <c:pt idx="24">
                        <c:v>6</c:v>
                      </c:pt>
                      <c:pt idx="25">
                        <c:v>12</c:v>
                      </c:pt>
                      <c:pt idx="26">
                        <c:v>6</c:v>
                      </c:pt>
                      <c:pt idx="27">
                        <c:v>0</c:v>
                      </c:pt>
                      <c:pt idx="29">
                        <c:v>15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6F0-41EA-BE7A-20E06BBFD4F1}"/>
                  </c:ext>
                </c:extLst>
              </c15:ser>
            </c15:filteredBarSeries>
            <c15:filteredBarSeries>
              <c15:ser>
                <c:idx val="5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динамика!$AK$170</c15:sqref>
                        </c15:formulaRef>
                      </c:ext>
                    </c:extLst>
                    <c:strCache>
                      <c:ptCount val="1"/>
                      <c:pt idx="0">
                        <c:v>май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динамика!$AN$172:$AN$230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38</c:v>
                      </c:pt>
                      <c:pt idx="1">
                        <c:v>77</c:v>
                      </c:pt>
                      <c:pt idx="3">
                        <c:v>30</c:v>
                      </c:pt>
                      <c:pt idx="4">
                        <c:v>1</c:v>
                      </c:pt>
                      <c:pt idx="8">
                        <c:v>13</c:v>
                      </c:pt>
                      <c:pt idx="11">
                        <c:v>31</c:v>
                      </c:pt>
                      <c:pt idx="14">
                        <c:v>1</c:v>
                      </c:pt>
                      <c:pt idx="15">
                        <c:v>4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13</c:v>
                      </c:pt>
                      <c:pt idx="19">
                        <c:v>0</c:v>
                      </c:pt>
                      <c:pt idx="20">
                        <c:v>1</c:v>
                      </c:pt>
                      <c:pt idx="22">
                        <c:v>2</c:v>
                      </c:pt>
                      <c:pt idx="23">
                        <c:v>10</c:v>
                      </c:pt>
                      <c:pt idx="24">
                        <c:v>9</c:v>
                      </c:pt>
                      <c:pt idx="25">
                        <c:v>2</c:v>
                      </c:pt>
                      <c:pt idx="26">
                        <c:v>6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73</c:v>
                      </c:pt>
                      <c:pt idx="33">
                        <c:v>0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36F0-41EA-BE7A-20E06BBFD4F1}"/>
                  </c:ext>
                </c:extLst>
              </c15:ser>
            </c15:filteredBarSeries>
            <c15:filteredBarSeries>
              <c15:ser>
                <c:idx val="6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динамика!$AR$170</c15:sqref>
                        </c15:formulaRef>
                      </c:ext>
                    </c:extLst>
                    <c:strCache>
                      <c:ptCount val="1"/>
                      <c:pt idx="0">
                        <c:v>июнь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динамика!$AS$172:$AS$230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54</c:v>
                      </c:pt>
                      <c:pt idx="1">
                        <c:v>94</c:v>
                      </c:pt>
                      <c:pt idx="2">
                        <c:v>0</c:v>
                      </c:pt>
                      <c:pt idx="3">
                        <c:v>25</c:v>
                      </c:pt>
                      <c:pt idx="4">
                        <c:v>28</c:v>
                      </c:pt>
                      <c:pt idx="8">
                        <c:v>10</c:v>
                      </c:pt>
                      <c:pt idx="11">
                        <c:v>34</c:v>
                      </c:pt>
                      <c:pt idx="14">
                        <c:v>5</c:v>
                      </c:pt>
                      <c:pt idx="15">
                        <c:v>3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16</c:v>
                      </c:pt>
                      <c:pt idx="22">
                        <c:v>2</c:v>
                      </c:pt>
                      <c:pt idx="23">
                        <c:v>8</c:v>
                      </c:pt>
                      <c:pt idx="24">
                        <c:v>49</c:v>
                      </c:pt>
                      <c:pt idx="25">
                        <c:v>9</c:v>
                      </c:pt>
                      <c:pt idx="26">
                        <c:v>12</c:v>
                      </c:pt>
                      <c:pt idx="27">
                        <c:v>0</c:v>
                      </c:pt>
                      <c:pt idx="28">
                        <c:v>40</c:v>
                      </c:pt>
                      <c:pt idx="29">
                        <c:v>9</c:v>
                      </c:pt>
                      <c:pt idx="3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36F0-41EA-BE7A-20E06BBFD4F1}"/>
                  </c:ext>
                </c:extLst>
              </c15:ser>
            </c15:filteredBarSeries>
            <c15:filteredBarSeries>
              <c15:ser>
                <c:idx val="7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динамика!$AY$170</c15:sqref>
                        </c15:formulaRef>
                      </c:ext>
                    </c:extLst>
                    <c:strCache>
                      <c:ptCount val="1"/>
                      <c:pt idx="0">
                        <c:v>июль</c:v>
                      </c:pt>
                    </c:strCache>
                  </c:strRef>
                </c:tx>
                <c:spPr>
                  <a:solidFill>
                    <a:srgbClr val="FFC00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динамика!$AZ$172:$AZ$231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58</c:v>
                      </c:pt>
                      <c:pt idx="1">
                        <c:v>116</c:v>
                      </c:pt>
                      <c:pt idx="2">
                        <c:v>2</c:v>
                      </c:pt>
                      <c:pt idx="3">
                        <c:v>57</c:v>
                      </c:pt>
                      <c:pt idx="4">
                        <c:v>34</c:v>
                      </c:pt>
                      <c:pt idx="8">
                        <c:v>17</c:v>
                      </c:pt>
                      <c:pt idx="11">
                        <c:v>31</c:v>
                      </c:pt>
                      <c:pt idx="14">
                        <c:v>10</c:v>
                      </c:pt>
                      <c:pt idx="15">
                        <c:v>9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15</c:v>
                      </c:pt>
                      <c:pt idx="20">
                        <c:v>6</c:v>
                      </c:pt>
                      <c:pt idx="23">
                        <c:v>6</c:v>
                      </c:pt>
                      <c:pt idx="24">
                        <c:v>23</c:v>
                      </c:pt>
                      <c:pt idx="25">
                        <c:v>18</c:v>
                      </c:pt>
                      <c:pt idx="26">
                        <c:v>7</c:v>
                      </c:pt>
                      <c:pt idx="27">
                        <c:v>1</c:v>
                      </c:pt>
                      <c:pt idx="28">
                        <c:v>11</c:v>
                      </c:pt>
                      <c:pt idx="29">
                        <c:v>29</c:v>
                      </c:pt>
                      <c:pt idx="3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36F0-41EA-BE7A-20E06BBFD4F1}"/>
                  </c:ext>
                </c:extLst>
              </c15:ser>
            </c15:filteredBarSeries>
            <c15:filteredBarSeries>
              <c15:ser>
                <c:idx val="8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динамика!$BJ$170</c15:sqref>
                        </c15:formulaRef>
                      </c:ext>
                    </c:extLst>
                    <c:strCache>
                      <c:ptCount val="1"/>
                      <c:pt idx="0">
                        <c:v>август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динамика!$BG$172:$BG$230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75</c:v>
                      </c:pt>
                      <c:pt idx="1">
                        <c:v>96</c:v>
                      </c:pt>
                      <c:pt idx="2">
                        <c:v>0</c:v>
                      </c:pt>
                      <c:pt idx="3">
                        <c:v>62</c:v>
                      </c:pt>
                      <c:pt idx="4">
                        <c:v>48</c:v>
                      </c:pt>
                      <c:pt idx="8">
                        <c:v>38</c:v>
                      </c:pt>
                      <c:pt idx="11">
                        <c:v>40</c:v>
                      </c:pt>
                      <c:pt idx="14">
                        <c:v>19</c:v>
                      </c:pt>
                      <c:pt idx="15">
                        <c:v>18</c:v>
                      </c:pt>
                      <c:pt idx="16">
                        <c:v>0</c:v>
                      </c:pt>
                      <c:pt idx="17">
                        <c:v>3</c:v>
                      </c:pt>
                      <c:pt idx="18">
                        <c:v>42</c:v>
                      </c:pt>
                      <c:pt idx="19">
                        <c:v>4</c:v>
                      </c:pt>
                      <c:pt idx="20">
                        <c:v>3</c:v>
                      </c:pt>
                      <c:pt idx="22">
                        <c:v>3</c:v>
                      </c:pt>
                      <c:pt idx="23">
                        <c:v>10</c:v>
                      </c:pt>
                      <c:pt idx="24">
                        <c:v>39</c:v>
                      </c:pt>
                      <c:pt idx="25">
                        <c:v>21</c:v>
                      </c:pt>
                      <c:pt idx="26">
                        <c:v>18</c:v>
                      </c:pt>
                      <c:pt idx="27">
                        <c:v>0</c:v>
                      </c:pt>
                      <c:pt idx="28">
                        <c:v>17</c:v>
                      </c:pt>
                      <c:pt idx="29">
                        <c:v>35</c:v>
                      </c:pt>
                      <c:pt idx="33">
                        <c:v>3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36F0-41EA-BE7A-20E06BBFD4F1}"/>
                  </c:ext>
                </c:extLst>
              </c15:ser>
            </c15:filteredBarSeries>
            <c15:filteredBarSeries>
              <c15:ser>
                <c:idx val="9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динамика!$BQ$170</c15:sqref>
                        </c15:formulaRef>
                      </c:ext>
                    </c:extLst>
                    <c:strCache>
                      <c:ptCount val="1"/>
                      <c:pt idx="0">
                        <c:v>сентябрь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динамика!$BN$172:$BN$234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119</c:v>
                      </c:pt>
                      <c:pt idx="1">
                        <c:v>102</c:v>
                      </c:pt>
                      <c:pt idx="2">
                        <c:v>0</c:v>
                      </c:pt>
                      <c:pt idx="3">
                        <c:v>70</c:v>
                      </c:pt>
                      <c:pt idx="4">
                        <c:v>50</c:v>
                      </c:pt>
                      <c:pt idx="6">
                        <c:v>12</c:v>
                      </c:pt>
                      <c:pt idx="8">
                        <c:v>47</c:v>
                      </c:pt>
                      <c:pt idx="11">
                        <c:v>98</c:v>
                      </c:pt>
                      <c:pt idx="14">
                        <c:v>18</c:v>
                      </c:pt>
                      <c:pt idx="15">
                        <c:v>21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29</c:v>
                      </c:pt>
                      <c:pt idx="19">
                        <c:v>2</c:v>
                      </c:pt>
                      <c:pt idx="20">
                        <c:v>4</c:v>
                      </c:pt>
                      <c:pt idx="22">
                        <c:v>7</c:v>
                      </c:pt>
                      <c:pt idx="23">
                        <c:v>89</c:v>
                      </c:pt>
                      <c:pt idx="24">
                        <c:v>74</c:v>
                      </c:pt>
                      <c:pt idx="25">
                        <c:v>31</c:v>
                      </c:pt>
                      <c:pt idx="26">
                        <c:v>33</c:v>
                      </c:pt>
                      <c:pt idx="27">
                        <c:v>0</c:v>
                      </c:pt>
                      <c:pt idx="28">
                        <c:v>27</c:v>
                      </c:pt>
                      <c:pt idx="29">
                        <c:v>43</c:v>
                      </c:pt>
                      <c:pt idx="33">
                        <c:v>7</c:v>
                      </c:pt>
                      <c:pt idx="35">
                        <c:v>5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36F0-41EA-BE7A-20E06BBFD4F1}"/>
                  </c:ext>
                </c:extLst>
              </c15:ser>
            </c15:filteredBarSeries>
            <c15:filteredBarSeries>
              <c15:ser>
                <c:idx val="10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динамика!$BX$170</c15:sqref>
                        </c15:formulaRef>
                      </c:ext>
                    </c:extLst>
                    <c:strCache>
                      <c:ptCount val="1"/>
                      <c:pt idx="0">
                        <c:v>октябрь</c:v>
                      </c:pt>
                    </c:strCache>
                  </c:strRef>
                </c:tx>
                <c:spPr>
                  <a:solidFill>
                    <a:srgbClr val="FFC00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54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динамика!$BU$172:$BU$234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93</c:v>
                      </c:pt>
                      <c:pt idx="1">
                        <c:v>108</c:v>
                      </c:pt>
                      <c:pt idx="2">
                        <c:v>0</c:v>
                      </c:pt>
                      <c:pt idx="3">
                        <c:v>47</c:v>
                      </c:pt>
                      <c:pt idx="4">
                        <c:v>37</c:v>
                      </c:pt>
                      <c:pt idx="6">
                        <c:v>35</c:v>
                      </c:pt>
                      <c:pt idx="8">
                        <c:v>36</c:v>
                      </c:pt>
                      <c:pt idx="11">
                        <c:v>20</c:v>
                      </c:pt>
                      <c:pt idx="12">
                        <c:v>0</c:v>
                      </c:pt>
                      <c:pt idx="14">
                        <c:v>10</c:v>
                      </c:pt>
                      <c:pt idx="15">
                        <c:v>18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27</c:v>
                      </c:pt>
                      <c:pt idx="19">
                        <c:v>15</c:v>
                      </c:pt>
                      <c:pt idx="20">
                        <c:v>16</c:v>
                      </c:pt>
                      <c:pt idx="22">
                        <c:v>5</c:v>
                      </c:pt>
                      <c:pt idx="23">
                        <c:v>30</c:v>
                      </c:pt>
                      <c:pt idx="24">
                        <c:v>70</c:v>
                      </c:pt>
                      <c:pt idx="25">
                        <c:v>17</c:v>
                      </c:pt>
                      <c:pt idx="26">
                        <c:v>8</c:v>
                      </c:pt>
                      <c:pt idx="27">
                        <c:v>2</c:v>
                      </c:pt>
                      <c:pt idx="28">
                        <c:v>16</c:v>
                      </c:pt>
                      <c:pt idx="29">
                        <c:v>29</c:v>
                      </c:pt>
                      <c:pt idx="33">
                        <c:v>7</c:v>
                      </c:pt>
                      <c:pt idx="35">
                        <c:v>15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36F0-41EA-BE7A-20E06BBFD4F1}"/>
                  </c:ext>
                </c:extLst>
              </c15:ser>
            </c15:filteredBarSeries>
            <c15:filteredBarSeries>
              <c15:ser>
                <c:idx val="11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динамика!$CE$170</c15:sqref>
                        </c15:formulaRef>
                      </c:ext>
                    </c:extLst>
                    <c:strCache>
                      <c:ptCount val="1"/>
                      <c:pt idx="0">
                        <c:v>ноябрь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динамика!$CB$172:$CB$236</c15:sqref>
                        </c15:formulaRef>
                      </c:ext>
                    </c:extLst>
                    <c:numCache>
                      <c:formatCode>#,##0</c:formatCode>
                      <c:ptCount val="38"/>
                      <c:pt idx="0">
                        <c:v>54</c:v>
                      </c:pt>
                      <c:pt idx="1">
                        <c:v>92</c:v>
                      </c:pt>
                      <c:pt idx="2">
                        <c:v>0</c:v>
                      </c:pt>
                      <c:pt idx="3">
                        <c:v>58</c:v>
                      </c:pt>
                      <c:pt idx="4">
                        <c:v>44</c:v>
                      </c:pt>
                      <c:pt idx="6">
                        <c:v>17</c:v>
                      </c:pt>
                      <c:pt idx="8">
                        <c:v>66</c:v>
                      </c:pt>
                      <c:pt idx="11">
                        <c:v>59</c:v>
                      </c:pt>
                      <c:pt idx="12">
                        <c:v>2</c:v>
                      </c:pt>
                      <c:pt idx="14">
                        <c:v>14</c:v>
                      </c:pt>
                      <c:pt idx="15">
                        <c:v>30</c:v>
                      </c:pt>
                      <c:pt idx="16">
                        <c:v>0</c:v>
                      </c:pt>
                      <c:pt idx="17">
                        <c:v>5</c:v>
                      </c:pt>
                      <c:pt idx="18">
                        <c:v>60</c:v>
                      </c:pt>
                      <c:pt idx="19">
                        <c:v>9</c:v>
                      </c:pt>
                      <c:pt idx="20">
                        <c:v>24</c:v>
                      </c:pt>
                      <c:pt idx="22">
                        <c:v>23</c:v>
                      </c:pt>
                      <c:pt idx="23">
                        <c:v>17</c:v>
                      </c:pt>
                      <c:pt idx="24">
                        <c:v>77</c:v>
                      </c:pt>
                      <c:pt idx="25">
                        <c:v>16</c:v>
                      </c:pt>
                      <c:pt idx="26">
                        <c:v>36</c:v>
                      </c:pt>
                      <c:pt idx="27">
                        <c:v>21</c:v>
                      </c:pt>
                      <c:pt idx="28">
                        <c:v>5</c:v>
                      </c:pt>
                      <c:pt idx="29">
                        <c:v>34</c:v>
                      </c:pt>
                      <c:pt idx="33">
                        <c:v>8</c:v>
                      </c:pt>
                      <c:pt idx="35">
                        <c:v>18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36F0-41EA-BE7A-20E06BBFD4F1}"/>
                  </c:ext>
                </c:extLst>
              </c15:ser>
            </c15:filteredBarSeries>
            <c15:filteredBarSeries>
              <c15:ser>
                <c:idx val="0"/>
                <c:order val="11"/>
                <c:tx>
                  <c:v>декабрь</c:v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динамика!$CI$172:$CI$236</c15:sqref>
                        </c15:formulaRef>
                      </c:ext>
                    </c:extLst>
                    <c:numCache>
                      <c:formatCode>#,##0</c:formatCode>
                      <c:ptCount val="38"/>
                      <c:pt idx="0">
                        <c:v>112</c:v>
                      </c:pt>
                      <c:pt idx="1">
                        <c:v>123</c:v>
                      </c:pt>
                      <c:pt idx="2">
                        <c:v>1</c:v>
                      </c:pt>
                      <c:pt idx="3">
                        <c:v>41</c:v>
                      </c:pt>
                      <c:pt idx="4">
                        <c:v>0</c:v>
                      </c:pt>
                      <c:pt idx="6">
                        <c:v>3</c:v>
                      </c:pt>
                      <c:pt idx="8">
                        <c:v>45</c:v>
                      </c:pt>
                      <c:pt idx="11">
                        <c:v>44</c:v>
                      </c:pt>
                      <c:pt idx="12">
                        <c:v>2</c:v>
                      </c:pt>
                      <c:pt idx="14">
                        <c:v>12</c:v>
                      </c:pt>
                      <c:pt idx="15">
                        <c:v>21</c:v>
                      </c:pt>
                      <c:pt idx="16">
                        <c:v>4</c:v>
                      </c:pt>
                      <c:pt idx="17">
                        <c:v>3</c:v>
                      </c:pt>
                      <c:pt idx="18">
                        <c:v>23</c:v>
                      </c:pt>
                      <c:pt idx="19">
                        <c:v>10</c:v>
                      </c:pt>
                      <c:pt idx="20">
                        <c:v>1</c:v>
                      </c:pt>
                      <c:pt idx="22">
                        <c:v>14</c:v>
                      </c:pt>
                      <c:pt idx="23">
                        <c:v>39</c:v>
                      </c:pt>
                      <c:pt idx="24">
                        <c:v>49</c:v>
                      </c:pt>
                      <c:pt idx="25">
                        <c:v>6</c:v>
                      </c:pt>
                      <c:pt idx="26">
                        <c:v>33</c:v>
                      </c:pt>
                      <c:pt idx="27">
                        <c:v>13</c:v>
                      </c:pt>
                      <c:pt idx="28">
                        <c:v>18</c:v>
                      </c:pt>
                      <c:pt idx="29">
                        <c:v>65</c:v>
                      </c:pt>
                      <c:pt idx="33">
                        <c:v>2</c:v>
                      </c:pt>
                      <c:pt idx="35">
                        <c:v>17</c:v>
                      </c:pt>
                      <c:pt idx="3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36F0-41EA-BE7A-20E06BBFD4F1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динамика!$CS$170</c15:sqref>
                        </c15:formulaRef>
                      </c:ext>
                    </c:extLst>
                    <c:strCache>
                      <c:ptCount val="1"/>
                      <c:pt idx="0">
                        <c:v>январь</c:v>
                      </c:pt>
                    </c:strCache>
                  </c:strRef>
                </c:tx>
                <c:spPr>
                  <a:solidFill>
                    <a:srgbClr val="00B0F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динамика!$CP$172:$CP$234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33</c:v>
                      </c:pt>
                      <c:pt idx="1">
                        <c:v>94</c:v>
                      </c:pt>
                      <c:pt idx="2">
                        <c:v>1</c:v>
                      </c:pt>
                      <c:pt idx="3">
                        <c:v>24</c:v>
                      </c:pt>
                      <c:pt idx="4">
                        <c:v>0</c:v>
                      </c:pt>
                      <c:pt idx="6">
                        <c:v>1</c:v>
                      </c:pt>
                      <c:pt idx="8">
                        <c:v>20</c:v>
                      </c:pt>
                      <c:pt idx="11">
                        <c:v>25</c:v>
                      </c:pt>
                      <c:pt idx="14">
                        <c:v>4</c:v>
                      </c:pt>
                      <c:pt idx="15">
                        <c:v>5</c:v>
                      </c:pt>
                      <c:pt idx="16">
                        <c:v>0</c:v>
                      </c:pt>
                      <c:pt idx="17">
                        <c:v>4</c:v>
                      </c:pt>
                      <c:pt idx="18">
                        <c:v>22</c:v>
                      </c:pt>
                      <c:pt idx="19">
                        <c:v>6</c:v>
                      </c:pt>
                      <c:pt idx="20">
                        <c:v>5</c:v>
                      </c:pt>
                      <c:pt idx="22">
                        <c:v>54</c:v>
                      </c:pt>
                      <c:pt idx="23">
                        <c:v>15</c:v>
                      </c:pt>
                      <c:pt idx="24">
                        <c:v>9</c:v>
                      </c:pt>
                      <c:pt idx="25">
                        <c:v>10</c:v>
                      </c:pt>
                      <c:pt idx="26">
                        <c:v>36</c:v>
                      </c:pt>
                      <c:pt idx="27">
                        <c:v>15</c:v>
                      </c:pt>
                      <c:pt idx="28">
                        <c:v>6</c:v>
                      </c:pt>
                      <c:pt idx="29">
                        <c:v>20</c:v>
                      </c:pt>
                      <c:pt idx="33">
                        <c:v>2</c:v>
                      </c:pt>
                      <c:pt idx="35">
                        <c:v>4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36F0-41EA-BE7A-20E06BBFD4F1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динамика!$CZ$170</c15:sqref>
                        </c15:formulaRef>
                      </c:ext>
                    </c:extLst>
                    <c:strCache>
                      <c:ptCount val="1"/>
                      <c:pt idx="0">
                        <c:v>февраль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динамика!$CW$172:$CW$235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35</c:v>
                      </c:pt>
                      <c:pt idx="1">
                        <c:v>54</c:v>
                      </c:pt>
                      <c:pt idx="2">
                        <c:v>0</c:v>
                      </c:pt>
                      <c:pt idx="3">
                        <c:v>9</c:v>
                      </c:pt>
                      <c:pt idx="4">
                        <c:v>18</c:v>
                      </c:pt>
                      <c:pt idx="6">
                        <c:v>1</c:v>
                      </c:pt>
                      <c:pt idx="8">
                        <c:v>16</c:v>
                      </c:pt>
                      <c:pt idx="11">
                        <c:v>14</c:v>
                      </c:pt>
                      <c:pt idx="14">
                        <c:v>8</c:v>
                      </c:pt>
                      <c:pt idx="15">
                        <c:v>5</c:v>
                      </c:pt>
                      <c:pt idx="16">
                        <c:v>0</c:v>
                      </c:pt>
                      <c:pt idx="17">
                        <c:v>10</c:v>
                      </c:pt>
                      <c:pt idx="18">
                        <c:v>25</c:v>
                      </c:pt>
                      <c:pt idx="19">
                        <c:v>0</c:v>
                      </c:pt>
                      <c:pt idx="20">
                        <c:v>10</c:v>
                      </c:pt>
                      <c:pt idx="22">
                        <c:v>6</c:v>
                      </c:pt>
                      <c:pt idx="23">
                        <c:v>28</c:v>
                      </c:pt>
                      <c:pt idx="24">
                        <c:v>10</c:v>
                      </c:pt>
                      <c:pt idx="25">
                        <c:v>5</c:v>
                      </c:pt>
                      <c:pt idx="26">
                        <c:v>22</c:v>
                      </c:pt>
                      <c:pt idx="27">
                        <c:v>18</c:v>
                      </c:pt>
                      <c:pt idx="28">
                        <c:v>8</c:v>
                      </c:pt>
                      <c:pt idx="29">
                        <c:v>1</c:v>
                      </c:pt>
                      <c:pt idx="33">
                        <c:v>2</c:v>
                      </c:pt>
                      <c:pt idx="35">
                        <c:v>10</c:v>
                      </c:pt>
                      <c:pt idx="37">
                        <c:v>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36F0-41EA-BE7A-20E06BBFD4F1}"/>
                  </c:ext>
                </c:extLst>
              </c15:ser>
            </c15:filteredBarSeries>
            <c15:filteredBa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динамика!$DG$170</c15:sqref>
                        </c15:formulaRef>
                      </c:ext>
                    </c:extLst>
                    <c:strCache>
                      <c:ptCount val="1"/>
                      <c:pt idx="0">
                        <c:v>март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динамика!$DD$172:$DD$236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34</c:v>
                      </c:pt>
                      <c:pt idx="1">
                        <c:v>99</c:v>
                      </c:pt>
                      <c:pt idx="2">
                        <c:v>4</c:v>
                      </c:pt>
                      <c:pt idx="3">
                        <c:v>20</c:v>
                      </c:pt>
                      <c:pt idx="4">
                        <c:v>15</c:v>
                      </c:pt>
                      <c:pt idx="6">
                        <c:v>1</c:v>
                      </c:pt>
                      <c:pt idx="8">
                        <c:v>25</c:v>
                      </c:pt>
                      <c:pt idx="11">
                        <c:v>37</c:v>
                      </c:pt>
                      <c:pt idx="12">
                        <c:v>4</c:v>
                      </c:pt>
                      <c:pt idx="14">
                        <c:v>11</c:v>
                      </c:pt>
                      <c:pt idx="15">
                        <c:v>13</c:v>
                      </c:pt>
                      <c:pt idx="16">
                        <c:v>0</c:v>
                      </c:pt>
                      <c:pt idx="17">
                        <c:v>10</c:v>
                      </c:pt>
                      <c:pt idx="18">
                        <c:v>14</c:v>
                      </c:pt>
                      <c:pt idx="19">
                        <c:v>4</c:v>
                      </c:pt>
                      <c:pt idx="20">
                        <c:v>3</c:v>
                      </c:pt>
                      <c:pt idx="22">
                        <c:v>19</c:v>
                      </c:pt>
                      <c:pt idx="23">
                        <c:v>6</c:v>
                      </c:pt>
                      <c:pt idx="24">
                        <c:v>12</c:v>
                      </c:pt>
                      <c:pt idx="25">
                        <c:v>4</c:v>
                      </c:pt>
                      <c:pt idx="26">
                        <c:v>38</c:v>
                      </c:pt>
                      <c:pt idx="27">
                        <c:v>8</c:v>
                      </c:pt>
                      <c:pt idx="28">
                        <c:v>5</c:v>
                      </c:pt>
                      <c:pt idx="29">
                        <c:v>2</c:v>
                      </c:pt>
                      <c:pt idx="33">
                        <c:v>2</c:v>
                      </c:pt>
                      <c:pt idx="35">
                        <c:v>10</c:v>
                      </c:pt>
                      <c:pt idx="37">
                        <c:v>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36F0-41EA-BE7A-20E06BBFD4F1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динамика!$DN$170</c15:sqref>
                        </c15:formulaRef>
                      </c:ext>
                    </c:extLst>
                    <c:strCache>
                      <c:ptCount val="1"/>
                      <c:pt idx="0">
                        <c:v>апрель</c:v>
                      </c:pt>
                    </c:strCache>
                  </c:strRef>
                </c:tx>
                <c:spPr>
                  <a:solidFill>
                    <a:srgbClr val="FFC00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динамика!$DK$172:$DK$237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63</c:v>
                      </c:pt>
                      <c:pt idx="1">
                        <c:v>82</c:v>
                      </c:pt>
                      <c:pt idx="2">
                        <c:v>3</c:v>
                      </c:pt>
                      <c:pt idx="3">
                        <c:v>6</c:v>
                      </c:pt>
                      <c:pt idx="4">
                        <c:v>10</c:v>
                      </c:pt>
                      <c:pt idx="8">
                        <c:v>28</c:v>
                      </c:pt>
                      <c:pt idx="11">
                        <c:v>28</c:v>
                      </c:pt>
                      <c:pt idx="12">
                        <c:v>1</c:v>
                      </c:pt>
                      <c:pt idx="14">
                        <c:v>8</c:v>
                      </c:pt>
                      <c:pt idx="15">
                        <c:v>7</c:v>
                      </c:pt>
                      <c:pt idx="17">
                        <c:v>6</c:v>
                      </c:pt>
                      <c:pt idx="18">
                        <c:v>15</c:v>
                      </c:pt>
                      <c:pt idx="19">
                        <c:v>7</c:v>
                      </c:pt>
                      <c:pt idx="20">
                        <c:v>2</c:v>
                      </c:pt>
                      <c:pt idx="22">
                        <c:v>17</c:v>
                      </c:pt>
                      <c:pt idx="23">
                        <c:v>6</c:v>
                      </c:pt>
                      <c:pt idx="24">
                        <c:v>18</c:v>
                      </c:pt>
                      <c:pt idx="25">
                        <c:v>7</c:v>
                      </c:pt>
                      <c:pt idx="26">
                        <c:v>37</c:v>
                      </c:pt>
                      <c:pt idx="27">
                        <c:v>7</c:v>
                      </c:pt>
                      <c:pt idx="28">
                        <c:v>5</c:v>
                      </c:pt>
                      <c:pt idx="29">
                        <c:v>5</c:v>
                      </c:pt>
                      <c:pt idx="30">
                        <c:v>3</c:v>
                      </c:pt>
                      <c:pt idx="33">
                        <c:v>3</c:v>
                      </c:pt>
                      <c:pt idx="35">
                        <c:v>7</c:v>
                      </c:pt>
                      <c:pt idx="3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36F0-41EA-BE7A-20E06BBFD4F1}"/>
                  </c:ext>
                </c:extLst>
              </c15:ser>
            </c15:filteredBarSeries>
            <c15:filteredBa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динамика!$DU$170</c15:sqref>
                        </c15:formulaRef>
                      </c:ext>
                    </c:extLst>
                    <c:strCache>
                      <c:ptCount val="1"/>
                      <c:pt idx="0">
                        <c:v>май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динамика!$DR$172:$DR$236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54</c:v>
                      </c:pt>
                      <c:pt idx="1">
                        <c:v>85</c:v>
                      </c:pt>
                      <c:pt idx="2">
                        <c:v>3</c:v>
                      </c:pt>
                      <c:pt idx="3">
                        <c:v>11</c:v>
                      </c:pt>
                      <c:pt idx="4">
                        <c:v>13</c:v>
                      </c:pt>
                      <c:pt idx="6">
                        <c:v>1</c:v>
                      </c:pt>
                      <c:pt idx="8">
                        <c:v>35</c:v>
                      </c:pt>
                      <c:pt idx="11">
                        <c:v>40</c:v>
                      </c:pt>
                      <c:pt idx="12">
                        <c:v>19</c:v>
                      </c:pt>
                      <c:pt idx="14">
                        <c:v>8</c:v>
                      </c:pt>
                      <c:pt idx="15">
                        <c:v>5</c:v>
                      </c:pt>
                      <c:pt idx="16">
                        <c:v>0</c:v>
                      </c:pt>
                      <c:pt idx="17">
                        <c:v>18</c:v>
                      </c:pt>
                      <c:pt idx="18">
                        <c:v>15</c:v>
                      </c:pt>
                      <c:pt idx="19">
                        <c:v>9</c:v>
                      </c:pt>
                      <c:pt idx="20">
                        <c:v>6</c:v>
                      </c:pt>
                      <c:pt idx="22">
                        <c:v>31</c:v>
                      </c:pt>
                      <c:pt idx="23">
                        <c:v>8</c:v>
                      </c:pt>
                      <c:pt idx="24">
                        <c:v>15</c:v>
                      </c:pt>
                      <c:pt idx="25">
                        <c:v>4</c:v>
                      </c:pt>
                      <c:pt idx="26">
                        <c:v>20</c:v>
                      </c:pt>
                      <c:pt idx="27">
                        <c:v>8</c:v>
                      </c:pt>
                      <c:pt idx="28">
                        <c:v>11</c:v>
                      </c:pt>
                      <c:pt idx="29">
                        <c:v>6</c:v>
                      </c:pt>
                      <c:pt idx="30">
                        <c:v>7</c:v>
                      </c:pt>
                      <c:pt idx="33">
                        <c:v>3</c:v>
                      </c:pt>
                      <c:pt idx="35">
                        <c:v>11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36F0-41EA-BE7A-20E06BBFD4F1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динамика!$EB$170</c15:sqref>
                        </c15:formulaRef>
                      </c:ext>
                    </c:extLst>
                    <c:strCache>
                      <c:ptCount val="1"/>
                      <c:pt idx="0">
                        <c:v>июнь</c:v>
                      </c:pt>
                    </c:strCache>
                  </c:strRef>
                </c:tx>
                <c:spPr>
                  <a:solidFill>
                    <a:srgbClr val="00B050"/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8"/>
                    <c:delete val="1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15-36F0-41EA-BE7A-20E06BBFD4F1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динамика!$DY$172:$DY$231</c15:sqref>
                        </c15:formulaRef>
                      </c:ext>
                    </c:extLst>
                    <c:numCache>
                      <c:formatCode>0</c:formatCode>
                      <c:ptCount val="38"/>
                      <c:pt idx="0">
                        <c:v>127</c:v>
                      </c:pt>
                      <c:pt idx="1">
                        <c:v>131</c:v>
                      </c:pt>
                      <c:pt idx="2">
                        <c:v>8</c:v>
                      </c:pt>
                      <c:pt idx="3">
                        <c:v>21</c:v>
                      </c:pt>
                      <c:pt idx="4">
                        <c:v>10</c:v>
                      </c:pt>
                      <c:pt idx="6" formatCode="General">
                        <c:v>0</c:v>
                      </c:pt>
                      <c:pt idx="8">
                        <c:v>77</c:v>
                      </c:pt>
                      <c:pt idx="11">
                        <c:v>57</c:v>
                      </c:pt>
                      <c:pt idx="12">
                        <c:v>18</c:v>
                      </c:pt>
                      <c:pt idx="14">
                        <c:v>27</c:v>
                      </c:pt>
                      <c:pt idx="15">
                        <c:v>12</c:v>
                      </c:pt>
                      <c:pt idx="16">
                        <c:v>6</c:v>
                      </c:pt>
                      <c:pt idx="17">
                        <c:v>17</c:v>
                      </c:pt>
                      <c:pt idx="18">
                        <c:v>15</c:v>
                      </c:pt>
                      <c:pt idx="19">
                        <c:v>11</c:v>
                      </c:pt>
                      <c:pt idx="20">
                        <c:v>4</c:v>
                      </c:pt>
                      <c:pt idx="22">
                        <c:v>43</c:v>
                      </c:pt>
                      <c:pt idx="23">
                        <c:v>11</c:v>
                      </c:pt>
                      <c:pt idx="24">
                        <c:v>40</c:v>
                      </c:pt>
                      <c:pt idx="25">
                        <c:v>27</c:v>
                      </c:pt>
                      <c:pt idx="26">
                        <c:v>16</c:v>
                      </c:pt>
                      <c:pt idx="27">
                        <c:v>16</c:v>
                      </c:pt>
                      <c:pt idx="28">
                        <c:v>5</c:v>
                      </c:pt>
                      <c:pt idx="29">
                        <c:v>31</c:v>
                      </c:pt>
                      <c:pt idx="30">
                        <c:v>10</c:v>
                      </c:pt>
                      <c:pt idx="33">
                        <c:v>6</c:v>
                      </c:pt>
                      <c:pt idx="35">
                        <c:v>8</c:v>
                      </c:pt>
                      <c:pt idx="37">
                        <c:v>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36F0-41EA-BE7A-20E06BBFD4F1}"/>
                  </c:ext>
                </c:extLst>
              </c15:ser>
            </c15:filteredBarSeries>
            <c15:filteredBa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динамика!$EI$170</c15:sqref>
                        </c15:formulaRef>
                      </c:ext>
                    </c:extLst>
                    <c:strCache>
                      <c:ptCount val="1"/>
                      <c:pt idx="0">
                        <c:v>июль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22"/>
                    <c:delete val="1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17-36F0-41EA-BE7A-20E06BBFD4F1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динамика!$EF$172:$EF$239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29</c:v>
                      </c:pt>
                      <c:pt idx="1">
                        <c:v>38</c:v>
                      </c:pt>
                      <c:pt idx="2">
                        <c:v>3</c:v>
                      </c:pt>
                      <c:pt idx="3">
                        <c:v>7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10</c:v>
                      </c:pt>
                      <c:pt idx="7">
                        <c:v>1</c:v>
                      </c:pt>
                      <c:pt idx="8">
                        <c:v>22</c:v>
                      </c:pt>
                      <c:pt idx="11">
                        <c:v>16</c:v>
                      </c:pt>
                      <c:pt idx="12">
                        <c:v>10</c:v>
                      </c:pt>
                      <c:pt idx="14">
                        <c:v>3</c:v>
                      </c:pt>
                      <c:pt idx="15">
                        <c:v>8</c:v>
                      </c:pt>
                      <c:pt idx="16">
                        <c:v>18</c:v>
                      </c:pt>
                      <c:pt idx="17">
                        <c:v>0</c:v>
                      </c:pt>
                      <c:pt idx="18">
                        <c:v>13</c:v>
                      </c:pt>
                      <c:pt idx="19">
                        <c:v>3</c:v>
                      </c:pt>
                      <c:pt idx="20">
                        <c:v>0</c:v>
                      </c:pt>
                      <c:pt idx="22">
                        <c:v>12</c:v>
                      </c:pt>
                      <c:pt idx="23">
                        <c:v>3</c:v>
                      </c:pt>
                      <c:pt idx="24">
                        <c:v>3</c:v>
                      </c:pt>
                      <c:pt idx="25">
                        <c:v>1</c:v>
                      </c:pt>
                      <c:pt idx="26">
                        <c:v>4</c:v>
                      </c:pt>
                      <c:pt idx="27">
                        <c:v>5</c:v>
                      </c:pt>
                      <c:pt idx="28">
                        <c:v>6</c:v>
                      </c:pt>
                      <c:pt idx="29">
                        <c:v>5</c:v>
                      </c:pt>
                      <c:pt idx="30">
                        <c:v>2</c:v>
                      </c:pt>
                      <c:pt idx="33">
                        <c:v>2</c:v>
                      </c:pt>
                      <c:pt idx="35">
                        <c:v>5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36F0-41EA-BE7A-20E06BBFD4F1}"/>
                  </c:ext>
                </c:extLst>
              </c15:ser>
            </c15:filteredBarSeries>
            <c15:filteredBa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динамика!$EP$170</c15:sqref>
                        </c15:formulaRef>
                      </c:ext>
                    </c:extLst>
                    <c:strCache>
                      <c:ptCount val="1"/>
                      <c:pt idx="0">
                        <c:v>август</c:v>
                      </c:pt>
                    </c:strCache>
                  </c:strRef>
                </c:tx>
                <c:spPr>
                  <a:solidFill>
                    <a:srgbClr val="00B0F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динамика!$EM$172:$EM$241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35</c:v>
                      </c:pt>
                      <c:pt idx="1">
                        <c:v>54</c:v>
                      </c:pt>
                      <c:pt idx="2">
                        <c:v>3</c:v>
                      </c:pt>
                      <c:pt idx="3">
                        <c:v>12</c:v>
                      </c:pt>
                      <c:pt idx="4">
                        <c:v>4</c:v>
                      </c:pt>
                      <c:pt idx="6">
                        <c:v>18</c:v>
                      </c:pt>
                      <c:pt idx="8">
                        <c:v>23</c:v>
                      </c:pt>
                      <c:pt idx="11">
                        <c:v>20</c:v>
                      </c:pt>
                      <c:pt idx="12">
                        <c:v>2</c:v>
                      </c:pt>
                      <c:pt idx="13">
                        <c:v>0</c:v>
                      </c:pt>
                      <c:pt idx="14">
                        <c:v>5</c:v>
                      </c:pt>
                      <c:pt idx="15">
                        <c:v>4</c:v>
                      </c:pt>
                      <c:pt idx="17">
                        <c:v>11</c:v>
                      </c:pt>
                      <c:pt idx="18">
                        <c:v>10</c:v>
                      </c:pt>
                      <c:pt idx="19">
                        <c:v>8</c:v>
                      </c:pt>
                      <c:pt idx="22">
                        <c:v>10</c:v>
                      </c:pt>
                      <c:pt idx="23">
                        <c:v>3</c:v>
                      </c:pt>
                      <c:pt idx="24">
                        <c:v>9</c:v>
                      </c:pt>
                      <c:pt idx="25">
                        <c:v>6</c:v>
                      </c:pt>
                      <c:pt idx="26">
                        <c:v>2</c:v>
                      </c:pt>
                      <c:pt idx="27">
                        <c:v>3</c:v>
                      </c:pt>
                      <c:pt idx="28">
                        <c:v>7</c:v>
                      </c:pt>
                      <c:pt idx="29">
                        <c:v>5</c:v>
                      </c:pt>
                      <c:pt idx="30">
                        <c:v>1</c:v>
                      </c:pt>
                      <c:pt idx="32">
                        <c:v>1</c:v>
                      </c:pt>
                      <c:pt idx="33">
                        <c:v>2</c:v>
                      </c:pt>
                      <c:pt idx="35">
                        <c:v>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36F0-41EA-BE7A-20E06BBFD4F1}"/>
                  </c:ext>
                </c:extLst>
              </c15:ser>
            </c15:filteredBarSeries>
            <c15:filteredBa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динамика!$EW$170</c15:sqref>
                        </c15:formulaRef>
                      </c:ext>
                    </c:extLst>
                    <c:strCache>
                      <c:ptCount val="1"/>
                      <c:pt idx="0">
                        <c:v>сентябрь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динамика!$ET$172:$ET$247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32</c:v>
                      </c:pt>
                      <c:pt idx="1">
                        <c:v>50</c:v>
                      </c:pt>
                      <c:pt idx="2">
                        <c:v>2</c:v>
                      </c:pt>
                      <c:pt idx="3">
                        <c:v>14</c:v>
                      </c:pt>
                      <c:pt idx="4">
                        <c:v>5</c:v>
                      </c:pt>
                      <c:pt idx="6">
                        <c:v>24</c:v>
                      </c:pt>
                      <c:pt idx="7">
                        <c:v>59</c:v>
                      </c:pt>
                      <c:pt idx="8">
                        <c:v>34</c:v>
                      </c:pt>
                      <c:pt idx="9">
                        <c:v>6</c:v>
                      </c:pt>
                      <c:pt idx="11">
                        <c:v>12</c:v>
                      </c:pt>
                      <c:pt idx="12">
                        <c:v>11</c:v>
                      </c:pt>
                      <c:pt idx="14">
                        <c:v>19</c:v>
                      </c:pt>
                      <c:pt idx="15">
                        <c:v>12</c:v>
                      </c:pt>
                      <c:pt idx="17">
                        <c:v>1</c:v>
                      </c:pt>
                      <c:pt idx="18">
                        <c:v>12</c:v>
                      </c:pt>
                      <c:pt idx="19">
                        <c:v>8</c:v>
                      </c:pt>
                      <c:pt idx="20">
                        <c:v>191</c:v>
                      </c:pt>
                      <c:pt idx="22">
                        <c:v>11</c:v>
                      </c:pt>
                      <c:pt idx="23">
                        <c:v>10</c:v>
                      </c:pt>
                      <c:pt idx="24">
                        <c:v>2</c:v>
                      </c:pt>
                      <c:pt idx="25">
                        <c:v>6</c:v>
                      </c:pt>
                      <c:pt idx="26">
                        <c:v>14</c:v>
                      </c:pt>
                      <c:pt idx="27">
                        <c:v>4</c:v>
                      </c:pt>
                      <c:pt idx="28">
                        <c:v>6</c:v>
                      </c:pt>
                      <c:pt idx="29">
                        <c:v>8</c:v>
                      </c:pt>
                      <c:pt idx="30">
                        <c:v>9</c:v>
                      </c:pt>
                      <c:pt idx="32">
                        <c:v>2</c:v>
                      </c:pt>
                      <c:pt idx="35">
                        <c:v>5</c:v>
                      </c:pt>
                      <c:pt idx="37">
                        <c:v>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36F0-41EA-BE7A-20E06BBFD4F1}"/>
                  </c:ext>
                </c:extLst>
              </c15:ser>
            </c15:filteredBarSeries>
            <c15:filteredBa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динамика!$FD$170</c15:sqref>
                        </c15:formulaRef>
                      </c:ext>
                    </c:extLst>
                    <c:strCache>
                      <c:ptCount val="1"/>
                      <c:pt idx="0">
                        <c:v>октябрь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динамика!$FA$172:$FA$241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42</c:v>
                      </c:pt>
                      <c:pt idx="1">
                        <c:v>46</c:v>
                      </c:pt>
                      <c:pt idx="2">
                        <c:v>89</c:v>
                      </c:pt>
                      <c:pt idx="3">
                        <c:v>11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29</c:v>
                      </c:pt>
                      <c:pt idx="7">
                        <c:v>22</c:v>
                      </c:pt>
                      <c:pt idx="8">
                        <c:v>29</c:v>
                      </c:pt>
                      <c:pt idx="9">
                        <c:v>12</c:v>
                      </c:pt>
                      <c:pt idx="11">
                        <c:v>38</c:v>
                      </c:pt>
                      <c:pt idx="14">
                        <c:v>8</c:v>
                      </c:pt>
                      <c:pt idx="15">
                        <c:v>10</c:v>
                      </c:pt>
                      <c:pt idx="16">
                        <c:v>9</c:v>
                      </c:pt>
                      <c:pt idx="18">
                        <c:v>10</c:v>
                      </c:pt>
                      <c:pt idx="19">
                        <c:v>4</c:v>
                      </c:pt>
                      <c:pt idx="20">
                        <c:v>12</c:v>
                      </c:pt>
                      <c:pt idx="22">
                        <c:v>6</c:v>
                      </c:pt>
                      <c:pt idx="23">
                        <c:v>9</c:v>
                      </c:pt>
                      <c:pt idx="24">
                        <c:v>12</c:v>
                      </c:pt>
                      <c:pt idx="25">
                        <c:v>8</c:v>
                      </c:pt>
                      <c:pt idx="26">
                        <c:v>11</c:v>
                      </c:pt>
                      <c:pt idx="27">
                        <c:v>2</c:v>
                      </c:pt>
                      <c:pt idx="28">
                        <c:v>4</c:v>
                      </c:pt>
                      <c:pt idx="29">
                        <c:v>5</c:v>
                      </c:pt>
                      <c:pt idx="30">
                        <c:v>3</c:v>
                      </c:pt>
                      <c:pt idx="33">
                        <c:v>2</c:v>
                      </c:pt>
                      <c:pt idx="35">
                        <c:v>15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36F0-41EA-BE7A-20E06BBFD4F1}"/>
                  </c:ext>
                </c:extLst>
              </c15:ser>
            </c15:filteredBarSeries>
            <c15:filteredBa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динамика!$FK$170</c15:sqref>
                        </c15:formulaRef>
                      </c:ext>
                    </c:extLst>
                    <c:strCache>
                      <c:ptCount val="1"/>
                      <c:pt idx="0">
                        <c:v>ноябрь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динамика!$FH$172:$FH$241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31</c:v>
                      </c:pt>
                      <c:pt idx="1">
                        <c:v>35</c:v>
                      </c:pt>
                      <c:pt idx="2">
                        <c:v>114</c:v>
                      </c:pt>
                      <c:pt idx="3">
                        <c:v>9</c:v>
                      </c:pt>
                      <c:pt idx="4">
                        <c:v>9</c:v>
                      </c:pt>
                      <c:pt idx="5">
                        <c:v>2</c:v>
                      </c:pt>
                      <c:pt idx="6">
                        <c:v>20</c:v>
                      </c:pt>
                      <c:pt idx="7">
                        <c:v>7</c:v>
                      </c:pt>
                      <c:pt idx="8">
                        <c:v>16</c:v>
                      </c:pt>
                      <c:pt idx="9">
                        <c:v>8</c:v>
                      </c:pt>
                      <c:pt idx="11">
                        <c:v>17</c:v>
                      </c:pt>
                      <c:pt idx="14">
                        <c:v>8</c:v>
                      </c:pt>
                      <c:pt idx="15">
                        <c:v>1</c:v>
                      </c:pt>
                      <c:pt idx="17">
                        <c:v>10</c:v>
                      </c:pt>
                      <c:pt idx="18">
                        <c:v>10</c:v>
                      </c:pt>
                      <c:pt idx="22">
                        <c:v>10</c:v>
                      </c:pt>
                      <c:pt idx="23">
                        <c:v>10</c:v>
                      </c:pt>
                      <c:pt idx="24">
                        <c:v>5</c:v>
                      </c:pt>
                      <c:pt idx="25">
                        <c:v>8</c:v>
                      </c:pt>
                      <c:pt idx="26">
                        <c:v>10</c:v>
                      </c:pt>
                      <c:pt idx="27">
                        <c:v>6</c:v>
                      </c:pt>
                      <c:pt idx="28">
                        <c:v>4</c:v>
                      </c:pt>
                      <c:pt idx="29">
                        <c:v>2</c:v>
                      </c:pt>
                      <c:pt idx="30">
                        <c:v>5</c:v>
                      </c:pt>
                      <c:pt idx="33">
                        <c:v>1</c:v>
                      </c:pt>
                      <c:pt idx="35">
                        <c:v>1</c:v>
                      </c:pt>
                      <c:pt idx="3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36F0-41EA-BE7A-20E06BBFD4F1}"/>
                  </c:ext>
                </c:extLst>
              </c15:ser>
            </c15:filteredBarSeries>
            <c15:filteredBa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динамика!$FS$170</c15:sqref>
                        </c15:formulaRef>
                      </c:ext>
                    </c:extLst>
                    <c:strCache>
                      <c:ptCount val="1"/>
                      <c:pt idx="0">
                        <c:v>декабрь</c:v>
                      </c:pt>
                    </c:strCache>
                  </c:strRef>
                </c:tx>
                <c:spPr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динамика!$FP$172:$FP$251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 formatCode="#,##0">
                        <c:v>29</c:v>
                      </c:pt>
                      <c:pt idx="1">
                        <c:v>30</c:v>
                      </c:pt>
                      <c:pt idx="3">
                        <c:v>9</c:v>
                      </c:pt>
                      <c:pt idx="4">
                        <c:v>5</c:v>
                      </c:pt>
                      <c:pt idx="5">
                        <c:v>4</c:v>
                      </c:pt>
                      <c:pt idx="6">
                        <c:v>41</c:v>
                      </c:pt>
                      <c:pt idx="7">
                        <c:v>14</c:v>
                      </c:pt>
                      <c:pt idx="8">
                        <c:v>19</c:v>
                      </c:pt>
                      <c:pt idx="9">
                        <c:v>5</c:v>
                      </c:pt>
                      <c:pt idx="11">
                        <c:v>23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5">
                        <c:v>5</c:v>
                      </c:pt>
                      <c:pt idx="16">
                        <c:v>13</c:v>
                      </c:pt>
                      <c:pt idx="18">
                        <c:v>10</c:v>
                      </c:pt>
                      <c:pt idx="19">
                        <c:v>2</c:v>
                      </c:pt>
                      <c:pt idx="22">
                        <c:v>12</c:v>
                      </c:pt>
                      <c:pt idx="23">
                        <c:v>8</c:v>
                      </c:pt>
                      <c:pt idx="24">
                        <c:v>6</c:v>
                      </c:pt>
                      <c:pt idx="25">
                        <c:v>2</c:v>
                      </c:pt>
                      <c:pt idx="26">
                        <c:v>4</c:v>
                      </c:pt>
                      <c:pt idx="27">
                        <c:v>4</c:v>
                      </c:pt>
                      <c:pt idx="28">
                        <c:v>10</c:v>
                      </c:pt>
                      <c:pt idx="29">
                        <c:v>10</c:v>
                      </c:pt>
                      <c:pt idx="30">
                        <c:v>8</c:v>
                      </c:pt>
                      <c:pt idx="31">
                        <c:v>10</c:v>
                      </c:pt>
                      <c:pt idx="35">
                        <c:v>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36F0-41EA-BE7A-20E06BBFD4F1}"/>
                  </c:ext>
                </c:extLst>
              </c15:ser>
            </c15:filteredBarSeries>
            <c15:filteredBa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динамика!$GA$170</c15:sqref>
                        </c15:formulaRef>
                      </c:ext>
                    </c:extLst>
                    <c:strCache>
                      <c:ptCount val="1"/>
                      <c:pt idx="0">
                        <c:v>январь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динамика!$FX$172:$FX$252</c15:sqref>
                        </c15:formulaRef>
                      </c:ext>
                    </c:extLst>
                    <c:numCache>
                      <c:formatCode>#,##0</c:formatCode>
                      <c:ptCount val="38"/>
                      <c:pt idx="0">
                        <c:v>23</c:v>
                      </c:pt>
                      <c:pt idx="1">
                        <c:v>12</c:v>
                      </c:pt>
                      <c:pt idx="3">
                        <c:v>3</c:v>
                      </c:pt>
                      <c:pt idx="4">
                        <c:v>49</c:v>
                      </c:pt>
                      <c:pt idx="6">
                        <c:v>26</c:v>
                      </c:pt>
                      <c:pt idx="7">
                        <c:v>6</c:v>
                      </c:pt>
                      <c:pt idx="8">
                        <c:v>8</c:v>
                      </c:pt>
                      <c:pt idx="9">
                        <c:v>8</c:v>
                      </c:pt>
                      <c:pt idx="11">
                        <c:v>4</c:v>
                      </c:pt>
                      <c:pt idx="12">
                        <c:v>4</c:v>
                      </c:pt>
                      <c:pt idx="13">
                        <c:v>2</c:v>
                      </c:pt>
                      <c:pt idx="14">
                        <c:v>20</c:v>
                      </c:pt>
                      <c:pt idx="15">
                        <c:v>3</c:v>
                      </c:pt>
                      <c:pt idx="17">
                        <c:v>1</c:v>
                      </c:pt>
                      <c:pt idx="18">
                        <c:v>10</c:v>
                      </c:pt>
                      <c:pt idx="19">
                        <c:v>1</c:v>
                      </c:pt>
                      <c:pt idx="22">
                        <c:v>5</c:v>
                      </c:pt>
                      <c:pt idx="23">
                        <c:v>11</c:v>
                      </c:pt>
                      <c:pt idx="24">
                        <c:v>3</c:v>
                      </c:pt>
                      <c:pt idx="25">
                        <c:v>1</c:v>
                      </c:pt>
                      <c:pt idx="26">
                        <c:v>6</c:v>
                      </c:pt>
                      <c:pt idx="27">
                        <c:v>1</c:v>
                      </c:pt>
                      <c:pt idx="28">
                        <c:v>2</c:v>
                      </c:pt>
                      <c:pt idx="30">
                        <c:v>7</c:v>
                      </c:pt>
                      <c:pt idx="31">
                        <c:v>2</c:v>
                      </c:pt>
                      <c:pt idx="32">
                        <c:v>5</c:v>
                      </c:pt>
                      <c:pt idx="33">
                        <c:v>2</c:v>
                      </c:pt>
                      <c:pt idx="35">
                        <c:v>6</c:v>
                      </c:pt>
                      <c:pt idx="3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36F0-41EA-BE7A-20E06BBFD4F1}"/>
                  </c:ext>
                </c:extLst>
              </c15:ser>
            </c15:filteredBarSeries>
            <c15:filteredBarSeries>
              <c15:ser>
                <c:idx val="26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динамика!$GI$170</c15:sqref>
                        </c15:formulaRef>
                      </c:ext>
                    </c:extLst>
                    <c:strCache>
                      <c:ptCount val="1"/>
                      <c:pt idx="0">
                        <c:v>февраль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динамика!$GF$172:$GF$252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24</c:v>
                      </c:pt>
                      <c:pt idx="1">
                        <c:v>39</c:v>
                      </c:pt>
                      <c:pt idx="2">
                        <c:v>1</c:v>
                      </c:pt>
                      <c:pt idx="3">
                        <c:v>14</c:v>
                      </c:pt>
                      <c:pt idx="4">
                        <c:v>32</c:v>
                      </c:pt>
                      <c:pt idx="6">
                        <c:v>32</c:v>
                      </c:pt>
                      <c:pt idx="7">
                        <c:v>8</c:v>
                      </c:pt>
                      <c:pt idx="8">
                        <c:v>19</c:v>
                      </c:pt>
                      <c:pt idx="9">
                        <c:v>12</c:v>
                      </c:pt>
                      <c:pt idx="11">
                        <c:v>30</c:v>
                      </c:pt>
                      <c:pt idx="12">
                        <c:v>7</c:v>
                      </c:pt>
                      <c:pt idx="13">
                        <c:v>7</c:v>
                      </c:pt>
                      <c:pt idx="14">
                        <c:v>7</c:v>
                      </c:pt>
                      <c:pt idx="15">
                        <c:v>4</c:v>
                      </c:pt>
                      <c:pt idx="16">
                        <c:v>9</c:v>
                      </c:pt>
                      <c:pt idx="17">
                        <c:v>5</c:v>
                      </c:pt>
                      <c:pt idx="18">
                        <c:v>8</c:v>
                      </c:pt>
                      <c:pt idx="19">
                        <c:v>3</c:v>
                      </c:pt>
                      <c:pt idx="22">
                        <c:v>5</c:v>
                      </c:pt>
                      <c:pt idx="23">
                        <c:v>4</c:v>
                      </c:pt>
                      <c:pt idx="24">
                        <c:v>7</c:v>
                      </c:pt>
                      <c:pt idx="25">
                        <c:v>6</c:v>
                      </c:pt>
                      <c:pt idx="26">
                        <c:v>7</c:v>
                      </c:pt>
                      <c:pt idx="27">
                        <c:v>2</c:v>
                      </c:pt>
                      <c:pt idx="28">
                        <c:v>4</c:v>
                      </c:pt>
                      <c:pt idx="29">
                        <c:v>4</c:v>
                      </c:pt>
                      <c:pt idx="30">
                        <c:v>7</c:v>
                      </c:pt>
                      <c:pt idx="31">
                        <c:v>2</c:v>
                      </c:pt>
                      <c:pt idx="33">
                        <c:v>2</c:v>
                      </c:pt>
                      <c:pt idx="35">
                        <c:v>5</c:v>
                      </c:pt>
                      <c:pt idx="3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36F0-41EA-BE7A-20E06BBFD4F1}"/>
                  </c:ext>
                </c:extLst>
              </c15:ser>
            </c15:filteredBarSeries>
            <c15:filteredBarSeries>
              <c15:ser>
                <c:idx val="27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динамика!$GQ$170</c15:sqref>
                        </c15:formulaRef>
                      </c:ext>
                    </c:extLst>
                    <c:strCache>
                      <c:ptCount val="1"/>
                      <c:pt idx="0">
                        <c:v>март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динамика!$GP$172:$GP$252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27</c:v>
                      </c:pt>
                      <c:pt idx="1">
                        <c:v>33</c:v>
                      </c:pt>
                      <c:pt idx="2">
                        <c:v>2</c:v>
                      </c:pt>
                      <c:pt idx="3">
                        <c:v>14</c:v>
                      </c:pt>
                      <c:pt idx="4">
                        <c:v>8</c:v>
                      </c:pt>
                      <c:pt idx="5">
                        <c:v>14</c:v>
                      </c:pt>
                      <c:pt idx="6">
                        <c:v>25</c:v>
                      </c:pt>
                      <c:pt idx="7">
                        <c:v>8</c:v>
                      </c:pt>
                      <c:pt idx="8">
                        <c:v>18</c:v>
                      </c:pt>
                      <c:pt idx="9">
                        <c:v>4</c:v>
                      </c:pt>
                      <c:pt idx="11">
                        <c:v>34</c:v>
                      </c:pt>
                      <c:pt idx="13">
                        <c:v>9</c:v>
                      </c:pt>
                      <c:pt idx="14">
                        <c:v>7</c:v>
                      </c:pt>
                      <c:pt idx="15">
                        <c:v>4</c:v>
                      </c:pt>
                      <c:pt idx="16">
                        <c:v>7</c:v>
                      </c:pt>
                      <c:pt idx="17">
                        <c:v>4</c:v>
                      </c:pt>
                      <c:pt idx="18">
                        <c:v>9</c:v>
                      </c:pt>
                      <c:pt idx="19">
                        <c:v>3</c:v>
                      </c:pt>
                      <c:pt idx="21">
                        <c:v>9</c:v>
                      </c:pt>
                      <c:pt idx="22">
                        <c:v>4</c:v>
                      </c:pt>
                      <c:pt idx="23">
                        <c:v>8</c:v>
                      </c:pt>
                      <c:pt idx="24">
                        <c:v>5</c:v>
                      </c:pt>
                      <c:pt idx="25">
                        <c:v>2</c:v>
                      </c:pt>
                      <c:pt idx="26">
                        <c:v>6</c:v>
                      </c:pt>
                      <c:pt idx="28">
                        <c:v>1</c:v>
                      </c:pt>
                      <c:pt idx="29">
                        <c:v>3</c:v>
                      </c:pt>
                      <c:pt idx="30">
                        <c:v>5</c:v>
                      </c:pt>
                      <c:pt idx="31">
                        <c:v>4</c:v>
                      </c:pt>
                      <c:pt idx="33">
                        <c:v>1</c:v>
                      </c:pt>
                      <c:pt idx="35">
                        <c:v>2</c:v>
                      </c:pt>
                      <c:pt idx="37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36F0-41EA-BE7A-20E06BBFD4F1}"/>
                  </c:ext>
                </c:extLst>
              </c15:ser>
            </c15:filteredBarSeries>
            <c15:filteredBar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динамика!$GY$170</c15:sqref>
                        </c15:formulaRef>
                      </c:ext>
                    </c:extLst>
                    <c:strCache>
                      <c:ptCount val="1"/>
                      <c:pt idx="0">
                        <c:v>апрель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динамика!$GV$172:$GV$254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20</c:v>
                      </c:pt>
                      <c:pt idx="1">
                        <c:v>33</c:v>
                      </c:pt>
                      <c:pt idx="2">
                        <c:v>7</c:v>
                      </c:pt>
                      <c:pt idx="3">
                        <c:v>26</c:v>
                      </c:pt>
                      <c:pt idx="4">
                        <c:v>30</c:v>
                      </c:pt>
                      <c:pt idx="5">
                        <c:v>6</c:v>
                      </c:pt>
                      <c:pt idx="6">
                        <c:v>28</c:v>
                      </c:pt>
                      <c:pt idx="7">
                        <c:v>8</c:v>
                      </c:pt>
                      <c:pt idx="8">
                        <c:v>14</c:v>
                      </c:pt>
                      <c:pt idx="9">
                        <c:v>4</c:v>
                      </c:pt>
                      <c:pt idx="11">
                        <c:v>20</c:v>
                      </c:pt>
                      <c:pt idx="13">
                        <c:v>15</c:v>
                      </c:pt>
                      <c:pt idx="14">
                        <c:v>9</c:v>
                      </c:pt>
                      <c:pt idx="15">
                        <c:v>2</c:v>
                      </c:pt>
                      <c:pt idx="16">
                        <c:v>9</c:v>
                      </c:pt>
                      <c:pt idx="17">
                        <c:v>5</c:v>
                      </c:pt>
                      <c:pt idx="18">
                        <c:v>7</c:v>
                      </c:pt>
                      <c:pt idx="19">
                        <c:v>3</c:v>
                      </c:pt>
                      <c:pt idx="22">
                        <c:v>4</c:v>
                      </c:pt>
                      <c:pt idx="23">
                        <c:v>5</c:v>
                      </c:pt>
                      <c:pt idx="26">
                        <c:v>8</c:v>
                      </c:pt>
                      <c:pt idx="27">
                        <c:v>4</c:v>
                      </c:pt>
                      <c:pt idx="28">
                        <c:v>2</c:v>
                      </c:pt>
                      <c:pt idx="29">
                        <c:v>11</c:v>
                      </c:pt>
                      <c:pt idx="30">
                        <c:v>6</c:v>
                      </c:pt>
                      <c:pt idx="31">
                        <c:v>6</c:v>
                      </c:pt>
                      <c:pt idx="35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36F0-41EA-BE7A-20E06BBFD4F1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5"/>
          <c:order val="27"/>
          <c:tx>
            <c:strRef>
              <c:f>динамика!$HJ$171</c:f>
              <c:strCache>
                <c:ptCount val="1"/>
                <c:pt idx="0">
                  <c:v>площадь 1 квартиры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динамика!$A$172:$A$210</c:f>
              <c:strCache>
                <c:ptCount val="38"/>
                <c:pt idx="0">
                  <c:v>Новая Самара</c:v>
                </c:pt>
                <c:pt idx="1">
                  <c:v>Южный город</c:v>
                </c:pt>
                <c:pt idx="2">
                  <c:v>ЖК Заречье</c:v>
                </c:pt>
                <c:pt idx="3">
                  <c:v>ЖК Зеленый квартал</c:v>
                </c:pt>
                <c:pt idx="4">
                  <c:v>ЖК "Развитие"</c:v>
                </c:pt>
                <c:pt idx="5">
                  <c:v>ЖК Поддубный</c:v>
                </c:pt>
                <c:pt idx="6">
                  <c:v>ЖК "Уют-Парк"</c:v>
                </c:pt>
                <c:pt idx="7">
                  <c:v>ЖК Аура</c:v>
                </c:pt>
                <c:pt idx="8">
                  <c:v>Волгарь</c:v>
                </c:pt>
                <c:pt idx="9">
                  <c:v>ЖК Спутник</c:v>
                </c:pt>
                <c:pt idx="10">
                  <c:v>ЖК Движение</c:v>
                </c:pt>
                <c:pt idx="11">
                  <c:v>Амград</c:v>
                </c:pt>
                <c:pt idx="12">
                  <c:v>ЖД "Салют"</c:v>
                </c:pt>
                <c:pt idx="13">
                  <c:v>ЖК Ласточка</c:v>
                </c:pt>
                <c:pt idx="14">
                  <c:v>ЖК "Комфорт"</c:v>
                </c:pt>
                <c:pt idx="15">
                  <c:v>ЖК КУЛЬТУРА</c:v>
                </c:pt>
                <c:pt idx="16">
                  <c:v>ЖК "Садовая"</c:v>
                </c:pt>
                <c:pt idx="17">
                  <c:v>ЖК "Эстетика"</c:v>
                </c:pt>
                <c:pt idx="18">
                  <c:v>ЖК "Дом у Космопорта-2"</c:v>
                </c:pt>
                <c:pt idx="19">
                  <c:v>ЖК"АРТХОЛЛ"</c:v>
                </c:pt>
                <c:pt idx="20">
                  <c:v>ЖК "Легенда"</c:v>
                </c:pt>
                <c:pt idx="21">
                  <c:v>ЖК Парковый</c:v>
                </c:pt>
                <c:pt idx="22">
                  <c:v>ЖК "Самара Сити"</c:v>
                </c:pt>
                <c:pt idx="23">
                  <c:v>Green River</c:v>
                </c:pt>
                <c:pt idx="24">
                  <c:v>ЖК Московский</c:v>
                </c:pt>
                <c:pt idx="25">
                  <c:v>ЖК "КАПИТАЛ"</c:v>
                </c:pt>
                <c:pt idx="26">
                  <c:v>ЖК "Времена года"</c:v>
                </c:pt>
                <c:pt idx="27">
                  <c:v>ЖК "Квадро"</c:v>
                </c:pt>
                <c:pt idx="28">
                  <c:v>Жилые башни "Баланс Towers"</c:v>
                </c:pt>
                <c:pt idx="29">
                  <c:v>ЖК Рекорд</c:v>
                </c:pt>
                <c:pt idx="30">
                  <c:v>ЖК "Дом у озера"</c:v>
                </c:pt>
                <c:pt idx="31">
                  <c:v>ЖК Волна-Клуб</c:v>
                </c:pt>
                <c:pt idx="32">
                  <c:v>ЖК "Высота"</c:v>
                </c:pt>
                <c:pt idx="33">
                  <c:v>ЖК "Горизонт-2"</c:v>
                </c:pt>
                <c:pt idx="34">
                  <c:v>ЖК Классики</c:v>
                </c:pt>
                <c:pt idx="35">
                  <c:v>ЗИМ Галерея</c:v>
                </c:pt>
                <c:pt idx="36">
                  <c:v>ЖД Ногина 8</c:v>
                </c:pt>
                <c:pt idx="37">
                  <c:v>Водников, д. 99-105</c:v>
                </c:pt>
              </c:strCache>
            </c:strRef>
          </c:cat>
          <c:val>
            <c:numRef>
              <c:f>динамика!$HZ$172:$HZ$210</c:f>
              <c:numCache>
                <c:formatCode>0.0</c:formatCode>
                <c:ptCount val="38"/>
                <c:pt idx="0">
                  <c:v>53.046944444444108</c:v>
                </c:pt>
                <c:pt idx="1">
                  <c:v>47.315757575757303</c:v>
                </c:pt>
                <c:pt idx="2">
                  <c:v>40.423461538461758</c:v>
                </c:pt>
                <c:pt idx="3">
                  <c:v>49.433333333333088</c:v>
                </c:pt>
                <c:pt idx="4">
                  <c:v>55.431666666666082</c:v>
                </c:pt>
                <c:pt idx="5">
                  <c:v>54.923999999999857</c:v>
                </c:pt>
                <c:pt idx="6">
                  <c:v>48.030769230769344</c:v>
                </c:pt>
                <c:pt idx="7">
                  <c:v>38.763636363635833</c:v>
                </c:pt>
                <c:pt idx="8">
                  <c:v>49.972727272726182</c:v>
                </c:pt>
                <c:pt idx="9">
                  <c:v>41.130909090910706</c:v>
                </c:pt>
                <c:pt idx="10">
                  <c:v>48.072727272727228</c:v>
                </c:pt>
                <c:pt idx="11">
                  <c:v>45.244444444443815</c:v>
                </c:pt>
                <c:pt idx="12">
                  <c:v>50.424444444444916</c:v>
                </c:pt>
                <c:pt idx="13">
                  <c:v>63.80444444444629</c:v>
                </c:pt>
                <c:pt idx="14">
                  <c:v>63.67374999999879</c:v>
                </c:pt>
                <c:pt idx="15">
                  <c:v>61.977142857144955</c:v>
                </c:pt>
                <c:pt idx="16">
                  <c:v>87.211428571427206</c:v>
                </c:pt>
                <c:pt idx="17">
                  <c:v>65.657142857143683</c:v>
                </c:pt>
                <c:pt idx="18">
                  <c:v>67.670000000004322</c:v>
                </c:pt>
                <c:pt idx="19">
                  <c:v>69.616666666666632</c:v>
                </c:pt>
                <c:pt idx="20">
                  <c:v>45.531666666664627</c:v>
                </c:pt>
                <c:pt idx="21">
                  <c:v>49.333333333334814</c:v>
                </c:pt>
                <c:pt idx="22">
                  <c:v>57.36200000000099</c:v>
                </c:pt>
                <c:pt idx="23">
                  <c:v>78.360000000001492</c:v>
                </c:pt>
                <c:pt idx="24">
                  <c:v>41.697500000007494</c:v>
                </c:pt>
                <c:pt idx="25">
                  <c:v>59.459999999999127</c:v>
                </c:pt>
                <c:pt idx="26">
                  <c:v>72.619999999998981</c:v>
                </c:pt>
                <c:pt idx="27">
                  <c:v>93.333333333341827</c:v>
                </c:pt>
                <c:pt idx="28">
                  <c:v>38.000000000000604</c:v>
                </c:pt>
                <c:pt idx="29">
                  <c:v>50.124999999999091</c:v>
                </c:pt>
                <c:pt idx="30">
                  <c:v>73.629999999998518</c:v>
                </c:pt>
                <c:pt idx="31">
                  <c:v>82.899999999997704</c:v>
                </c:pt>
                <c:pt idx="32">
                  <c:v>56.599999999998488</c:v>
                </c:pt>
                <c:pt idx="33">
                  <c:v>68.750000000000455</c:v>
                </c:pt>
                <c:pt idx="34">
                  <c:v>146.25499999999991</c:v>
                </c:pt>
                <c:pt idx="35">
                  <c:v>104.37000000000626</c:v>
                </c:pt>
                <c:pt idx="36">
                  <c:v>92.819999999999936</c:v>
                </c:pt>
                <c:pt idx="37">
                  <c:v>127.09999999999991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F0-41EA-BE7A-20E06BBFD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3590047"/>
        <c:axId val="1113585887"/>
      </c:lineChart>
      <c:catAx>
        <c:axId val="173601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cross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597568"/>
        <c:crosses val="autoZero"/>
        <c:auto val="1"/>
        <c:lblAlgn val="ctr"/>
        <c:lblOffset val="100"/>
        <c:noMultiLvlLbl val="0"/>
      </c:catAx>
      <c:valAx>
        <c:axId val="1735975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601488"/>
        <c:crosses val="autoZero"/>
        <c:crossBetween val="between"/>
      </c:valAx>
      <c:valAx>
        <c:axId val="1113585887"/>
        <c:scaling>
          <c:orientation val="minMax"/>
          <c:min val="-500"/>
        </c:scaling>
        <c:delete val="0"/>
        <c:axPos val="r"/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13590047"/>
        <c:crosses val="max"/>
        <c:crossBetween val="between"/>
      </c:valAx>
      <c:catAx>
        <c:axId val="11135900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135858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baseline="0">
                <a:effectLst/>
              </a:rPr>
              <a:t>Объем реализованной площади (м2) и доля в продажах за июле</a:t>
            </a:r>
            <a:endParaRPr lang="ru-RU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2488024934383202E-2"/>
          <c:y val="9.2759259259259264E-2"/>
          <c:w val="0.93313935367454071"/>
          <c:h val="0.64500291630212891"/>
        </c:manualLayout>
      </c:layout>
      <c:barChart>
        <c:barDir val="col"/>
        <c:grouping val="clustered"/>
        <c:varyColors val="0"/>
        <c:ser>
          <c:idx val="31"/>
          <c:order val="31"/>
          <c:tx>
            <c:strRef>
              <c:f>динамика!$HC$171</c:f>
              <c:strCache>
                <c:ptCount val="1"/>
                <c:pt idx="0">
                  <c:v>площадь, май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4"/>
              <c:layout>
                <c:manualLayout>
                  <c:x val="-1.0416666666666667E-3"/>
                  <c:y val="9.724963546223375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E8E8-4565-BEDE-50B3C5DB7C90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динамика!$A$172:$A$257</c:f>
              <c:strCache>
                <c:ptCount val="38"/>
                <c:pt idx="0">
                  <c:v>Новая Самара</c:v>
                </c:pt>
                <c:pt idx="1">
                  <c:v>Южный город</c:v>
                </c:pt>
                <c:pt idx="2">
                  <c:v>ЖК Заречье</c:v>
                </c:pt>
                <c:pt idx="3">
                  <c:v>ЖК Зеленый квартал</c:v>
                </c:pt>
                <c:pt idx="4">
                  <c:v>ЖК "Развитие"</c:v>
                </c:pt>
                <c:pt idx="5">
                  <c:v>ЖК Поддубный</c:v>
                </c:pt>
                <c:pt idx="6">
                  <c:v>ЖК "Уют-Парк"</c:v>
                </c:pt>
                <c:pt idx="7">
                  <c:v>ЖК Аура</c:v>
                </c:pt>
                <c:pt idx="8">
                  <c:v>Волгарь</c:v>
                </c:pt>
                <c:pt idx="9">
                  <c:v>ЖК Спутник</c:v>
                </c:pt>
                <c:pt idx="10">
                  <c:v>ЖК Движение</c:v>
                </c:pt>
                <c:pt idx="11">
                  <c:v>Амград</c:v>
                </c:pt>
                <c:pt idx="12">
                  <c:v>ЖД "Салют"</c:v>
                </c:pt>
                <c:pt idx="13">
                  <c:v>ЖК Ласточка</c:v>
                </c:pt>
                <c:pt idx="14">
                  <c:v>ЖК "Комфорт"</c:v>
                </c:pt>
                <c:pt idx="15">
                  <c:v>ЖК КУЛЬТУРА</c:v>
                </c:pt>
                <c:pt idx="16">
                  <c:v>ЖК "Садовая"</c:v>
                </c:pt>
                <c:pt idx="17">
                  <c:v>ЖК "Эстетика"</c:v>
                </c:pt>
                <c:pt idx="18">
                  <c:v>ЖК "Дом у Космопорта-2"</c:v>
                </c:pt>
                <c:pt idx="19">
                  <c:v>ЖК"АРТХОЛЛ"</c:v>
                </c:pt>
                <c:pt idx="20">
                  <c:v>ЖК "Легенда"</c:v>
                </c:pt>
                <c:pt idx="21">
                  <c:v>ЖК Парковый</c:v>
                </c:pt>
                <c:pt idx="22">
                  <c:v>ЖК "Самара Сити"</c:v>
                </c:pt>
                <c:pt idx="23">
                  <c:v>Green River</c:v>
                </c:pt>
                <c:pt idx="24">
                  <c:v>ЖК Московский</c:v>
                </c:pt>
                <c:pt idx="25">
                  <c:v>ЖК "КАПИТАЛ"</c:v>
                </c:pt>
                <c:pt idx="26">
                  <c:v>ЖК "Времена года"</c:v>
                </c:pt>
                <c:pt idx="27">
                  <c:v>ЖК "Квадро"</c:v>
                </c:pt>
                <c:pt idx="28">
                  <c:v>Жилые башни "Баланс Towers"</c:v>
                </c:pt>
                <c:pt idx="29">
                  <c:v>ЖК Рекорд</c:v>
                </c:pt>
                <c:pt idx="30">
                  <c:v>ЖК "Дом у озера"</c:v>
                </c:pt>
                <c:pt idx="31">
                  <c:v>ЖК Волна-Клуб</c:v>
                </c:pt>
                <c:pt idx="32">
                  <c:v>ЖК "Высота"</c:v>
                </c:pt>
                <c:pt idx="33">
                  <c:v>ЖК "Горизонт-2"</c:v>
                </c:pt>
                <c:pt idx="34">
                  <c:v>ЖК Классики</c:v>
                </c:pt>
                <c:pt idx="35">
                  <c:v>ЗИМ Галерея</c:v>
                </c:pt>
                <c:pt idx="36">
                  <c:v>ЖД Ногина 8</c:v>
                </c:pt>
                <c:pt idx="37">
                  <c:v>Водников, д. 99-105</c:v>
                </c:pt>
              </c:strCache>
            </c:strRef>
          </c:cat>
          <c:val>
            <c:numRef>
              <c:f>динамика!$HC$172:$HC$257</c:f>
              <c:numCache>
                <c:formatCode>General</c:formatCode>
                <c:ptCount val="38"/>
                <c:pt idx="0">
                  <c:v>929.5699999999888</c:v>
                </c:pt>
                <c:pt idx="1">
                  <c:v>892.48000000000684</c:v>
                </c:pt>
                <c:pt idx="2">
                  <c:v>177.15000000000509</c:v>
                </c:pt>
                <c:pt idx="3">
                  <c:v>807.63999999999578</c:v>
                </c:pt>
                <c:pt idx="4">
                  <c:v>801.26999999998588</c:v>
                </c:pt>
                <c:pt idx="5">
                  <c:v>307.49999999999636</c:v>
                </c:pt>
                <c:pt idx="6">
                  <c:v>526.09999999999673</c:v>
                </c:pt>
                <c:pt idx="7">
                  <c:v>582.00000000000637</c:v>
                </c:pt>
                <c:pt idx="8">
                  <c:v>507.20000000000073</c:v>
                </c:pt>
                <c:pt idx="9">
                  <c:v>243.58999999999651</c:v>
                </c:pt>
                <c:pt idx="10">
                  <c:v>57.09999999999998</c:v>
                </c:pt>
                <c:pt idx="11">
                  <c:v>1012.8399999999965</c:v>
                </c:pt>
                <c:pt idx="13">
                  <c:v>287.34999999999809</c:v>
                </c:pt>
                <c:pt idx="14">
                  <c:v>634.09000000000742</c:v>
                </c:pt>
                <c:pt idx="15">
                  <c:v>667.00000000001455</c:v>
                </c:pt>
                <c:pt idx="16">
                  <c:v>492.94999999999527</c:v>
                </c:pt>
                <c:pt idx="17">
                  <c:v>158.21000000000095</c:v>
                </c:pt>
                <c:pt idx="18">
                  <c:v>632.55000000002474</c:v>
                </c:pt>
                <c:pt idx="19">
                  <c:v>312.75000000000296</c:v>
                </c:pt>
                <c:pt idx="20">
                  <c:v>107.90999999999985</c:v>
                </c:pt>
                <c:pt idx="21">
                  <c:v>849.15999999999497</c:v>
                </c:pt>
                <c:pt idx="22">
                  <c:v>502.45999999996639</c:v>
                </c:pt>
                <c:pt idx="23">
                  <c:v>451.75000000001091</c:v>
                </c:pt>
                <c:pt idx="24">
                  <c:v>508.36999999997533</c:v>
                </c:pt>
                <c:pt idx="25">
                  <c:v>651.64999999998963</c:v>
                </c:pt>
                <c:pt idx="26">
                  <c:v>474.99000000000524</c:v>
                </c:pt>
                <c:pt idx="28">
                  <c:v>27.889999999986685</c:v>
                </c:pt>
                <c:pt idx="29">
                  <c:v>221.52999999999429</c:v>
                </c:pt>
                <c:pt idx="30">
                  <c:v>86.650000000001455</c:v>
                </c:pt>
                <c:pt idx="31">
                  <c:v>172.74999999999773</c:v>
                </c:pt>
                <c:pt idx="32">
                  <c:v>161.47000000000128</c:v>
                </c:pt>
                <c:pt idx="33">
                  <c:v>92.999999999998636</c:v>
                </c:pt>
                <c:pt idx="34">
                  <c:v>39.42</c:v>
                </c:pt>
                <c:pt idx="37">
                  <c:v>124.6000000000015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8-4565-BEDE-50B3C5DB7C90}"/>
            </c:ext>
          </c:extLst>
        </c:ser>
        <c:ser>
          <c:idx val="32"/>
          <c:order val="32"/>
          <c:tx>
            <c:strRef>
              <c:f>динамика!$HK$171</c:f>
              <c:strCache>
                <c:ptCount val="1"/>
                <c:pt idx="0">
                  <c:v>площадь, июнь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1.2855150918635171E-3"/>
                  <c:y val="0.6517101195683873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E8E8-4565-BEDE-50B3C5DB7C90}"/>
                </c:ext>
              </c:extLst>
            </c:dLbl>
            <c:dLbl>
              <c:idx val="3"/>
              <c:layout>
                <c:manualLayout>
                  <c:x val="0"/>
                  <c:y val="0.1483254593175853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E8E8-4565-BEDE-50B3C5DB7C90}"/>
                </c:ext>
              </c:extLst>
            </c:dLbl>
            <c:dLbl>
              <c:idx val="5"/>
              <c:layout>
                <c:manualLayout>
                  <c:x val="-3.819400322405998E-17"/>
                  <c:y val="7.53885972586759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E8E8-4565-BEDE-50B3C5DB7C90}"/>
                </c:ext>
              </c:extLst>
            </c:dLbl>
            <c:dLbl>
              <c:idx val="9"/>
              <c:layout>
                <c:manualLayout>
                  <c:x val="0"/>
                  <c:y val="5.384660250801982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E8E8-4565-BEDE-50B3C5DB7C90}"/>
                </c:ext>
              </c:extLst>
            </c:dLbl>
            <c:dLbl>
              <c:idx val="13"/>
              <c:layout>
                <c:manualLayout>
                  <c:x val="0"/>
                  <c:y val="5.993219597550306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E8E8-4565-BEDE-50B3C5DB7C90}"/>
                </c:ext>
              </c:extLst>
            </c:dLbl>
            <c:dLbl>
              <c:idx val="17"/>
              <c:layout>
                <c:manualLayout>
                  <c:x val="-7.638800644811996E-17"/>
                  <c:y val="0.1241531058617672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E8E8-4565-BEDE-50B3C5DB7C90}"/>
                </c:ext>
              </c:extLst>
            </c:dLbl>
            <c:dLbl>
              <c:idx val="28"/>
              <c:layout>
                <c:manualLayout>
                  <c:x val="1.041666666666514E-3"/>
                  <c:y val="6.878929717118693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E8E8-4565-BEDE-50B3C5DB7C90}"/>
                </c:ext>
              </c:extLst>
            </c:dLbl>
            <c:dLbl>
              <c:idx val="29"/>
              <c:layout>
                <c:manualLayout>
                  <c:x val="1.0416666666666667E-3"/>
                  <c:y val="5.05710119568387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E8E8-4565-BEDE-50B3C5DB7C90}"/>
                </c:ext>
              </c:extLst>
            </c:dLbl>
            <c:dLbl>
              <c:idx val="30"/>
              <c:layout>
                <c:manualLayout>
                  <c:x val="1.0416666666666667E-3"/>
                  <c:y val="4.363721201516477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E8E8-4565-BEDE-50B3C5DB7C90}"/>
                </c:ext>
              </c:extLst>
            </c:dLbl>
            <c:dLbl>
              <c:idx val="31"/>
              <c:layout>
                <c:manualLayout>
                  <c:x val="0"/>
                  <c:y val="3.990886555847186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E8E8-4565-BEDE-50B3C5DB7C90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динамика!$A$172:$A$249</c:f>
              <c:strCache>
                <c:ptCount val="38"/>
                <c:pt idx="0">
                  <c:v>Новая Самара</c:v>
                </c:pt>
                <c:pt idx="1">
                  <c:v>Южный город</c:v>
                </c:pt>
                <c:pt idx="2">
                  <c:v>ЖК Заречье</c:v>
                </c:pt>
                <c:pt idx="3">
                  <c:v>ЖК Зеленый квартал</c:v>
                </c:pt>
                <c:pt idx="4">
                  <c:v>ЖК "Развитие"</c:v>
                </c:pt>
                <c:pt idx="5">
                  <c:v>ЖК Поддубный</c:v>
                </c:pt>
                <c:pt idx="6">
                  <c:v>ЖК "Уют-Парк"</c:v>
                </c:pt>
                <c:pt idx="7">
                  <c:v>ЖК Аура</c:v>
                </c:pt>
                <c:pt idx="8">
                  <c:v>Волгарь</c:v>
                </c:pt>
                <c:pt idx="9">
                  <c:v>ЖК Спутник</c:v>
                </c:pt>
                <c:pt idx="10">
                  <c:v>ЖК Движение</c:v>
                </c:pt>
                <c:pt idx="11">
                  <c:v>Амград</c:v>
                </c:pt>
                <c:pt idx="12">
                  <c:v>ЖД "Салют"</c:v>
                </c:pt>
                <c:pt idx="13">
                  <c:v>ЖК Ласточка</c:v>
                </c:pt>
                <c:pt idx="14">
                  <c:v>ЖК "Комфорт"</c:v>
                </c:pt>
                <c:pt idx="15">
                  <c:v>ЖК КУЛЬТУРА</c:v>
                </c:pt>
                <c:pt idx="16">
                  <c:v>ЖК "Садовая"</c:v>
                </c:pt>
                <c:pt idx="17">
                  <c:v>ЖК "Эстетика"</c:v>
                </c:pt>
                <c:pt idx="18">
                  <c:v>ЖК "Дом у Космопорта-2"</c:v>
                </c:pt>
                <c:pt idx="19">
                  <c:v>ЖК"АРТХОЛЛ"</c:v>
                </c:pt>
                <c:pt idx="20">
                  <c:v>ЖК "Легенда"</c:v>
                </c:pt>
                <c:pt idx="21">
                  <c:v>ЖК Парковый</c:v>
                </c:pt>
                <c:pt idx="22">
                  <c:v>ЖК "Самара Сити"</c:v>
                </c:pt>
                <c:pt idx="23">
                  <c:v>Green River</c:v>
                </c:pt>
                <c:pt idx="24">
                  <c:v>ЖК Московский</c:v>
                </c:pt>
                <c:pt idx="25">
                  <c:v>ЖК "КАПИТАЛ"</c:v>
                </c:pt>
                <c:pt idx="26">
                  <c:v>ЖК "Времена года"</c:v>
                </c:pt>
                <c:pt idx="27">
                  <c:v>ЖК "Квадро"</c:v>
                </c:pt>
                <c:pt idx="28">
                  <c:v>Жилые башни "Баланс Towers"</c:v>
                </c:pt>
                <c:pt idx="29">
                  <c:v>ЖК Рекорд</c:v>
                </c:pt>
                <c:pt idx="30">
                  <c:v>ЖК "Дом у озера"</c:v>
                </c:pt>
                <c:pt idx="31">
                  <c:v>ЖК Волна-Клуб</c:v>
                </c:pt>
                <c:pt idx="32">
                  <c:v>ЖК "Высота"</c:v>
                </c:pt>
                <c:pt idx="33">
                  <c:v>ЖК "Горизонт-2"</c:v>
                </c:pt>
                <c:pt idx="34">
                  <c:v>ЖК Классики</c:v>
                </c:pt>
                <c:pt idx="35">
                  <c:v>ЗИМ Галерея</c:v>
                </c:pt>
                <c:pt idx="36">
                  <c:v>ЖД Ногина 8</c:v>
                </c:pt>
                <c:pt idx="37">
                  <c:v>Водников, д. 99-105</c:v>
                </c:pt>
              </c:strCache>
            </c:strRef>
          </c:cat>
          <c:val>
            <c:numRef>
              <c:f>динамика!$HK$172:$HK$249</c:f>
              <c:numCache>
                <c:formatCode>General</c:formatCode>
                <c:ptCount val="38"/>
                <c:pt idx="0">
                  <c:v>1051.5099999999984</c:v>
                </c:pt>
                <c:pt idx="1">
                  <c:v>1042.7899999999972</c:v>
                </c:pt>
                <c:pt idx="2">
                  <c:v>4225.5599999999922</c:v>
                </c:pt>
                <c:pt idx="3">
                  <c:v>640.15000000002692</c:v>
                </c:pt>
                <c:pt idx="4">
                  <c:v>571.90000000000146</c:v>
                </c:pt>
                <c:pt idx="5">
                  <c:v>296.51000000000431</c:v>
                </c:pt>
                <c:pt idx="6">
                  <c:v>779.30000000000473</c:v>
                </c:pt>
                <c:pt idx="7">
                  <c:v>676.99999999999727</c:v>
                </c:pt>
                <c:pt idx="8">
                  <c:v>505.80000000000291</c:v>
                </c:pt>
                <c:pt idx="9">
                  <c:v>199.91999999999916</c:v>
                </c:pt>
                <c:pt idx="11" formatCode="#,##0">
                  <c:v>1215.0300000000079</c:v>
                </c:pt>
                <c:pt idx="12">
                  <c:v>450.44999999999982</c:v>
                </c:pt>
                <c:pt idx="13">
                  <c:v>235.5099999999893</c:v>
                </c:pt>
                <c:pt idx="14">
                  <c:v>409.03000000000247</c:v>
                </c:pt>
                <c:pt idx="15">
                  <c:v>673.17999999998574</c:v>
                </c:pt>
                <c:pt idx="16">
                  <c:v>578.00000000000273</c:v>
                </c:pt>
                <c:pt idx="17">
                  <c:v>515.16000000000076</c:v>
                </c:pt>
                <c:pt idx="18">
                  <c:v>453.67999999997119</c:v>
                </c:pt>
                <c:pt idx="19">
                  <c:v>416.64999999999782</c:v>
                </c:pt>
                <c:pt idx="21">
                  <c:v>90.999999999999318</c:v>
                </c:pt>
                <c:pt idx="22">
                  <c:v>335.58000000002721</c:v>
                </c:pt>
                <c:pt idx="23">
                  <c:v>434.47999999999229</c:v>
                </c:pt>
                <c:pt idx="24">
                  <c:v>60.469999999981155</c:v>
                </c:pt>
                <c:pt idx="25">
                  <c:v>438.52000000000317</c:v>
                </c:pt>
                <c:pt idx="26">
                  <c:v>219.01999999998225</c:v>
                </c:pt>
                <c:pt idx="28">
                  <c:v>242.00999999999658</c:v>
                </c:pt>
                <c:pt idx="29">
                  <c:v>176.93000000000757</c:v>
                </c:pt>
                <c:pt idx="30">
                  <c:v>145.84000000000151</c:v>
                </c:pt>
                <c:pt idx="31">
                  <c:v>120.82000000000176</c:v>
                </c:pt>
                <c:pt idx="35">
                  <c:v>295.83999999998377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E8-4565-BEDE-50B3C5DB7C90}"/>
            </c:ext>
          </c:extLst>
        </c:ser>
        <c:ser>
          <c:idx val="33"/>
          <c:order val="33"/>
          <c:tx>
            <c:strRef>
              <c:f>динамика!$HS$171</c:f>
              <c:strCache>
                <c:ptCount val="1"/>
                <c:pt idx="0">
                  <c:v>площадь, июль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динамика!$A$173:$A$210</c:f>
              <c:strCache>
                <c:ptCount val="38"/>
                <c:pt idx="0">
                  <c:v>Новая Самара</c:v>
                </c:pt>
                <c:pt idx="1">
                  <c:v>Южный город</c:v>
                </c:pt>
                <c:pt idx="2">
                  <c:v>ЖК Заречье</c:v>
                </c:pt>
                <c:pt idx="3">
                  <c:v>ЖК Зеленый квартал</c:v>
                </c:pt>
                <c:pt idx="4">
                  <c:v>ЖК "Развитие"</c:v>
                </c:pt>
                <c:pt idx="5">
                  <c:v>ЖК Поддубный</c:v>
                </c:pt>
                <c:pt idx="6">
                  <c:v>ЖК "Уют-Парк"</c:v>
                </c:pt>
                <c:pt idx="7">
                  <c:v>ЖК Аура</c:v>
                </c:pt>
                <c:pt idx="8">
                  <c:v>Волгарь</c:v>
                </c:pt>
                <c:pt idx="9">
                  <c:v>ЖК Спутник</c:v>
                </c:pt>
                <c:pt idx="10">
                  <c:v>ЖК Движение</c:v>
                </c:pt>
                <c:pt idx="11">
                  <c:v>Амград</c:v>
                </c:pt>
                <c:pt idx="12">
                  <c:v>ЖД "Салют"</c:v>
                </c:pt>
                <c:pt idx="13">
                  <c:v>ЖК Ласточка</c:v>
                </c:pt>
                <c:pt idx="14">
                  <c:v>ЖК "Комфорт"</c:v>
                </c:pt>
                <c:pt idx="15">
                  <c:v>ЖК КУЛЬТУРА</c:v>
                </c:pt>
                <c:pt idx="16">
                  <c:v>ЖК "Садовая"</c:v>
                </c:pt>
                <c:pt idx="17">
                  <c:v>ЖК "Эстетика"</c:v>
                </c:pt>
                <c:pt idx="18">
                  <c:v>ЖК "Дом у Космопорта-2"</c:v>
                </c:pt>
                <c:pt idx="19">
                  <c:v>ЖК"АРТХОЛЛ"</c:v>
                </c:pt>
                <c:pt idx="20">
                  <c:v>ЖК "Легенда"</c:v>
                </c:pt>
                <c:pt idx="21">
                  <c:v>ЖК Парковый</c:v>
                </c:pt>
                <c:pt idx="22">
                  <c:v>ЖК "Самара Сити"</c:v>
                </c:pt>
                <c:pt idx="23">
                  <c:v>Green River</c:v>
                </c:pt>
                <c:pt idx="24">
                  <c:v>ЖК Московский</c:v>
                </c:pt>
                <c:pt idx="25">
                  <c:v>ЖК "КАПИТАЛ"</c:v>
                </c:pt>
                <c:pt idx="26">
                  <c:v>ЖК "Времена года"</c:v>
                </c:pt>
                <c:pt idx="27">
                  <c:v>ЖК "Квадро"</c:v>
                </c:pt>
                <c:pt idx="28">
                  <c:v>Жилые башни "Баланс Towers"</c:v>
                </c:pt>
                <c:pt idx="29">
                  <c:v>ЖК Рекорд</c:v>
                </c:pt>
                <c:pt idx="30">
                  <c:v>ЖК "Дом у озера"</c:v>
                </c:pt>
                <c:pt idx="31">
                  <c:v>ЖК Волна-Клуб</c:v>
                </c:pt>
                <c:pt idx="32">
                  <c:v>ЖК "Высота"</c:v>
                </c:pt>
                <c:pt idx="33">
                  <c:v>ЖК "Горизонт-2"</c:v>
                </c:pt>
                <c:pt idx="34">
                  <c:v>ЖК Классики</c:v>
                </c:pt>
                <c:pt idx="35">
                  <c:v>ЗИМ Галерея</c:v>
                </c:pt>
                <c:pt idx="36">
                  <c:v>ЖД Ногина 8</c:v>
                </c:pt>
                <c:pt idx="37">
                  <c:v>Водников, д. 99-105</c:v>
                </c:pt>
              </c:strCache>
            </c:strRef>
          </c:cat>
          <c:val>
            <c:numRef>
              <c:f>динамика!$HS$173:$HS$210</c:f>
              <c:numCache>
                <c:formatCode>General</c:formatCode>
                <c:ptCount val="38"/>
                <c:pt idx="0">
                  <c:v>1909.6899999999878</c:v>
                </c:pt>
                <c:pt idx="1">
                  <c:v>1561.419999999991</c:v>
                </c:pt>
                <c:pt idx="2">
                  <c:v>1051.0100000000057</c:v>
                </c:pt>
                <c:pt idx="3">
                  <c:v>889.79999999999563</c:v>
                </c:pt>
                <c:pt idx="4">
                  <c:v>997.76999999998952</c:v>
                </c:pt>
                <c:pt idx="5">
                  <c:v>823.85999999999785</c:v>
                </c:pt>
                <c:pt idx="6">
                  <c:v>624.40000000000146</c:v>
                </c:pt>
                <c:pt idx="7">
                  <c:v>426.39999999999418</c:v>
                </c:pt>
                <c:pt idx="8">
                  <c:v>549.69999999998799</c:v>
                </c:pt>
                <c:pt idx="9">
                  <c:v>452.44000000001779</c:v>
                </c:pt>
                <c:pt idx="10">
                  <c:v>528.7999999999995</c:v>
                </c:pt>
                <c:pt idx="11">
                  <c:v>407.19999999999436</c:v>
                </c:pt>
                <c:pt idx="12">
                  <c:v>453.82000000000426</c:v>
                </c:pt>
                <c:pt idx="13">
                  <c:v>574.24000000001661</c:v>
                </c:pt>
                <c:pt idx="14">
                  <c:v>509.38999999999032</c:v>
                </c:pt>
                <c:pt idx="15">
                  <c:v>433.8400000000147</c:v>
                </c:pt>
                <c:pt idx="16">
                  <c:v>610.47999999999047</c:v>
                </c:pt>
                <c:pt idx="17">
                  <c:v>459.60000000000582</c:v>
                </c:pt>
                <c:pt idx="18">
                  <c:v>406.0200000000259</c:v>
                </c:pt>
                <c:pt idx="19">
                  <c:v>417.69999999999982</c:v>
                </c:pt>
                <c:pt idx="20">
                  <c:v>273.18999999998778</c:v>
                </c:pt>
                <c:pt idx="21">
                  <c:v>296.00000000000887</c:v>
                </c:pt>
                <c:pt idx="22">
                  <c:v>286.81000000000495</c:v>
                </c:pt>
                <c:pt idx="23">
                  <c:v>313.44000000000597</c:v>
                </c:pt>
                <c:pt idx="24">
                  <c:v>166.79000000002998</c:v>
                </c:pt>
                <c:pt idx="25">
                  <c:v>178.37999999999738</c:v>
                </c:pt>
                <c:pt idx="26">
                  <c:v>217.85999999999694</c:v>
                </c:pt>
                <c:pt idx="27">
                  <c:v>280.00000000002547</c:v>
                </c:pt>
                <c:pt idx="28">
                  <c:v>114.00000000000182</c:v>
                </c:pt>
                <c:pt idx="29">
                  <c:v>100.24999999999818</c:v>
                </c:pt>
                <c:pt idx="30">
                  <c:v>147.25999999999704</c:v>
                </c:pt>
                <c:pt idx="31">
                  <c:v>165.79999999999541</c:v>
                </c:pt>
                <c:pt idx="32">
                  <c:v>113.19999999999698</c:v>
                </c:pt>
                <c:pt idx="33">
                  <c:v>137.50000000000091</c:v>
                </c:pt>
                <c:pt idx="34">
                  <c:v>292.50999999999982</c:v>
                </c:pt>
                <c:pt idx="35">
                  <c:v>104.37000000000626</c:v>
                </c:pt>
                <c:pt idx="36">
                  <c:v>92.819999999999936</c:v>
                </c:pt>
                <c:pt idx="37">
                  <c:v>127.09999999999991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E8-4565-BEDE-50B3C5DB7C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3599136"/>
        <c:axId val="17360109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динамика!$B$171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декабрь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динамика!$B$172:$B$217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8909.5499999999956</c:v>
                      </c:pt>
                      <c:pt idx="1">
                        <c:v>5799.9294988134352</c:v>
                      </c:pt>
                      <c:pt idx="3">
                        <c:v>439.16000000000008</c:v>
                      </c:pt>
                      <c:pt idx="8">
                        <c:v>836.21000000001368</c:v>
                      </c:pt>
                      <c:pt idx="11">
                        <c:v>1907.9600000000064</c:v>
                      </c:pt>
                      <c:pt idx="15">
                        <c:v>48.05000000000004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429.49999999999045</c:v>
                      </c:pt>
                      <c:pt idx="19">
                        <c:v>561.47000000000116</c:v>
                      </c:pt>
                      <c:pt idx="22">
                        <c:v>0</c:v>
                      </c:pt>
                      <c:pt idx="24">
                        <c:v>21828.349999999988</c:v>
                      </c:pt>
                      <c:pt idx="25">
                        <c:v>399.49000000000524</c:v>
                      </c:pt>
                      <c:pt idx="26">
                        <c:v>211.08999999999946</c:v>
                      </c:pt>
                      <c:pt idx="27">
                        <c:v>0</c:v>
                      </c:pt>
                      <c:pt idx="29">
                        <c:v>20335.180000000011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E8E8-4565-BEDE-50B3C5DB7C90}"/>
                  </c:ext>
                </c:extLst>
              </c15:ser>
            </c15:filteredBarSeries>
            <c15:filteredBarSeries>
              <c15:ser>
                <c:idx val="2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динамика!$I$171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январь</c:v>
                      </c:pt>
                    </c:strCache>
                  </c:strRef>
                </c:tx>
                <c:spPr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динамика!$I$172:$I$217</c15:sqref>
                        </c15:formulaRef>
                      </c:ext>
                    </c:extLst>
                    <c:numCache>
                      <c:formatCode>0</c:formatCode>
                      <c:ptCount val="38"/>
                      <c:pt idx="1">
                        <c:v>2454.470000000023</c:v>
                      </c:pt>
                      <c:pt idx="3">
                        <c:v>317.77999999999997</c:v>
                      </c:pt>
                      <c:pt idx="8">
                        <c:v>1051.8199999999997</c:v>
                      </c:pt>
                      <c:pt idx="11">
                        <c:v>758.36999999998807</c:v>
                      </c:pt>
                      <c:pt idx="19">
                        <c:v>103.17000000000735</c:v>
                      </c:pt>
                      <c:pt idx="23">
                        <c:v>75.19</c:v>
                      </c:pt>
                      <c:pt idx="24">
                        <c:v>108.58000000002721</c:v>
                      </c:pt>
                      <c:pt idx="25">
                        <c:v>491.2599999999893</c:v>
                      </c:pt>
                      <c:pt idx="29">
                        <c:v>357.83000000000175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8E8-4565-BEDE-50B3C5DB7C90}"/>
                  </c:ext>
                </c:extLst>
              </c15:ser>
            </c15:filteredBarSeries>
            <c15:filteredBar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динамика!$P$171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февраль</c:v>
                      </c:pt>
                    </c:strCache>
                  </c:strRef>
                </c:tx>
                <c:spPr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динамика!$P$172:$P$223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1667.6200000000026</c:v>
                      </c:pt>
                      <c:pt idx="1">
                        <c:v>2157.4999999999782</c:v>
                      </c:pt>
                      <c:pt idx="3">
                        <c:v>423.79999999999882</c:v>
                      </c:pt>
                      <c:pt idx="8">
                        <c:v>361.10999999998239</c:v>
                      </c:pt>
                      <c:pt idx="11">
                        <c:v>1812.7200000000012</c:v>
                      </c:pt>
                      <c:pt idx="15">
                        <c:v>207.04999999999902</c:v>
                      </c:pt>
                      <c:pt idx="16">
                        <c:v>0</c:v>
                      </c:pt>
                      <c:pt idx="17">
                        <c:v>81.810000000000073</c:v>
                      </c:pt>
                      <c:pt idx="18">
                        <c:v>1094.6800000000208</c:v>
                      </c:pt>
                      <c:pt idx="19">
                        <c:v>486.65000000000327</c:v>
                      </c:pt>
                      <c:pt idx="22">
                        <c:v>0</c:v>
                      </c:pt>
                      <c:pt idx="23">
                        <c:v>612.00999999999976</c:v>
                      </c:pt>
                      <c:pt idx="24">
                        <c:v>63.569999999999709</c:v>
                      </c:pt>
                      <c:pt idx="25">
                        <c:v>148.29000000000815</c:v>
                      </c:pt>
                      <c:pt idx="26">
                        <c:v>270.54000000000224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1347.7900000000081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8E8-4565-BEDE-50B3C5DB7C90}"/>
                  </c:ext>
                </c:extLst>
              </c15:ser>
            </c15:filteredBarSeries>
            <c15:filteredBarSeries>
              <c15:ser>
                <c:idx val="4"/>
                <c:order val="3"/>
                <c:tx>
                  <c:v>площадь, март</c:v>
                </c:tx>
                <c:spPr>
                  <a:solidFill>
                    <a:srgbClr val="FFC00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динамика!$W$172:$W$223</c15:sqref>
                        </c15:formulaRef>
                      </c:ext>
                    </c:extLst>
                    <c:numCache>
                      <c:formatCode>#,##0</c:formatCode>
                      <c:ptCount val="38"/>
                      <c:pt idx="0">
                        <c:v>3597.3199999999997</c:v>
                      </c:pt>
                      <c:pt idx="1">
                        <c:v>2759.7800000000061</c:v>
                      </c:pt>
                      <c:pt idx="3">
                        <c:v>1656.2200000000075</c:v>
                      </c:pt>
                      <c:pt idx="8">
                        <c:v>627.25</c:v>
                      </c:pt>
                      <c:pt idx="11">
                        <c:v>2422.5600000000341</c:v>
                      </c:pt>
                      <c:pt idx="15">
                        <c:v>264.15000000000077</c:v>
                      </c:pt>
                      <c:pt idx="16" formatCode="General">
                        <c:v>0</c:v>
                      </c:pt>
                      <c:pt idx="17" formatCode="General">
                        <c:v>0</c:v>
                      </c:pt>
                      <c:pt idx="18">
                        <c:v>534.22000000000116</c:v>
                      </c:pt>
                      <c:pt idx="19">
                        <c:v>615.58999999998559</c:v>
                      </c:pt>
                      <c:pt idx="23">
                        <c:v>4636.78999999999</c:v>
                      </c:pt>
                      <c:pt idx="24">
                        <c:v>98.21999999999025</c:v>
                      </c:pt>
                      <c:pt idx="25">
                        <c:v>250.93999999999869</c:v>
                      </c:pt>
                      <c:pt idx="26">
                        <c:v>162.4699999999998</c:v>
                      </c:pt>
                      <c:pt idx="27" formatCode="General">
                        <c:v>0</c:v>
                      </c:pt>
                      <c:pt idx="28" formatCode="General">
                        <c:v>#N/A</c:v>
                      </c:pt>
                      <c:pt idx="29">
                        <c:v>370.44999999998981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E8E8-4565-BEDE-50B3C5DB7C90}"/>
                  </c:ext>
                </c:extLst>
              </c15:ser>
            </c15:filteredBarSeries>
            <c15:filteredBarSeries>
              <c15:ser>
                <c:idx val="5"/>
                <c:order val="4"/>
                <c:tx>
                  <c:v>площадь, апрель</c:v>
                </c:tx>
                <c:spPr>
                  <a:solidFill>
                    <a:srgbClr val="0070C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динамика!$AD$172:$AD$229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1709.5699999999997</c:v>
                      </c:pt>
                      <c:pt idx="1">
                        <c:v>3228.2300000000032</c:v>
                      </c:pt>
                      <c:pt idx="3">
                        <c:v>886.42999999998847</c:v>
                      </c:pt>
                      <c:pt idx="8">
                        <c:v>550.17000000000553</c:v>
                      </c:pt>
                      <c:pt idx="11">
                        <c:v>2022.7100000000137</c:v>
                      </c:pt>
                      <c:pt idx="15">
                        <c:v>170.75000000000023</c:v>
                      </c:pt>
                      <c:pt idx="16">
                        <c:v>0</c:v>
                      </c:pt>
                      <c:pt idx="17">
                        <c:v>108.63999999999933</c:v>
                      </c:pt>
                      <c:pt idx="18">
                        <c:v>451.58999999998468</c:v>
                      </c:pt>
                      <c:pt idx="19">
                        <c:v>0</c:v>
                      </c:pt>
                      <c:pt idx="23">
                        <c:v>992.21000000000913</c:v>
                      </c:pt>
                      <c:pt idx="24">
                        <c:v>364.64999999999054</c:v>
                      </c:pt>
                      <c:pt idx="25">
                        <c:v>757.62000000000626</c:v>
                      </c:pt>
                      <c:pt idx="26">
                        <c:v>721.65999999999303</c:v>
                      </c:pt>
                      <c:pt idx="27">
                        <c:v>0</c:v>
                      </c:pt>
                      <c:pt idx="29">
                        <c:v>793.74000000000888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E8E8-4565-BEDE-50B3C5DB7C90}"/>
                  </c:ext>
                </c:extLst>
              </c15:ser>
            </c15:filteredBarSeries>
            <c15:filteredBarSeries>
              <c15:ser>
                <c:idx val="6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динамика!$AK$171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май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динамика!$AK$172:$AK$229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3545.580000000009</c:v>
                      </c:pt>
                      <c:pt idx="1">
                        <c:v>3966.2900000000009</c:v>
                      </c:pt>
                      <c:pt idx="3">
                        <c:v>1321.5900000000083</c:v>
                      </c:pt>
                      <c:pt idx="4">
                        <c:v>72.940000000000069</c:v>
                      </c:pt>
                      <c:pt idx="8">
                        <c:v>755.38999999999942</c:v>
                      </c:pt>
                      <c:pt idx="11">
                        <c:v>1572.0299999999988</c:v>
                      </c:pt>
                      <c:pt idx="14">
                        <c:v>66.539999999999921</c:v>
                      </c:pt>
                      <c:pt idx="15">
                        <c:v>220.09000000000094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839.30000000000655</c:v>
                      </c:pt>
                      <c:pt idx="19">
                        <c:v>0</c:v>
                      </c:pt>
                      <c:pt idx="20">
                        <c:v>29.17000000000008</c:v>
                      </c:pt>
                      <c:pt idx="22">
                        <c:v>150.59000000000015</c:v>
                      </c:pt>
                      <c:pt idx="23">
                        <c:v>742.34000000000833</c:v>
                      </c:pt>
                      <c:pt idx="24">
                        <c:v>433.99000000001251</c:v>
                      </c:pt>
                      <c:pt idx="25">
                        <c:v>106.5599999999904</c:v>
                      </c:pt>
                      <c:pt idx="26">
                        <c:v>115.60000000000355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3761.1199999999917</c:v>
                      </c:pt>
                      <c:pt idx="33">
                        <c:v>0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E8E8-4565-BEDE-50B3C5DB7C90}"/>
                  </c:ext>
                </c:extLst>
              </c15:ser>
            </c15:filteredBarSeries>
            <c15:filteredBarSeries>
              <c15:ser>
                <c:idx val="7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динамика!$AR$171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июнь</c:v>
                      </c:pt>
                    </c:strCache>
                  </c:strRef>
                </c:tx>
                <c:spPr>
                  <a:solidFill>
                    <a:srgbClr val="0070C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динамика!$AR$172:$AR$229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2707.2900000000009</c:v>
                      </c:pt>
                      <c:pt idx="1">
                        <c:v>4363.2299999999959</c:v>
                      </c:pt>
                      <c:pt idx="2">
                        <c:v>0</c:v>
                      </c:pt>
                      <c:pt idx="3">
                        <c:v>1142.7599999999875</c:v>
                      </c:pt>
                      <c:pt idx="4">
                        <c:v>1386.8599999999997</c:v>
                      </c:pt>
                      <c:pt idx="8">
                        <c:v>575.90999999999985</c:v>
                      </c:pt>
                      <c:pt idx="11">
                        <c:v>1590.2200000000048</c:v>
                      </c:pt>
                      <c:pt idx="14">
                        <c:v>211.53000000000014</c:v>
                      </c:pt>
                      <c:pt idx="15">
                        <c:v>161.14999999999964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970.93999999998596</c:v>
                      </c:pt>
                      <c:pt idx="22">
                        <c:v>53.269999999999953</c:v>
                      </c:pt>
                      <c:pt idx="23">
                        <c:v>604.79999999998654</c:v>
                      </c:pt>
                      <c:pt idx="24">
                        <c:v>1936.8099999999831</c:v>
                      </c:pt>
                      <c:pt idx="25">
                        <c:v>568.95999999999913</c:v>
                      </c:pt>
                      <c:pt idx="26">
                        <c:v>727.59000000001288</c:v>
                      </c:pt>
                      <c:pt idx="27">
                        <c:v>0</c:v>
                      </c:pt>
                      <c:pt idx="28">
                        <c:v>2137.3200000000011</c:v>
                      </c:pt>
                      <c:pt idx="29">
                        <c:v>453.13999999997759</c:v>
                      </c:pt>
                      <c:pt idx="37">
                        <c:v>113.05999999999997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E8E8-4565-BEDE-50B3C5DB7C90}"/>
                  </c:ext>
                </c:extLst>
              </c15:ser>
            </c15:filteredBarSeries>
            <c15:filteredBarSeries>
              <c15:ser>
                <c:idx val="8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динамика!$AY$171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июль</c:v>
                      </c:pt>
                    </c:strCache>
                  </c:strRef>
                </c:tx>
                <c:spPr>
                  <a:solidFill>
                    <a:srgbClr val="FFC00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динамика!$AY$172:$AY$230</c15:sqref>
                        </c15:formulaRef>
                      </c:ext>
                    </c:extLst>
                    <c:numCache>
                      <c:formatCode>0.0</c:formatCode>
                      <c:ptCount val="38"/>
                      <c:pt idx="0">
                        <c:v>2769.1999999999953</c:v>
                      </c:pt>
                      <c:pt idx="1">
                        <c:v>5328.7700000000114</c:v>
                      </c:pt>
                      <c:pt idx="2">
                        <c:v>78.59000000000006</c:v>
                      </c:pt>
                      <c:pt idx="3">
                        <c:v>2464.8699999999953</c:v>
                      </c:pt>
                      <c:pt idx="4">
                        <c:v>1788.3500000000067</c:v>
                      </c:pt>
                      <c:pt idx="8">
                        <c:v>1035.4800000000068</c:v>
                      </c:pt>
                      <c:pt idx="11">
                        <c:v>1440.4000000000015</c:v>
                      </c:pt>
                      <c:pt idx="14">
                        <c:v>469.599999999999</c:v>
                      </c:pt>
                      <c:pt idx="15">
                        <c:v>627.96999999999889</c:v>
                      </c:pt>
                      <c:pt idx="16" formatCode="General">
                        <c:v>0</c:v>
                      </c:pt>
                      <c:pt idx="17" formatCode="General">
                        <c:v>0</c:v>
                      </c:pt>
                      <c:pt idx="18">
                        <c:v>825.00000000000909</c:v>
                      </c:pt>
                      <c:pt idx="20">
                        <c:v>232.33999999999997</c:v>
                      </c:pt>
                      <c:pt idx="23">
                        <c:v>469.69999999999709</c:v>
                      </c:pt>
                      <c:pt idx="24">
                        <c:v>978.44000000002416</c:v>
                      </c:pt>
                      <c:pt idx="25">
                        <c:v>786.76000000000568</c:v>
                      </c:pt>
                      <c:pt idx="26">
                        <c:v>441.11999999999853</c:v>
                      </c:pt>
                      <c:pt idx="27">
                        <c:v>77.200000000000088</c:v>
                      </c:pt>
                      <c:pt idx="28">
                        <c:v>667.21999999999889</c:v>
                      </c:pt>
                      <c:pt idx="29">
                        <c:v>1452.1900000000169</c:v>
                      </c:pt>
                      <c:pt idx="37" formatCode="General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E8E8-4565-BEDE-50B3C5DB7C90}"/>
                  </c:ext>
                </c:extLst>
              </c15:ser>
            </c15:filteredBarSeries>
            <c15:filteredBarSeries>
              <c15:ser>
                <c:idx val="9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динамика!$BF$171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август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динамика!$BF$172:$BF$230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3334.8200000000088</c:v>
                      </c:pt>
                      <c:pt idx="1">
                        <c:v>4388.8099999999977</c:v>
                      </c:pt>
                      <c:pt idx="2">
                        <c:v>0</c:v>
                      </c:pt>
                      <c:pt idx="3">
                        <c:v>2396.0800000000108</c:v>
                      </c:pt>
                      <c:pt idx="4">
                        <c:v>2570.4700000000007</c:v>
                      </c:pt>
                      <c:pt idx="8">
                        <c:v>2262.4599999999846</c:v>
                      </c:pt>
                      <c:pt idx="11">
                        <c:v>1876.6099999999788</c:v>
                      </c:pt>
                      <c:pt idx="14">
                        <c:v>961.79000000000076</c:v>
                      </c:pt>
                      <c:pt idx="15">
                        <c:v>1139.7200000000009</c:v>
                      </c:pt>
                      <c:pt idx="16">
                        <c:v>0</c:v>
                      </c:pt>
                      <c:pt idx="17">
                        <c:v>268.71000000000049</c:v>
                      </c:pt>
                      <c:pt idx="18">
                        <c:v>3577.279999999997</c:v>
                      </c:pt>
                      <c:pt idx="19">
                        <c:v>199.30000000000004</c:v>
                      </c:pt>
                      <c:pt idx="20">
                        <c:v>143.96999999999997</c:v>
                      </c:pt>
                      <c:pt idx="22">
                        <c:v>106.67999999999986</c:v>
                      </c:pt>
                      <c:pt idx="23">
                        <c:v>644.82000000000244</c:v>
                      </c:pt>
                      <c:pt idx="24">
                        <c:v>2033.2500000000036</c:v>
                      </c:pt>
                      <c:pt idx="25">
                        <c:v>1133.5899999999892</c:v>
                      </c:pt>
                      <c:pt idx="26">
                        <c:v>1120.9700000000066</c:v>
                      </c:pt>
                      <c:pt idx="27">
                        <c:v>0</c:v>
                      </c:pt>
                      <c:pt idx="28">
                        <c:v>872.24999999998545</c:v>
                      </c:pt>
                      <c:pt idx="29">
                        <c:v>1780.3099999999904</c:v>
                      </c:pt>
                      <c:pt idx="33">
                        <c:v>252.49999999999983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E8E8-4565-BEDE-50B3C5DB7C90}"/>
                  </c:ext>
                </c:extLst>
              </c15:ser>
            </c15:filteredBarSeries>
            <c15:filteredBarSeries>
              <c15:ser>
                <c:idx val="10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динамика!$BM$171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сентябрь</c:v>
                      </c:pt>
                    </c:strCache>
                  </c:strRef>
                </c:tx>
                <c:spPr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динамика!$BM$172:$BM$234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5238.2699999999895</c:v>
                      </c:pt>
                      <c:pt idx="1">
                        <c:v>4691.0099999999875</c:v>
                      </c:pt>
                      <c:pt idx="2">
                        <c:v>0</c:v>
                      </c:pt>
                      <c:pt idx="3">
                        <c:v>2930.340000000022</c:v>
                      </c:pt>
                      <c:pt idx="4">
                        <c:v>2758.2399999999789</c:v>
                      </c:pt>
                      <c:pt idx="6">
                        <c:v>561.19999999999891</c:v>
                      </c:pt>
                      <c:pt idx="8">
                        <c:v>2609.0399999999972</c:v>
                      </c:pt>
                      <c:pt idx="11">
                        <c:v>4185.320000000007</c:v>
                      </c:pt>
                      <c:pt idx="14">
                        <c:v>888.48000000000161</c:v>
                      </c:pt>
                      <c:pt idx="15">
                        <c:v>1220.9400000000087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2201.7500000000073</c:v>
                      </c:pt>
                      <c:pt idx="19">
                        <c:v>92.750000000000028</c:v>
                      </c:pt>
                      <c:pt idx="20">
                        <c:v>187.09000000000015</c:v>
                      </c:pt>
                      <c:pt idx="22">
                        <c:v>317.5600000000004</c:v>
                      </c:pt>
                      <c:pt idx="23">
                        <c:v>5885.9800000000014</c:v>
                      </c:pt>
                      <c:pt idx="24">
                        <c:v>3411.2399999999907</c:v>
                      </c:pt>
                      <c:pt idx="25">
                        <c:v>1666.6500000000087</c:v>
                      </c:pt>
                      <c:pt idx="26">
                        <c:v>1966.559999999974</c:v>
                      </c:pt>
                      <c:pt idx="27">
                        <c:v>0</c:v>
                      </c:pt>
                      <c:pt idx="28">
                        <c:v>1681.6700000000055</c:v>
                      </c:pt>
                      <c:pt idx="29">
                        <c:v>2109.1700000000128</c:v>
                      </c:pt>
                      <c:pt idx="33">
                        <c:v>391.7</c:v>
                      </c:pt>
                      <c:pt idx="35">
                        <c:v>300.50000000000136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E8E8-4565-BEDE-50B3C5DB7C90}"/>
                  </c:ext>
                </c:extLst>
              </c15:ser>
            </c15:filteredBarSeries>
            <c15:filteredBarSeries>
              <c15:ser>
                <c:idx val="11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динамика!$BT$171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октябрь</c:v>
                      </c:pt>
                    </c:strCache>
                  </c:strRef>
                </c:tx>
                <c:spPr>
                  <a:solidFill>
                    <a:srgbClr val="FFC000"/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-54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динамика!$BT$172:$BT$234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4521.7099999999955</c:v>
                      </c:pt>
                      <c:pt idx="1">
                        <c:v>4659.8899999999921</c:v>
                      </c:pt>
                      <c:pt idx="2">
                        <c:v>0</c:v>
                      </c:pt>
                      <c:pt idx="3">
                        <c:v>1822.5899999999674</c:v>
                      </c:pt>
                      <c:pt idx="4">
                        <c:v>2043.8100000000049</c:v>
                      </c:pt>
                      <c:pt idx="5">
                        <c:v>62350.479999999967</c:v>
                      </c:pt>
                      <c:pt idx="6">
                        <c:v>1425.1999999999989</c:v>
                      </c:pt>
                      <c:pt idx="8">
                        <c:v>1991.0200000000041</c:v>
                      </c:pt>
                      <c:pt idx="11">
                        <c:v>969.93000000000029</c:v>
                      </c:pt>
                      <c:pt idx="12">
                        <c:v>0</c:v>
                      </c:pt>
                      <c:pt idx="14">
                        <c:v>512.92000000000689</c:v>
                      </c:pt>
                      <c:pt idx="15">
                        <c:v>1156.9999999999818</c:v>
                      </c:pt>
                      <c:pt idx="16">
                        <c:v>0</c:v>
                      </c:pt>
                      <c:pt idx="17">
                        <c:v>76.979999999999848</c:v>
                      </c:pt>
                      <c:pt idx="18">
                        <c:v>1945.777500000002</c:v>
                      </c:pt>
                      <c:pt idx="19">
                        <c:v>653.30000000000177</c:v>
                      </c:pt>
                      <c:pt idx="20">
                        <c:v>676.69</c:v>
                      </c:pt>
                      <c:pt idx="22">
                        <c:v>232.10000000000014</c:v>
                      </c:pt>
                      <c:pt idx="23">
                        <c:v>1935.420000000011</c:v>
                      </c:pt>
                      <c:pt idx="24">
                        <c:v>2199.0099999999875</c:v>
                      </c:pt>
                      <c:pt idx="25">
                        <c:v>1010.590000000002</c:v>
                      </c:pt>
                      <c:pt idx="26">
                        <c:v>460.38000000001193</c:v>
                      </c:pt>
                      <c:pt idx="27">
                        <c:v>42.600000000000094</c:v>
                      </c:pt>
                      <c:pt idx="28">
                        <c:v>895.11999999999534</c:v>
                      </c:pt>
                      <c:pt idx="29">
                        <c:v>1209.8500000000058</c:v>
                      </c:pt>
                      <c:pt idx="33">
                        <c:v>412.4000000000035</c:v>
                      </c:pt>
                      <c:pt idx="35">
                        <c:v>1108.5399999999986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8E8-4565-BEDE-50B3C5DB7C90}"/>
                  </c:ext>
                </c:extLst>
              </c15:ser>
            </c15:filteredBarSeries>
            <c15:filteredBarSeries>
              <c15:ser>
                <c:idx val="12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динамика!$CA$171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ноябрь</c:v>
                      </c:pt>
                    </c:strCache>
                  </c:strRef>
                </c:tx>
                <c:spPr>
                  <a:solidFill>
                    <a:srgbClr val="00B05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54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динамика!$CA$172:$CA$236</c15:sqref>
                        </c15:formulaRef>
                      </c:ext>
                    </c:extLst>
                    <c:numCache>
                      <c:formatCode>#,##0</c:formatCode>
                      <c:ptCount val="38"/>
                      <c:pt idx="0">
                        <c:v>2634.4699999999975</c:v>
                      </c:pt>
                      <c:pt idx="1">
                        <c:v>4106.8400000000183</c:v>
                      </c:pt>
                      <c:pt idx="2">
                        <c:v>0</c:v>
                      </c:pt>
                      <c:pt idx="3">
                        <c:v>2490.9700000000157</c:v>
                      </c:pt>
                      <c:pt idx="4">
                        <c:v>2473.0600000000177</c:v>
                      </c:pt>
                      <c:pt idx="6">
                        <c:v>851.00000000000364</c:v>
                      </c:pt>
                      <c:pt idx="8">
                        <c:v>3391.9100000000108</c:v>
                      </c:pt>
                      <c:pt idx="9">
                        <c:v>54664</c:v>
                      </c:pt>
                      <c:pt idx="11">
                        <c:v>3132.7599999999911</c:v>
                      </c:pt>
                      <c:pt idx="12">
                        <c:v>94.78000000000003</c:v>
                      </c:pt>
                      <c:pt idx="14">
                        <c:v>751.52999999998747</c:v>
                      </c:pt>
                      <c:pt idx="15">
                        <c:v>1854.1399999999976</c:v>
                      </c:pt>
                      <c:pt idx="16">
                        <c:v>0</c:v>
                      </c:pt>
                      <c:pt idx="17">
                        <c:v>273.32000000000062</c:v>
                      </c:pt>
                      <c:pt idx="18">
                        <c:v>4323.9500000000044</c:v>
                      </c:pt>
                      <c:pt idx="19">
                        <c:v>429.7999999999987</c:v>
                      </c:pt>
                      <c:pt idx="20">
                        <c:v>1023.0699999999997</c:v>
                      </c:pt>
                      <c:pt idx="22">
                        <c:v>1228.1399999999996</c:v>
                      </c:pt>
                      <c:pt idx="23">
                        <c:v>1113.9000000000087</c:v>
                      </c:pt>
                      <c:pt idx="24">
                        <c:v>3068.7700000000041</c:v>
                      </c:pt>
                      <c:pt idx="25">
                        <c:v>882.94999999999527</c:v>
                      </c:pt>
                      <c:pt idx="26">
                        <c:v>3351.4099999999835</c:v>
                      </c:pt>
                      <c:pt idx="27">
                        <c:v>1249.9999999999993</c:v>
                      </c:pt>
                      <c:pt idx="28">
                        <c:v>329.77000000001681</c:v>
                      </c:pt>
                      <c:pt idx="29">
                        <c:v>1477.7099999999846</c:v>
                      </c:pt>
                      <c:pt idx="33">
                        <c:v>498.49999999999704</c:v>
                      </c:pt>
                      <c:pt idx="35">
                        <c:v>1422.8399999999938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E8E8-4565-BEDE-50B3C5DB7C90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динамика!$CH$171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декабрь</c:v>
                      </c:pt>
                    </c:strCache>
                  </c:strRef>
                </c:tx>
                <c:spPr>
                  <a:solidFill>
                    <a:srgbClr val="00B0F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2700000" spcFirstLastPara="1" vertOverflow="clip" horzOverflow="clip" vert="horz" wrap="none" lIns="38100" tIns="19050" rIns="38100" bIns="19050" anchor="t" anchorCtr="0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pPr xmlns:c15="http://schemas.microsoft.com/office/drawing/2012/chart"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c15:spPr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динамика!$CH$172:$CH$234</c15:sqref>
                        </c15:formulaRef>
                      </c:ext>
                    </c:extLst>
                    <c:numCache>
                      <c:formatCode>#,##0</c:formatCode>
                      <c:ptCount val="38"/>
                      <c:pt idx="0">
                        <c:v>5065.460000000021</c:v>
                      </c:pt>
                      <c:pt idx="1">
                        <c:v>4857.5800000000017</c:v>
                      </c:pt>
                      <c:pt idx="2">
                        <c:v>29.039999999999907</c:v>
                      </c:pt>
                      <c:pt idx="3">
                        <c:v>1669.7799999999916</c:v>
                      </c:pt>
                      <c:pt idx="4">
                        <c:v>0</c:v>
                      </c:pt>
                      <c:pt idx="6">
                        <c:v>146.69999999999709</c:v>
                      </c:pt>
                      <c:pt idx="8">
                        <c:v>2268.1100000000006</c:v>
                      </c:pt>
                      <c:pt idx="9">
                        <c:v>50748</c:v>
                      </c:pt>
                      <c:pt idx="11">
                        <c:v>2430.2700000000114</c:v>
                      </c:pt>
                      <c:pt idx="12">
                        <c:v>0</c:v>
                      </c:pt>
                      <c:pt idx="14">
                        <c:v>559.75000000000819</c:v>
                      </c:pt>
                      <c:pt idx="15">
                        <c:v>1354.0500000000247</c:v>
                      </c:pt>
                      <c:pt idx="16">
                        <c:v>237.10000000000218</c:v>
                      </c:pt>
                      <c:pt idx="17">
                        <c:v>226.22999999999956</c:v>
                      </c:pt>
                      <c:pt idx="18">
                        <c:v>1666.3799999999865</c:v>
                      </c:pt>
                      <c:pt idx="19">
                        <c:v>476.50000000000091</c:v>
                      </c:pt>
                      <c:pt idx="20">
                        <c:v>201.61000000000058</c:v>
                      </c:pt>
                      <c:pt idx="22">
                        <c:v>669.54999999999927</c:v>
                      </c:pt>
                      <c:pt idx="23">
                        <c:v>3441.4199999999728</c:v>
                      </c:pt>
                      <c:pt idx="24">
                        <c:v>1675.1399999999921</c:v>
                      </c:pt>
                      <c:pt idx="25">
                        <c:v>409.23999999999705</c:v>
                      </c:pt>
                      <c:pt idx="26">
                        <c:v>1770.3100000000268</c:v>
                      </c:pt>
                      <c:pt idx="27">
                        <c:v>720.39999999999895</c:v>
                      </c:pt>
                      <c:pt idx="28">
                        <c:v>1055.6100000000024</c:v>
                      </c:pt>
                      <c:pt idx="29">
                        <c:v>2708.4900000000271</c:v>
                      </c:pt>
                      <c:pt idx="33">
                        <c:v>107.20000000000277</c:v>
                      </c:pt>
                      <c:pt idx="35">
                        <c:v>1168.7500000000064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E8E8-4565-BEDE-50B3C5DB7C90}"/>
                  </c:ext>
                </c:extLst>
              </c15:ser>
            </c15:filteredBarSeries>
            <c15:filteredBa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динамика!$CO$171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январь</c:v>
                      </c:pt>
                    </c:strCache>
                  </c:strRef>
                </c:tx>
                <c:spPr>
                  <a:solidFill>
                    <a:srgbClr val="00B0F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27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динамика!$CO$172:$CO$234</c15:sqref>
                        </c15:formulaRef>
                      </c:ext>
                    </c:extLst>
                    <c:numCache>
                      <c:formatCode>0</c:formatCode>
                      <c:ptCount val="38"/>
                      <c:pt idx="0">
                        <c:v>1482.0099999999802</c:v>
                      </c:pt>
                      <c:pt idx="1">
                        <c:v>3727.6999999999971</c:v>
                      </c:pt>
                      <c:pt idx="2">
                        <c:v>37.950000000000188</c:v>
                      </c:pt>
                      <c:pt idx="3">
                        <c:v>1269.3000000000065</c:v>
                      </c:pt>
                      <c:pt idx="4">
                        <c:v>0</c:v>
                      </c:pt>
                      <c:pt idx="6">
                        <c:v>49.099999999998545</c:v>
                      </c:pt>
                      <c:pt idx="8">
                        <c:v>1033.6899999999951</c:v>
                      </c:pt>
                      <c:pt idx="9">
                        <c:v>32301.609999999953</c:v>
                      </c:pt>
                      <c:pt idx="11">
                        <c:v>1252.3599999999933</c:v>
                      </c:pt>
                      <c:pt idx="14">
                        <c:v>243.69999999998981</c:v>
                      </c:pt>
                      <c:pt idx="15">
                        <c:v>300.54999999998654</c:v>
                      </c:pt>
                      <c:pt idx="16">
                        <c:v>0</c:v>
                      </c:pt>
                      <c:pt idx="17">
                        <c:v>273.14999999999986</c:v>
                      </c:pt>
                      <c:pt idx="18">
                        <c:v>1826.1600000000035</c:v>
                      </c:pt>
                      <c:pt idx="19">
                        <c:v>304.00000000000136</c:v>
                      </c:pt>
                      <c:pt idx="20">
                        <c:v>198.86999999999989</c:v>
                      </c:pt>
                      <c:pt idx="22">
                        <c:v>2652.0299999999988</c:v>
                      </c:pt>
                      <c:pt idx="23">
                        <c:v>1199.2000000000116</c:v>
                      </c:pt>
                      <c:pt idx="24">
                        <c:v>421.46000000001368</c:v>
                      </c:pt>
                      <c:pt idx="25">
                        <c:v>630.75000000000546</c:v>
                      </c:pt>
                      <c:pt idx="26">
                        <c:v>1989.4999999999745</c:v>
                      </c:pt>
                      <c:pt idx="27">
                        <c:v>980.20000000000118</c:v>
                      </c:pt>
                      <c:pt idx="28">
                        <c:v>459.40999999999622</c:v>
                      </c:pt>
                      <c:pt idx="29">
                        <c:v>932.7499999999709</c:v>
                      </c:pt>
                      <c:pt idx="33">
                        <c:v>107.59999999999604</c:v>
                      </c:pt>
                      <c:pt idx="35">
                        <c:v>344.92999999999483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E8E8-4565-BEDE-50B3C5DB7C90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динамика!$CV$171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февраль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-27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динамика!$CV$172:$CV$227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1613.11</c:v>
                      </c:pt>
                      <c:pt idx="1">
                        <c:v>2258.8799999999901</c:v>
                      </c:pt>
                      <c:pt idx="2">
                        <c:v>0</c:v>
                      </c:pt>
                      <c:pt idx="3">
                        <c:v>439.87999999999738</c:v>
                      </c:pt>
                      <c:pt idx="4">
                        <c:v>1068.4799999999832</c:v>
                      </c:pt>
                      <c:pt idx="6">
                        <c:v>28.800000000001091</c:v>
                      </c:pt>
                      <c:pt idx="8">
                        <c:v>909.54000000000087</c:v>
                      </c:pt>
                      <c:pt idx="9">
                        <c:v>24995</c:v>
                      </c:pt>
                      <c:pt idx="11">
                        <c:v>695.30000000002838</c:v>
                      </c:pt>
                      <c:pt idx="14">
                        <c:v>435.0799999999972</c:v>
                      </c:pt>
                      <c:pt idx="15">
                        <c:v>362.80000000001201</c:v>
                      </c:pt>
                      <c:pt idx="16">
                        <c:v>0</c:v>
                      </c:pt>
                      <c:pt idx="17">
                        <c:v>698.8799999999967</c:v>
                      </c:pt>
                      <c:pt idx="18">
                        <c:v>1514.5999999999913</c:v>
                      </c:pt>
                      <c:pt idx="19">
                        <c:v>0</c:v>
                      </c:pt>
                      <c:pt idx="20">
                        <c:v>393.06000000000176</c:v>
                      </c:pt>
                      <c:pt idx="22">
                        <c:v>488.57000000000153</c:v>
                      </c:pt>
                      <c:pt idx="23">
                        <c:v>2464.4499999999898</c:v>
                      </c:pt>
                      <c:pt idx="24">
                        <c:v>397.8099999999904</c:v>
                      </c:pt>
                      <c:pt idx="25">
                        <c:v>334.57999999998901</c:v>
                      </c:pt>
                      <c:pt idx="26">
                        <c:v>1228.1800000000258</c:v>
                      </c:pt>
                      <c:pt idx="27">
                        <c:v>1097.1000000000004</c:v>
                      </c:pt>
                      <c:pt idx="28">
                        <c:v>608.97999999999865</c:v>
                      </c:pt>
                      <c:pt idx="29">
                        <c:v>64.37</c:v>
                      </c:pt>
                      <c:pt idx="33">
                        <c:v>147.10000000000105</c:v>
                      </c:pt>
                      <c:pt idx="35">
                        <c:v>767.04999999999836</c:v>
                      </c:pt>
                      <c:pt idx="37">
                        <c:v>175.29999999999876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8E8-4565-BEDE-50B3C5DB7C90}"/>
                  </c:ext>
                </c:extLst>
              </c15:ser>
            </c15:filteredBarSeries>
            <c15:filteredBa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динамика!$DC$171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март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-27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динамика!$DC$172:$DC$236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1624.3999999999978</c:v>
                      </c:pt>
                      <c:pt idx="1">
                        <c:v>4732.9499999999898</c:v>
                      </c:pt>
                      <c:pt idx="2">
                        <c:v>186.60000000000002</c:v>
                      </c:pt>
                      <c:pt idx="3">
                        <c:v>899.2300000000032</c:v>
                      </c:pt>
                      <c:pt idx="4">
                        <c:v>879.64000000000306</c:v>
                      </c:pt>
                      <c:pt idx="6">
                        <c:v>56.400000000001455</c:v>
                      </c:pt>
                      <c:pt idx="8">
                        <c:v>1186.9799999999886</c:v>
                      </c:pt>
                      <c:pt idx="11">
                        <c:v>1933.139999999974</c:v>
                      </c:pt>
                      <c:pt idx="12">
                        <c:v>156.51999999999956</c:v>
                      </c:pt>
                      <c:pt idx="14">
                        <c:v>674.14000000002216</c:v>
                      </c:pt>
                      <c:pt idx="15">
                        <c:v>1013.9499999999771</c:v>
                      </c:pt>
                      <c:pt idx="16">
                        <c:v>0</c:v>
                      </c:pt>
                      <c:pt idx="17">
                        <c:v>632.30000000000564</c:v>
                      </c:pt>
                      <c:pt idx="18">
                        <c:v>1253.5400000000191</c:v>
                      </c:pt>
                      <c:pt idx="19">
                        <c:v>213.49999999999864</c:v>
                      </c:pt>
                      <c:pt idx="20">
                        <c:v>99.030000000000655</c:v>
                      </c:pt>
                      <c:pt idx="22">
                        <c:v>1108</c:v>
                      </c:pt>
                      <c:pt idx="23">
                        <c:v>415.34000000001834</c:v>
                      </c:pt>
                      <c:pt idx="24">
                        <c:v>537.6600000000326</c:v>
                      </c:pt>
                      <c:pt idx="25">
                        <c:v>264.52000000000862</c:v>
                      </c:pt>
                      <c:pt idx="26">
                        <c:v>2005.7299999999996</c:v>
                      </c:pt>
                      <c:pt idx="27">
                        <c:v>485.800000000002</c:v>
                      </c:pt>
                      <c:pt idx="28">
                        <c:v>371.77000000000044</c:v>
                      </c:pt>
                      <c:pt idx="29">
                        <c:v>78.37</c:v>
                      </c:pt>
                      <c:pt idx="33">
                        <c:v>120.599999999999</c:v>
                      </c:pt>
                      <c:pt idx="35">
                        <c:v>758.51000000000658</c:v>
                      </c:pt>
                      <c:pt idx="37">
                        <c:v>308.50000000000006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E8E8-4565-BEDE-50B3C5DB7C90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динамика!$DJ$171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апрель</c:v>
                      </c:pt>
                    </c:strCache>
                  </c:strRef>
                </c:tx>
                <c:spPr>
                  <a:solidFill>
                    <a:srgbClr val="FFC000"/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-27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динамика!$DJ$172:$DJ$237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2862.309999999994</c:v>
                      </c:pt>
                      <c:pt idx="1">
                        <c:v>3834.2800000000279</c:v>
                      </c:pt>
                      <c:pt idx="2">
                        <c:v>123.28000000000003</c:v>
                      </c:pt>
                      <c:pt idx="3">
                        <c:v>516.64999999999782</c:v>
                      </c:pt>
                      <c:pt idx="4">
                        <c:v>653.78999999999542</c:v>
                      </c:pt>
                      <c:pt idx="8">
                        <c:v>1452.4200000000019</c:v>
                      </c:pt>
                      <c:pt idx="11">
                        <c:v>1525.7700000000114</c:v>
                      </c:pt>
                      <c:pt idx="12">
                        <c:v>24.590000000000174</c:v>
                      </c:pt>
                      <c:pt idx="14">
                        <c:v>398.07999999997628</c:v>
                      </c:pt>
                      <c:pt idx="15">
                        <c:v>369.05000000000655</c:v>
                      </c:pt>
                      <c:pt idx="17">
                        <c:v>461.4199999999978</c:v>
                      </c:pt>
                      <c:pt idx="18">
                        <c:v>1117.339999999971</c:v>
                      </c:pt>
                      <c:pt idx="19">
                        <c:v>457.89999999999964</c:v>
                      </c:pt>
                      <c:pt idx="20">
                        <c:v>59.099999999999</c:v>
                      </c:pt>
                      <c:pt idx="22">
                        <c:v>792.78000000000247</c:v>
                      </c:pt>
                      <c:pt idx="23">
                        <c:v>513.55999999999403</c:v>
                      </c:pt>
                      <c:pt idx="24">
                        <c:v>758.17999999999302</c:v>
                      </c:pt>
                      <c:pt idx="25">
                        <c:v>395.20999999999549</c:v>
                      </c:pt>
                      <c:pt idx="26">
                        <c:v>2462.4199999999946</c:v>
                      </c:pt>
                      <c:pt idx="27">
                        <c:v>603.59999999999854</c:v>
                      </c:pt>
                      <c:pt idx="28">
                        <c:v>316.83000000000357</c:v>
                      </c:pt>
                      <c:pt idx="29">
                        <c:v>252.32999999999947</c:v>
                      </c:pt>
                      <c:pt idx="30">
                        <c:v>130.27000000000012</c:v>
                      </c:pt>
                      <c:pt idx="33">
                        <c:v>176.59999999999832</c:v>
                      </c:pt>
                      <c:pt idx="35">
                        <c:v>490.49999999999181</c:v>
                      </c:pt>
                      <c:pt idx="37">
                        <c:v>129.60000000000002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E8E8-4565-BEDE-50B3C5DB7C90}"/>
                  </c:ext>
                </c:extLst>
              </c15:ser>
            </c15:filteredBarSeries>
            <c15:filteredBa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динамика!$DQ$171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май</c:v>
                      </c:pt>
                    </c:strCache>
                  </c:strRef>
                </c:tx>
                <c:spPr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-27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динамика!$DQ$172:$DQ$236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2463.4800000000105</c:v>
                      </c:pt>
                      <c:pt idx="1">
                        <c:v>3646.789999999979</c:v>
                      </c:pt>
                      <c:pt idx="2">
                        <c:v>108.83999999999975</c:v>
                      </c:pt>
                      <c:pt idx="3">
                        <c:v>371.11000000001877</c:v>
                      </c:pt>
                      <c:pt idx="4">
                        <c:v>825.63000000000284</c:v>
                      </c:pt>
                      <c:pt idx="6">
                        <c:v>28.800000000001091</c:v>
                      </c:pt>
                      <c:pt idx="8">
                        <c:v>1765.8199999999888</c:v>
                      </c:pt>
                      <c:pt idx="11">
                        <c:v>2003.2899999999718</c:v>
                      </c:pt>
                      <c:pt idx="12">
                        <c:v>537.14200000000017</c:v>
                      </c:pt>
                      <c:pt idx="14">
                        <c:v>393.4600000000064</c:v>
                      </c:pt>
                      <c:pt idx="15">
                        <c:v>264.40000000001237</c:v>
                      </c:pt>
                      <c:pt idx="16">
                        <c:v>0</c:v>
                      </c:pt>
                      <c:pt idx="17">
                        <c:v>1178.2099999999969</c:v>
                      </c:pt>
                      <c:pt idx="18">
                        <c:v>1038.0500000000138</c:v>
                      </c:pt>
                      <c:pt idx="19">
                        <c:v>461.62000000000398</c:v>
                      </c:pt>
                      <c:pt idx="20">
                        <c:v>364.50000000000091</c:v>
                      </c:pt>
                      <c:pt idx="22">
                        <c:v>1834.8899999999794</c:v>
                      </c:pt>
                      <c:pt idx="23">
                        <c:v>517.20999999999549</c:v>
                      </c:pt>
                      <c:pt idx="24">
                        <c:v>629.76999999997497</c:v>
                      </c:pt>
                      <c:pt idx="25">
                        <c:v>243.03000000000247</c:v>
                      </c:pt>
                      <c:pt idx="26">
                        <c:v>1175.5799999999908</c:v>
                      </c:pt>
                      <c:pt idx="27">
                        <c:v>577.29999999998472</c:v>
                      </c:pt>
                      <c:pt idx="28">
                        <c:v>683.85999999998785</c:v>
                      </c:pt>
                      <c:pt idx="29">
                        <c:v>291.24999999999829</c:v>
                      </c:pt>
                      <c:pt idx="30">
                        <c:v>334.82000000000016</c:v>
                      </c:pt>
                      <c:pt idx="33">
                        <c:v>190.10000000000537</c:v>
                      </c:pt>
                      <c:pt idx="35">
                        <c:v>636.70000000001892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E8E8-4565-BEDE-50B3C5DB7C90}"/>
                  </c:ext>
                </c:extLst>
              </c15:ser>
            </c15:filteredBarSeries>
            <c15:filteredBa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динамика!$DX$171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июнь</c:v>
                      </c:pt>
                    </c:strCache>
                  </c:strRef>
                </c:tx>
                <c:spPr>
                  <a:solidFill>
                    <a:srgbClr val="00B05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27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динамика!$DX$172:$DX$231</c15:sqref>
                        </c15:formulaRef>
                      </c:ext>
                    </c:extLst>
                    <c:numCache>
                      <c:formatCode>0</c:formatCode>
                      <c:ptCount val="38"/>
                      <c:pt idx="0">
                        <c:v>5649.4699999999939</c:v>
                      </c:pt>
                      <c:pt idx="1">
                        <c:v>5972.7500000000146</c:v>
                      </c:pt>
                      <c:pt idx="2">
                        <c:v>378.47999999999888</c:v>
                      </c:pt>
                      <c:pt idx="3">
                        <c:v>1015.9099999999889</c:v>
                      </c:pt>
                      <c:pt idx="4">
                        <c:v>542.81000000001586</c:v>
                      </c:pt>
                      <c:pt idx="6" formatCode="General">
                        <c:v>0</c:v>
                      </c:pt>
                      <c:pt idx="8">
                        <c:v>3880.5100000000057</c:v>
                      </c:pt>
                      <c:pt idx="9" formatCode="General">
                        <c:v>2.1975682685664624</c:v>
                      </c:pt>
                      <c:pt idx="11">
                        <c:v>3005.620000000039</c:v>
                      </c:pt>
                      <c:pt idx="12">
                        <c:v>919.04999999999927</c:v>
                      </c:pt>
                      <c:pt idx="14">
                        <c:v>1402.3799999999901</c:v>
                      </c:pt>
                      <c:pt idx="15">
                        <c:v>815.99999999998181</c:v>
                      </c:pt>
                      <c:pt idx="16">
                        <c:v>429.76000000000022</c:v>
                      </c:pt>
                      <c:pt idx="17">
                        <c:v>928.74000000000342</c:v>
                      </c:pt>
                      <c:pt idx="18">
                        <c:v>1441.9300000000076</c:v>
                      </c:pt>
                      <c:pt idx="19">
                        <c:v>662.70000000000255</c:v>
                      </c:pt>
                      <c:pt idx="20">
                        <c:v>134.76999999999498</c:v>
                      </c:pt>
                      <c:pt idx="22">
                        <c:v>2327.2800000000079</c:v>
                      </c:pt>
                      <c:pt idx="23">
                        <c:v>770.91000000000349</c:v>
                      </c:pt>
                      <c:pt idx="24">
                        <c:v>1537.1200000000026</c:v>
                      </c:pt>
                      <c:pt idx="25">
                        <c:v>1395.0399999999991</c:v>
                      </c:pt>
                      <c:pt idx="26">
                        <c:v>1088.1599999999999</c:v>
                      </c:pt>
                      <c:pt idx="27">
                        <c:v>847.50000000002456</c:v>
                      </c:pt>
                      <c:pt idx="28">
                        <c:v>270.53999999999724</c:v>
                      </c:pt>
                      <c:pt idx="29">
                        <c:v>1480.8500000000051</c:v>
                      </c:pt>
                      <c:pt idx="30">
                        <c:v>492.43999999999642</c:v>
                      </c:pt>
                      <c:pt idx="33">
                        <c:v>518.19999999999436</c:v>
                      </c:pt>
                      <c:pt idx="35">
                        <c:v>522.05999999999312</c:v>
                      </c:pt>
                      <c:pt idx="37">
                        <c:v>378.29999999999995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E8E8-4565-BEDE-50B3C5DB7C90}"/>
                  </c:ext>
                </c:extLst>
              </c15:ser>
            </c15:filteredBarSeries>
            <c15:filteredBa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динамика!$EE$171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июль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27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динамика!$EE$172:$EE$239</c15:sqref>
                        </c15:formulaRef>
                      </c:ext>
                    </c:extLst>
                    <c:numCache>
                      <c:formatCode>0</c:formatCode>
                      <c:ptCount val="38"/>
                      <c:pt idx="0">
                        <c:v>1378.5300000000061</c:v>
                      </c:pt>
                      <c:pt idx="1">
                        <c:v>1715.0099999999729</c:v>
                      </c:pt>
                      <c:pt idx="2">
                        <c:v>117.67000000000053</c:v>
                      </c:pt>
                      <c:pt idx="3">
                        <c:v>317.23999999999796</c:v>
                      </c:pt>
                      <c:pt idx="4">
                        <c:v>98.439999999995052</c:v>
                      </c:pt>
                      <c:pt idx="5">
                        <c:v>0</c:v>
                      </c:pt>
                      <c:pt idx="6">
                        <c:v>457.6</c:v>
                      </c:pt>
                      <c:pt idx="7">
                        <c:v>57.000000000000078</c:v>
                      </c:pt>
                      <c:pt idx="8">
                        <c:v>1202.8499999999985</c:v>
                      </c:pt>
                      <c:pt idx="11">
                        <c:v>961.1499999999869</c:v>
                      </c:pt>
                      <c:pt idx="12">
                        <c:v>541.6700000000028</c:v>
                      </c:pt>
                      <c:pt idx="14">
                        <c:v>155.80000000002201</c:v>
                      </c:pt>
                      <c:pt idx="15">
                        <c:v>530.84999999999309</c:v>
                      </c:pt>
                      <c:pt idx="16">
                        <c:v>1193.5699999999979</c:v>
                      </c:pt>
                      <c:pt idx="17">
                        <c:v>0</c:v>
                      </c:pt>
                      <c:pt idx="18">
                        <c:v>1172.6599999999999</c:v>
                      </c:pt>
                      <c:pt idx="19">
                        <c:v>194.69999999999618</c:v>
                      </c:pt>
                      <c:pt idx="20">
                        <c:v>0</c:v>
                      </c:pt>
                      <c:pt idx="22">
                        <c:v>716.30999999999949</c:v>
                      </c:pt>
                      <c:pt idx="23">
                        <c:v>183.13000000000829</c:v>
                      </c:pt>
                      <c:pt idx="24">
                        <c:v>119.5</c:v>
                      </c:pt>
                      <c:pt idx="25">
                        <c:v>64.1200000000008</c:v>
                      </c:pt>
                      <c:pt idx="26">
                        <c:v>183.48999999999069</c:v>
                      </c:pt>
                      <c:pt idx="27">
                        <c:v>315</c:v>
                      </c:pt>
                      <c:pt idx="28">
                        <c:v>308.8700000000099</c:v>
                      </c:pt>
                      <c:pt idx="29">
                        <c:v>229.48999999999387</c:v>
                      </c:pt>
                      <c:pt idx="30">
                        <c:v>85.740000000001714</c:v>
                      </c:pt>
                      <c:pt idx="33">
                        <c:v>144.40000000000236</c:v>
                      </c:pt>
                      <c:pt idx="35">
                        <c:v>300.2299999999841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E8E8-4565-BEDE-50B3C5DB7C90}"/>
                  </c:ext>
                </c:extLst>
              </c15:ser>
            </c15:filteredBarSeries>
            <c15:filteredBa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динамика!$EL$171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август</c:v>
                      </c:pt>
                    </c:strCache>
                  </c:strRef>
                </c:tx>
                <c:spPr>
                  <a:solidFill>
                    <a:srgbClr val="00B0F0"/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-27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динамика!$EL$172:$EL$241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1663.7000000000116</c:v>
                      </c:pt>
                      <c:pt idx="1">
                        <c:v>2400.2400000000198</c:v>
                      </c:pt>
                      <c:pt idx="2">
                        <c:v>110.46000000000117</c:v>
                      </c:pt>
                      <c:pt idx="3">
                        <c:v>651.51999999998225</c:v>
                      </c:pt>
                      <c:pt idx="4">
                        <c:v>252.27000000000407</c:v>
                      </c:pt>
                      <c:pt idx="6">
                        <c:v>644.60000000000207</c:v>
                      </c:pt>
                      <c:pt idx="8">
                        <c:v>1188.7100000000028</c:v>
                      </c:pt>
                      <c:pt idx="11">
                        <c:v>925.62000000000262</c:v>
                      </c:pt>
                      <c:pt idx="12">
                        <c:v>106.5799999999972</c:v>
                      </c:pt>
                      <c:pt idx="14">
                        <c:v>276.72000000000298</c:v>
                      </c:pt>
                      <c:pt idx="15">
                        <c:v>324.10000000002401</c:v>
                      </c:pt>
                      <c:pt idx="17">
                        <c:v>699.84999999999945</c:v>
                      </c:pt>
                      <c:pt idx="18">
                        <c:v>638.7799999999952</c:v>
                      </c:pt>
                      <c:pt idx="19">
                        <c:v>490.75000000000364</c:v>
                      </c:pt>
                      <c:pt idx="22">
                        <c:v>521.6600000000326</c:v>
                      </c:pt>
                      <c:pt idx="23">
                        <c:v>163.70999999999549</c:v>
                      </c:pt>
                      <c:pt idx="24">
                        <c:v>386.11000000000786</c:v>
                      </c:pt>
                      <c:pt idx="25">
                        <c:v>307.22999999999593</c:v>
                      </c:pt>
                      <c:pt idx="26">
                        <c:v>162.46999999999753</c:v>
                      </c:pt>
                      <c:pt idx="27">
                        <c:v>162.69999999997708</c:v>
                      </c:pt>
                      <c:pt idx="28">
                        <c:v>318.2799999999952</c:v>
                      </c:pt>
                      <c:pt idx="29">
                        <c:v>253.34000000000333</c:v>
                      </c:pt>
                      <c:pt idx="30">
                        <c:v>41.10000000000332</c:v>
                      </c:pt>
                      <c:pt idx="32">
                        <c:v>104.51999999999992</c:v>
                      </c:pt>
                      <c:pt idx="33">
                        <c:v>137.90000000000146</c:v>
                      </c:pt>
                      <c:pt idx="35">
                        <c:v>535.54000000000997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E8E8-4565-BEDE-50B3C5DB7C90}"/>
                  </c:ext>
                </c:extLst>
              </c15:ser>
            </c15:filteredBarSeries>
            <c15:filteredBa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динамика!$ES$171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сентябрь</c:v>
                      </c:pt>
                    </c:strCache>
                  </c:strRef>
                </c:tx>
                <c:spPr>
                  <a:solidFill>
                    <a:srgbClr val="FFC000"/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-27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динамика!$ES$172:$ES$247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1681.8799999999865</c:v>
                      </c:pt>
                      <c:pt idx="1">
                        <c:v>2188.0000000000073</c:v>
                      </c:pt>
                      <c:pt idx="2">
                        <c:v>126.99000000000001</c:v>
                      </c:pt>
                      <c:pt idx="3">
                        <c:v>755.5900000000147</c:v>
                      </c:pt>
                      <c:pt idx="4">
                        <c:v>327.21999999999389</c:v>
                      </c:pt>
                      <c:pt idx="6">
                        <c:v>1104.6000000000024</c:v>
                      </c:pt>
                      <c:pt idx="7">
                        <c:v>4539.8000000000065</c:v>
                      </c:pt>
                      <c:pt idx="8">
                        <c:v>1693.3000000000029</c:v>
                      </c:pt>
                      <c:pt idx="9">
                        <c:v>274.64000000000038</c:v>
                      </c:pt>
                      <c:pt idx="11">
                        <c:v>627.02000000001499</c:v>
                      </c:pt>
                      <c:pt idx="12">
                        <c:v>1134.7900000000027</c:v>
                      </c:pt>
                      <c:pt idx="14">
                        <c:v>1092.3900000000012</c:v>
                      </c:pt>
                      <c:pt idx="15">
                        <c:v>793.92000000000189</c:v>
                      </c:pt>
                      <c:pt idx="17">
                        <c:v>148.49999999999818</c:v>
                      </c:pt>
                      <c:pt idx="18">
                        <c:v>700.94999999999709</c:v>
                      </c:pt>
                      <c:pt idx="19">
                        <c:v>514.05000000000018</c:v>
                      </c:pt>
                      <c:pt idx="20">
                        <c:v>7585.1000000000013</c:v>
                      </c:pt>
                      <c:pt idx="22">
                        <c:v>544.21999999997934</c:v>
                      </c:pt>
                      <c:pt idx="23">
                        <c:v>733.38999999999942</c:v>
                      </c:pt>
                      <c:pt idx="24">
                        <c:v>88.699999999982538</c:v>
                      </c:pt>
                      <c:pt idx="25">
                        <c:v>355.92999999999847</c:v>
                      </c:pt>
                      <c:pt idx="26">
                        <c:v>839.75</c:v>
                      </c:pt>
                      <c:pt idx="27">
                        <c:v>309.4000000000342</c:v>
                      </c:pt>
                      <c:pt idx="28">
                        <c:v>264.32000000000335</c:v>
                      </c:pt>
                      <c:pt idx="29">
                        <c:v>416.949999999998</c:v>
                      </c:pt>
                      <c:pt idx="30">
                        <c:v>436.76999999999907</c:v>
                      </c:pt>
                      <c:pt idx="32">
                        <c:v>171.3599999999999</c:v>
                      </c:pt>
                      <c:pt idx="35">
                        <c:v>362.4099999999944</c:v>
                      </c:pt>
                      <c:pt idx="37">
                        <c:v>363.94000000000096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E8E8-4565-BEDE-50B3C5DB7C90}"/>
                  </c:ext>
                </c:extLst>
              </c15:ser>
            </c15:filteredBarSeries>
            <c15:filteredBa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динамика!$EZ$171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октябрь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-27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динамика!$EZ$172:$EZ$241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2110.6499999999942</c:v>
                      </c:pt>
                      <c:pt idx="1">
                        <c:v>2280.7000000000044</c:v>
                      </c:pt>
                      <c:pt idx="2">
                        <c:v>3476.779999999997</c:v>
                      </c:pt>
                      <c:pt idx="3">
                        <c:v>498.68000000000393</c:v>
                      </c:pt>
                      <c:pt idx="4">
                        <c:v>64.63999999999578</c:v>
                      </c:pt>
                      <c:pt idx="5">
                        <c:v>36.460000000000008</c:v>
                      </c:pt>
                      <c:pt idx="6">
                        <c:v>1247.4999999999986</c:v>
                      </c:pt>
                      <c:pt idx="7">
                        <c:v>1141</c:v>
                      </c:pt>
                      <c:pt idx="8">
                        <c:v>1398.1000000000004</c:v>
                      </c:pt>
                      <c:pt idx="9">
                        <c:v>549.28000000000077</c:v>
                      </c:pt>
                      <c:pt idx="11">
                        <c:v>1822.2499999999927</c:v>
                      </c:pt>
                      <c:pt idx="14">
                        <c:v>456.54999999997744</c:v>
                      </c:pt>
                      <c:pt idx="15">
                        <c:v>698.10999999999694</c:v>
                      </c:pt>
                      <c:pt idx="16">
                        <c:v>644.48</c:v>
                      </c:pt>
                      <c:pt idx="18">
                        <c:v>810.55000000000291</c:v>
                      </c:pt>
                      <c:pt idx="19">
                        <c:v>308.84999999999491</c:v>
                      </c:pt>
                      <c:pt idx="20">
                        <c:v>501.2200000000048</c:v>
                      </c:pt>
                      <c:pt idx="22">
                        <c:v>407.36999999999352</c:v>
                      </c:pt>
                      <c:pt idx="23">
                        <c:v>619.71000000000276</c:v>
                      </c:pt>
                      <c:pt idx="24">
                        <c:v>399.71999999999935</c:v>
                      </c:pt>
                      <c:pt idx="25">
                        <c:v>469.37000000001171</c:v>
                      </c:pt>
                      <c:pt idx="26">
                        <c:v>776.96000000001368</c:v>
                      </c:pt>
                      <c:pt idx="27">
                        <c:v>152.9999999999709</c:v>
                      </c:pt>
                      <c:pt idx="28">
                        <c:v>226.11000000000786</c:v>
                      </c:pt>
                      <c:pt idx="29">
                        <c:v>281.33000000000266</c:v>
                      </c:pt>
                      <c:pt idx="30">
                        <c:v>125.64999999999941</c:v>
                      </c:pt>
                      <c:pt idx="33">
                        <c:v>122.09999999999627</c:v>
                      </c:pt>
                      <c:pt idx="35">
                        <c:v>1228.1200000000063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E8E8-4565-BEDE-50B3C5DB7C90}"/>
                  </c:ext>
                </c:extLst>
              </c15:ser>
            </c15:filteredBarSeries>
            <c15:filteredBa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динамика!$FG$171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ноябрь</c:v>
                      </c:pt>
                    </c:strCache>
                  </c:strRef>
                </c:tx>
                <c:spPr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27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динамика!$FG$172:$FG$241</c15:sqref>
                        </c15:formulaRef>
                      </c:ext>
                    </c:extLst>
                    <c:numCache>
                      <c:formatCode>0</c:formatCode>
                      <c:ptCount val="38"/>
                      <c:pt idx="0">
                        <c:v>1432.4400000000205</c:v>
                      </c:pt>
                      <c:pt idx="1">
                        <c:v>1674.8299999999908</c:v>
                      </c:pt>
                      <c:pt idx="2">
                        <c:v>4441.6199999999981</c:v>
                      </c:pt>
                      <c:pt idx="3">
                        <c:v>431.53999999999724</c:v>
                      </c:pt>
                      <c:pt idx="4">
                        <c:v>411.57000000000698</c:v>
                      </c:pt>
                      <c:pt idx="5">
                        <c:v>72.680000000000149</c:v>
                      </c:pt>
                      <c:pt idx="6">
                        <c:v>896.49999999999727</c:v>
                      </c:pt>
                      <c:pt idx="7">
                        <c:v>457.60000000001492</c:v>
                      </c:pt>
                      <c:pt idx="8">
                        <c:v>746.19999999999345</c:v>
                      </c:pt>
                      <c:pt idx="9">
                        <c:v>890.90999999999951</c:v>
                      </c:pt>
                      <c:pt idx="11">
                        <c:v>872.45999999998457</c:v>
                      </c:pt>
                      <c:pt idx="14">
                        <c:v>415.95000000002074</c:v>
                      </c:pt>
                      <c:pt idx="15">
                        <c:v>71.999999999989086</c:v>
                      </c:pt>
                      <c:pt idx="17">
                        <c:v>804.74000000000888</c:v>
                      </c:pt>
                      <c:pt idx="18">
                        <c:v>614.36000000000786</c:v>
                      </c:pt>
                      <c:pt idx="22">
                        <c:v>560.72000000001754</c:v>
                      </c:pt>
                      <c:pt idx="23">
                        <c:v>651.91000000000349</c:v>
                      </c:pt>
                      <c:pt idx="24">
                        <c:v>135.96000000000822</c:v>
                      </c:pt>
                      <c:pt idx="25">
                        <c:v>389.15999999999258</c:v>
                      </c:pt>
                      <c:pt idx="26">
                        <c:v>694.95999999999913</c:v>
                      </c:pt>
                      <c:pt idx="27">
                        <c:v>442.70000000000346</c:v>
                      </c:pt>
                      <c:pt idx="28">
                        <c:v>216.60999999998785</c:v>
                      </c:pt>
                      <c:pt idx="29">
                        <c:v>97.010000000001128</c:v>
                      </c:pt>
                      <c:pt idx="30">
                        <c:v>245.21999999999798</c:v>
                      </c:pt>
                      <c:pt idx="33">
                        <c:v>54.600000000005821</c:v>
                      </c:pt>
                      <c:pt idx="35">
                        <c:v>68.850000000013097</c:v>
                      </c:pt>
                      <c:pt idx="37">
                        <c:v>102.70000000000027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E8E8-4565-BEDE-50B3C5DB7C90}"/>
                  </c:ext>
                </c:extLst>
              </c15:ser>
            </c15:filteredBarSeries>
            <c15:filteredBa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динамика!$FO$171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декабрь</c:v>
                      </c:pt>
                    </c:strCache>
                  </c:strRef>
                </c:tx>
                <c:spPr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-27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динамика!$FO$173:$FO$251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1188.0700000000015</c:v>
                      </c:pt>
                      <c:pt idx="1">
                        <c:v>1213.4499999999898</c:v>
                      </c:pt>
                      <c:pt idx="3">
                        <c:v>456.96000000000276</c:v>
                      </c:pt>
                      <c:pt idx="4">
                        <c:v>308.1399999999885</c:v>
                      </c:pt>
                      <c:pt idx="5">
                        <c:v>213.46000000000009</c:v>
                      </c:pt>
                      <c:pt idx="6">
                        <c:v>1493.9999999999991</c:v>
                      </c:pt>
                      <c:pt idx="7">
                        <c:v>814.99999999999909</c:v>
                      </c:pt>
                      <c:pt idx="8">
                        <c:v>933.70000000000437</c:v>
                      </c:pt>
                      <c:pt idx="9">
                        <c:v>253.57000000000016</c:v>
                      </c:pt>
                      <c:pt idx="11">
                        <c:v>1130.5999999999949</c:v>
                      </c:pt>
                      <c:pt idx="12">
                        <c:v>62.419999999993706</c:v>
                      </c:pt>
                      <c:pt idx="13">
                        <c:v>63.899999999999984</c:v>
                      </c:pt>
                      <c:pt idx="15">
                        <c:v>329.94000000001506</c:v>
                      </c:pt>
                      <c:pt idx="16">
                        <c:v>908.08999999999924</c:v>
                      </c:pt>
                      <c:pt idx="18">
                        <c:v>671.22999999998865</c:v>
                      </c:pt>
                      <c:pt idx="19">
                        <c:v>160.700000000003</c:v>
                      </c:pt>
                      <c:pt idx="22">
                        <c:v>731.27999999998428</c:v>
                      </c:pt>
                      <c:pt idx="23">
                        <c:v>559.16999999999098</c:v>
                      </c:pt>
                      <c:pt idx="24">
                        <c:v>275.95999999998639</c:v>
                      </c:pt>
                      <c:pt idx="25">
                        <c:v>89.240000000001601</c:v>
                      </c:pt>
                      <c:pt idx="26">
                        <c:v>343.82999999999811</c:v>
                      </c:pt>
                      <c:pt idx="27">
                        <c:v>247.29999999999654</c:v>
                      </c:pt>
                      <c:pt idx="28">
                        <c:v>722.08000000000538</c:v>
                      </c:pt>
                      <c:pt idx="29">
                        <c:v>455.79999999999563</c:v>
                      </c:pt>
                      <c:pt idx="30">
                        <c:v>436.76000000000181</c:v>
                      </c:pt>
                      <c:pt idx="31">
                        <c:v>585.43000000000006</c:v>
                      </c:pt>
                      <c:pt idx="35">
                        <c:v>266.5199999999968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E8E8-4565-BEDE-50B3C5DB7C90}"/>
                  </c:ext>
                </c:extLst>
              </c15:ser>
            </c15:filteredBarSeries>
            <c15:filteredBar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динамика!$FW$171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январь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15"/>
                    <c:layout>
                      <c:manualLayout>
                        <c:x val="8.4086241762776023E-4"/>
                        <c:y val="1.0284296596337426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1E-E8E8-4565-BEDE-50B3C5DB7C90}"/>
                      </c:ext>
                    </c:extLst>
                  </c:dLbl>
                  <c:dLbl>
                    <c:idx val="30"/>
                    <c:layout>
                      <c:manualLayout>
                        <c:x val="-6.1662531628541845E-17"/>
                        <c:y val="5.8767409121928144E-3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1F-E8E8-4565-BEDE-50B3C5DB7C90}"/>
                      </c:ext>
                    </c:extLst>
                  </c:dLbl>
                  <c:dLbl>
                    <c:idx val="31"/>
                    <c:layout>
                      <c:manualLayout>
                        <c:x val="-1.2332506325708369E-16"/>
                        <c:y val="1.3222667052433724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20-E8E8-4565-BEDE-50B3C5DB7C90}"/>
                      </c:ext>
                    </c:extLst>
                  </c:dLbl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-27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динамика!$FW$172:$FW$252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981.26999999998952</c:v>
                      </c:pt>
                      <c:pt idx="1">
                        <c:v>572.7799999999952</c:v>
                      </c:pt>
                      <c:pt idx="3">
                        <c:v>110.26999999999316</c:v>
                      </c:pt>
                      <c:pt idx="4">
                        <c:v>2613.2600000000166</c:v>
                      </c:pt>
                      <c:pt idx="6">
                        <c:v>1052.6000000000049</c:v>
                      </c:pt>
                      <c:pt idx="7">
                        <c:v>360.50000000000182</c:v>
                      </c:pt>
                      <c:pt idx="8">
                        <c:v>408.99999999999272</c:v>
                      </c:pt>
                      <c:pt idx="9">
                        <c:v>399.74999999999932</c:v>
                      </c:pt>
                      <c:pt idx="11">
                        <c:v>140.73000000002503</c:v>
                      </c:pt>
                      <c:pt idx="12">
                        <c:v>238.35000000000127</c:v>
                      </c:pt>
                      <c:pt idx="13">
                        <c:v>125.55000000000007</c:v>
                      </c:pt>
                      <c:pt idx="14">
                        <c:v>1129.9299999999839</c:v>
                      </c:pt>
                      <c:pt idx="15">
                        <c:v>157.2599999999893</c:v>
                      </c:pt>
                      <c:pt idx="17">
                        <c:v>48.499999999993634</c:v>
                      </c:pt>
                      <c:pt idx="18">
                        <c:v>576.86000000001513</c:v>
                      </c:pt>
                      <c:pt idx="19">
                        <c:v>71.149999999998272</c:v>
                      </c:pt>
                      <c:pt idx="22">
                        <c:v>343.88999999999578</c:v>
                      </c:pt>
                      <c:pt idx="23">
                        <c:v>675.11999999999534</c:v>
                      </c:pt>
                      <c:pt idx="24">
                        <c:v>98.05000000000291</c:v>
                      </c:pt>
                      <c:pt idx="25">
                        <c:v>46.090000000001055</c:v>
                      </c:pt>
                      <c:pt idx="26">
                        <c:v>536.27000000000771</c:v>
                      </c:pt>
                      <c:pt idx="27">
                        <c:v>81.999999999994543</c:v>
                      </c:pt>
                      <c:pt idx="28">
                        <c:v>182.60999999999876</c:v>
                      </c:pt>
                      <c:pt idx="30">
                        <c:v>319.26000000000158</c:v>
                      </c:pt>
                      <c:pt idx="31">
                        <c:v>172.00999999999738</c:v>
                      </c:pt>
                      <c:pt idx="32">
                        <c:v>387.83000000000158</c:v>
                      </c:pt>
                      <c:pt idx="33">
                        <c:v>121.39999999999918</c:v>
                      </c:pt>
                      <c:pt idx="35">
                        <c:v>368.24999999999636</c:v>
                      </c:pt>
                      <c:pt idx="37">
                        <c:v>129.60000000000014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E8E8-4565-BEDE-50B3C5DB7C90}"/>
                  </c:ext>
                </c:extLst>
              </c15:ser>
            </c15:filteredBarSeries>
            <c15:filteredBar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динамика!$GE$171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февраль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0"/>
                    <c:layout>
                      <c:manualLayout>
                        <c:x val="-1.541850763151237E-17"/>
                        <c:y val="1.7941478829924345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22-E8E8-4565-BEDE-50B3C5DB7C90}"/>
                      </c:ext>
                    </c:extLst>
                  </c:dLbl>
                  <c:dLbl>
                    <c:idx val="31"/>
                    <c:layout>
                      <c:manualLayout>
                        <c:x val="-1.2332506325708369E-16"/>
                        <c:y val="8.8151113682892225E-3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23-E8E8-4565-BEDE-50B3C5DB7C90}"/>
                      </c:ext>
                    </c:extLst>
                  </c:dLbl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-27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динамика!$GE$172:$GE$252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1077.2799999999916</c:v>
                      </c:pt>
                      <c:pt idx="1">
                        <c:v>1847.9399999999878</c:v>
                      </c:pt>
                      <c:pt idx="2">
                        <c:v>37.450000000000728</c:v>
                      </c:pt>
                      <c:pt idx="3">
                        <c:v>763.45999999998094</c:v>
                      </c:pt>
                      <c:pt idx="4">
                        <c:v>1840.5599999999904</c:v>
                      </c:pt>
                      <c:pt idx="6">
                        <c:v>1515.9999999999936</c:v>
                      </c:pt>
                      <c:pt idx="7">
                        <c:v>368.7999999999638</c:v>
                      </c:pt>
                      <c:pt idx="8">
                        <c:v>973.10000000000946</c:v>
                      </c:pt>
                      <c:pt idx="9">
                        <c:v>505.97999999999411</c:v>
                      </c:pt>
                      <c:pt idx="11">
                        <c:v>1315.52</c:v>
                      </c:pt>
                      <c:pt idx="12">
                        <c:v>462.80000000000291</c:v>
                      </c:pt>
                      <c:pt idx="13">
                        <c:v>354.75000000000023</c:v>
                      </c:pt>
                      <c:pt idx="14">
                        <c:v>383.100000000004</c:v>
                      </c:pt>
                      <c:pt idx="15">
                        <c:v>374.34000000000015</c:v>
                      </c:pt>
                      <c:pt idx="16">
                        <c:v>785.91999999999416</c:v>
                      </c:pt>
                      <c:pt idx="17">
                        <c:v>372.59000000000378</c:v>
                      </c:pt>
                      <c:pt idx="18">
                        <c:v>524.78999999998632</c:v>
                      </c:pt>
                      <c:pt idx="19">
                        <c:v>197.60000000000264</c:v>
                      </c:pt>
                      <c:pt idx="22">
                        <c:v>241.52999999998974</c:v>
                      </c:pt>
                      <c:pt idx="23">
                        <c:v>369.28999999999724</c:v>
                      </c:pt>
                      <c:pt idx="24">
                        <c:v>240.76000000001113</c:v>
                      </c:pt>
                      <c:pt idx="25">
                        <c:v>411.94999999999982</c:v>
                      </c:pt>
                      <c:pt idx="26">
                        <c:v>565.91999999998734</c:v>
                      </c:pt>
                      <c:pt idx="27">
                        <c:v>127.5</c:v>
                      </c:pt>
                      <c:pt idx="28">
                        <c:v>292.68000000000757</c:v>
                      </c:pt>
                      <c:pt idx="29">
                        <c:v>195.17000000000007</c:v>
                      </c:pt>
                      <c:pt idx="30">
                        <c:v>366.40999999999758</c:v>
                      </c:pt>
                      <c:pt idx="31">
                        <c:v>102.69000000000028</c:v>
                      </c:pt>
                      <c:pt idx="33">
                        <c:v>107.90000000000009</c:v>
                      </c:pt>
                      <c:pt idx="35">
                        <c:v>432.90000000000873</c:v>
                      </c:pt>
                      <c:pt idx="37">
                        <c:v>129.59999999999991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E8E8-4565-BEDE-50B3C5DB7C90}"/>
                  </c:ext>
                </c:extLst>
              </c15:ser>
            </c15:filteredBarSeries>
            <c15:filteredBar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динамика!$GM$171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март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18"/>
                    <c:layout>
                      <c:manualLayout>
                        <c:x val="-8.4101922258702588E-4"/>
                        <c:y val="1.6561365073776316E-2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25-E8E8-4565-BEDE-50B3C5DB7C90}"/>
                      </c:ext>
                    </c:extLst>
                  </c:dLbl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-27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динамика!$GM$172:$GM$252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1227.2700000000259</c:v>
                      </c:pt>
                      <c:pt idx="1">
                        <c:v>1511.2200000000194</c:v>
                      </c:pt>
                      <c:pt idx="2">
                        <c:v>112.29999999998836</c:v>
                      </c:pt>
                      <c:pt idx="3">
                        <c:v>623.73999999999796</c:v>
                      </c:pt>
                      <c:pt idx="4">
                        <c:v>464.21999999999025</c:v>
                      </c:pt>
                      <c:pt idx="5">
                        <c:v>729.63999999999976</c:v>
                      </c:pt>
                      <c:pt idx="6">
                        <c:v>1228.9000000000069</c:v>
                      </c:pt>
                      <c:pt idx="7">
                        <c:v>478.50000000001819</c:v>
                      </c:pt>
                      <c:pt idx="8">
                        <c:v>878.60000000000218</c:v>
                      </c:pt>
                      <c:pt idx="9">
                        <c:v>183.86000000000558</c:v>
                      </c:pt>
                      <c:pt idx="11">
                        <c:v>1609.69</c:v>
                      </c:pt>
                      <c:pt idx="13">
                        <c:v>550.96999999999912</c:v>
                      </c:pt>
                      <c:pt idx="14">
                        <c:v>431.96000000000822</c:v>
                      </c:pt>
                      <c:pt idx="15">
                        <c:v>324.41999999999462</c:v>
                      </c:pt>
                      <c:pt idx="16">
                        <c:v>440.14999999999691</c:v>
                      </c:pt>
                      <c:pt idx="17">
                        <c:v>327.89999999999327</c:v>
                      </c:pt>
                      <c:pt idx="18">
                        <c:v>563.51999999998952</c:v>
                      </c:pt>
                      <c:pt idx="19">
                        <c:v>245.90000000000282</c:v>
                      </c:pt>
                      <c:pt idx="21">
                        <c:v>445.84000000000026</c:v>
                      </c:pt>
                      <c:pt idx="22">
                        <c:v>346.15000000002146</c:v>
                      </c:pt>
                      <c:pt idx="23">
                        <c:v>487.43000000000029</c:v>
                      </c:pt>
                      <c:pt idx="24">
                        <c:v>170.50000000000728</c:v>
                      </c:pt>
                      <c:pt idx="25">
                        <c:v>124.78000000000065</c:v>
                      </c:pt>
                      <c:pt idx="26">
                        <c:v>526.82000000002517</c:v>
                      </c:pt>
                      <c:pt idx="28">
                        <c:v>57.08999999999287</c:v>
                      </c:pt>
                      <c:pt idx="29">
                        <c:v>136.43000000000484</c:v>
                      </c:pt>
                      <c:pt idx="30">
                        <c:v>257.57000000000016</c:v>
                      </c:pt>
                      <c:pt idx="31">
                        <c:v>194.62000000000387</c:v>
                      </c:pt>
                      <c:pt idx="33">
                        <c:v>50.299999999999272</c:v>
                      </c:pt>
                      <c:pt idx="35">
                        <c:v>142.55999999999403</c:v>
                      </c:pt>
                      <c:pt idx="37">
                        <c:v>108.99999999999909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E8E8-4565-BEDE-50B3C5DB7C90}"/>
                  </c:ext>
                </c:extLst>
              </c15:ser>
            </c15:filteredBarSeries>
            <c15:filteredBar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динамика!$GU$171</c15:sqref>
                        </c15:formulaRef>
                      </c:ext>
                    </c:extLst>
                    <c:strCache>
                      <c:ptCount val="1"/>
                      <c:pt idx="0">
                        <c:v>площадь, апрель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-27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динамика!$GU$172:$GU$254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960.31000000000495</c:v>
                      </c:pt>
                      <c:pt idx="1">
                        <c:v>1495.669999999991</c:v>
                      </c:pt>
                      <c:pt idx="2">
                        <c:v>373.90000000000691</c:v>
                      </c:pt>
                      <c:pt idx="3">
                        <c:v>1096.3000000000175</c:v>
                      </c:pt>
                      <c:pt idx="4">
                        <c:v>1518.2200000000194</c:v>
                      </c:pt>
                      <c:pt idx="5">
                        <c:v>367.83000000000288</c:v>
                      </c:pt>
                      <c:pt idx="6">
                        <c:v>1347.1999999999953</c:v>
                      </c:pt>
                      <c:pt idx="7">
                        <c:v>467.79999999998836</c:v>
                      </c:pt>
                      <c:pt idx="8">
                        <c:v>701.39999999999418</c:v>
                      </c:pt>
                      <c:pt idx="9">
                        <c:v>167.24999999999909</c:v>
                      </c:pt>
                      <c:pt idx="11">
                        <c:v>973.44</c:v>
                      </c:pt>
                      <c:pt idx="13">
                        <c:v>1000.220000000005</c:v>
                      </c:pt>
                      <c:pt idx="14">
                        <c:v>585.80999999998494</c:v>
                      </c:pt>
                      <c:pt idx="15">
                        <c:v>173.02000000000226</c:v>
                      </c:pt>
                      <c:pt idx="16">
                        <c:v>745.54000000001179</c:v>
                      </c:pt>
                      <c:pt idx="17">
                        <c:v>312.10000000000218</c:v>
                      </c:pt>
                      <c:pt idx="18">
                        <c:v>712.8300000000163</c:v>
                      </c:pt>
                      <c:pt idx="19">
                        <c:v>130.19999999999754</c:v>
                      </c:pt>
                      <c:pt idx="22">
                        <c:v>307.06000000002314</c:v>
                      </c:pt>
                      <c:pt idx="23">
                        <c:v>337.28000000000975</c:v>
                      </c:pt>
                      <c:pt idx="26">
                        <c:v>664.66999999998734</c:v>
                      </c:pt>
                      <c:pt idx="27">
                        <c:v>257.70000000000073</c:v>
                      </c:pt>
                      <c:pt idx="28">
                        <c:v>176.54000000000451</c:v>
                      </c:pt>
                      <c:pt idx="29">
                        <c:v>612.63999999999942</c:v>
                      </c:pt>
                      <c:pt idx="30">
                        <c:v>333.87000000000171</c:v>
                      </c:pt>
                      <c:pt idx="31">
                        <c:v>567.9800000000007</c:v>
                      </c:pt>
                      <c:pt idx="35">
                        <c:v>55.84999999998945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E8E8-4565-BEDE-50B3C5DB7C90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3"/>
          <c:order val="23"/>
          <c:tx>
            <c:strRef>
              <c:f>динамика!$HX$171</c:f>
              <c:strCache>
                <c:ptCount val="1"/>
                <c:pt idx="0">
                  <c:v>доля в продаже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1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динамика!$A$173:$A$210</c:f>
              <c:strCache>
                <c:ptCount val="38"/>
                <c:pt idx="0">
                  <c:v>Новая Самара</c:v>
                </c:pt>
                <c:pt idx="1">
                  <c:v>Южный город</c:v>
                </c:pt>
                <c:pt idx="2">
                  <c:v>ЖК Заречье</c:v>
                </c:pt>
                <c:pt idx="3">
                  <c:v>ЖК Зеленый квартал</c:v>
                </c:pt>
                <c:pt idx="4">
                  <c:v>ЖК "Развитие"</c:v>
                </c:pt>
                <c:pt idx="5">
                  <c:v>ЖК Поддубный</c:v>
                </c:pt>
                <c:pt idx="6">
                  <c:v>ЖК "Уют-Парк"</c:v>
                </c:pt>
                <c:pt idx="7">
                  <c:v>ЖК Аура</c:v>
                </c:pt>
                <c:pt idx="8">
                  <c:v>Волгарь</c:v>
                </c:pt>
                <c:pt idx="9">
                  <c:v>ЖК Спутник</c:v>
                </c:pt>
                <c:pt idx="10">
                  <c:v>ЖК Движение</c:v>
                </c:pt>
                <c:pt idx="11">
                  <c:v>Амград</c:v>
                </c:pt>
                <c:pt idx="12">
                  <c:v>ЖД "Салют"</c:v>
                </c:pt>
                <c:pt idx="13">
                  <c:v>ЖК Ласточка</c:v>
                </c:pt>
                <c:pt idx="14">
                  <c:v>ЖК "Комфорт"</c:v>
                </c:pt>
                <c:pt idx="15">
                  <c:v>ЖК КУЛЬТУРА</c:v>
                </c:pt>
                <c:pt idx="16">
                  <c:v>ЖК "Садовая"</c:v>
                </c:pt>
                <c:pt idx="17">
                  <c:v>ЖК "Эстетика"</c:v>
                </c:pt>
                <c:pt idx="18">
                  <c:v>ЖК "Дом у Космопорта-2"</c:v>
                </c:pt>
                <c:pt idx="19">
                  <c:v>ЖК"АРТХОЛЛ"</c:v>
                </c:pt>
                <c:pt idx="20">
                  <c:v>ЖК "Легенда"</c:v>
                </c:pt>
                <c:pt idx="21">
                  <c:v>ЖК Парковый</c:v>
                </c:pt>
                <c:pt idx="22">
                  <c:v>ЖК "Самара Сити"</c:v>
                </c:pt>
                <c:pt idx="23">
                  <c:v>Green River</c:v>
                </c:pt>
                <c:pt idx="24">
                  <c:v>ЖК Московский</c:v>
                </c:pt>
                <c:pt idx="25">
                  <c:v>ЖК "КАПИТАЛ"</c:v>
                </c:pt>
                <c:pt idx="26">
                  <c:v>ЖК "Времена года"</c:v>
                </c:pt>
                <c:pt idx="27">
                  <c:v>ЖК "Квадро"</c:v>
                </c:pt>
                <c:pt idx="28">
                  <c:v>Жилые башни "Баланс Towers"</c:v>
                </c:pt>
                <c:pt idx="29">
                  <c:v>ЖК Рекорд</c:v>
                </c:pt>
                <c:pt idx="30">
                  <c:v>ЖК "Дом у озера"</c:v>
                </c:pt>
                <c:pt idx="31">
                  <c:v>ЖК Волна-Клуб</c:v>
                </c:pt>
                <c:pt idx="32">
                  <c:v>ЖК "Высота"</c:v>
                </c:pt>
                <c:pt idx="33">
                  <c:v>ЖК "Горизонт-2"</c:v>
                </c:pt>
                <c:pt idx="34">
                  <c:v>ЖК Классики</c:v>
                </c:pt>
                <c:pt idx="35">
                  <c:v>ЗИМ Галерея</c:v>
                </c:pt>
                <c:pt idx="36">
                  <c:v>ЖД Ногина 8</c:v>
                </c:pt>
                <c:pt idx="37">
                  <c:v>Водников, д. 99-105</c:v>
                </c:pt>
              </c:strCache>
            </c:strRef>
          </c:cat>
          <c:val>
            <c:numRef>
              <c:f>динамика!$HX$173:$HX$210</c:f>
              <c:numCache>
                <c:formatCode>0.0%</c:formatCode>
                <c:ptCount val="38"/>
                <c:pt idx="0">
                  <c:v>0.10915720388731212</c:v>
                </c:pt>
                <c:pt idx="1">
                  <c:v>8.9250214062872507E-2</c:v>
                </c:pt>
                <c:pt idx="2">
                  <c:v>6.0075359276953469E-2</c:v>
                </c:pt>
                <c:pt idx="3">
                  <c:v>5.0860652786017875E-2</c:v>
                </c:pt>
                <c:pt idx="4">
                  <c:v>5.703217973736207E-2</c:v>
                </c:pt>
                <c:pt idx="5">
                  <c:v>4.7091545745435809E-2</c:v>
                </c:pt>
                <c:pt idx="6">
                  <c:v>3.5690482804663734E-2</c:v>
                </c:pt>
                <c:pt idx="7">
                  <c:v>2.4372872946682212E-2</c:v>
                </c:pt>
                <c:pt idx="8">
                  <c:v>3.1420657267333729E-2</c:v>
                </c:pt>
                <c:pt idx="9">
                  <c:v>2.5861310121945317E-2</c:v>
                </c:pt>
                <c:pt idx="10">
                  <c:v>3.0226020671214156E-2</c:v>
                </c:pt>
                <c:pt idx="11">
                  <c:v>2.327540774833254E-2</c:v>
                </c:pt>
                <c:pt idx="12">
                  <c:v>2.5940190433075928E-2</c:v>
                </c:pt>
                <c:pt idx="13">
                  <c:v>3.2823354973976052E-2</c:v>
                </c:pt>
                <c:pt idx="14">
                  <c:v>2.9116551947256999E-2</c:v>
                </c:pt>
                <c:pt idx="15">
                  <c:v>2.4798140711043887E-2</c:v>
                </c:pt>
                <c:pt idx="16">
                  <c:v>3.4894820535859586E-2</c:v>
                </c:pt>
                <c:pt idx="17">
                  <c:v>2.6270573185495871E-2</c:v>
                </c:pt>
                <c:pt idx="18">
                  <c:v>2.3207959366352435E-2</c:v>
                </c:pt>
                <c:pt idx="19">
                  <c:v>2.3875584028680334E-2</c:v>
                </c:pt>
                <c:pt idx="20">
                  <c:v>1.5615443621725858E-2</c:v>
                </c:pt>
                <c:pt idx="21">
                  <c:v>1.6919255141224786E-2</c:v>
                </c:pt>
                <c:pt idx="22">
                  <c:v>1.6393957996806145E-2</c:v>
                </c:pt>
                <c:pt idx="23">
                  <c:v>1.7916119363058917E-2</c:v>
                </c:pt>
                <c:pt idx="24">
                  <c:v>9.5336573142071109E-3</c:v>
                </c:pt>
                <c:pt idx="25">
                  <c:v>1.0196137608417375E-2</c:v>
                </c:pt>
                <c:pt idx="26">
                  <c:v>1.2452800422523886E-2</c:v>
                </c:pt>
                <c:pt idx="27">
                  <c:v>1.6004700809267667E-2</c:v>
                </c:pt>
                <c:pt idx="28">
                  <c:v>6.5161996152013468E-3</c:v>
                </c:pt>
                <c:pt idx="29">
                  <c:v>5.7302544861746732E-3</c:v>
                </c:pt>
                <c:pt idx="30">
                  <c:v>8.4173294327589097E-3</c:v>
                </c:pt>
                <c:pt idx="31">
                  <c:v>9.4770692649152298E-3</c:v>
                </c:pt>
                <c:pt idx="32">
                  <c:v>6.4704718986031669E-3</c:v>
                </c:pt>
                <c:pt idx="33">
                  <c:v>7.8594512902647098E-3</c:v>
                </c:pt>
                <c:pt idx="34">
                  <c:v>1.6719767977565917E-2</c:v>
                </c:pt>
                <c:pt idx="35">
                  <c:v>5.965752226654338E-3</c:v>
                </c:pt>
                <c:pt idx="36">
                  <c:v>5.305558318271745E-3</c:v>
                </c:pt>
                <c:pt idx="37">
                  <c:v>7.2649909744919071E-3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E8-4565-BEDE-50B3C5DB7C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61177231"/>
        <c:axId val="361185967"/>
        <c:extLst>
          <c:ext xmlns:c15="http://schemas.microsoft.com/office/drawing/2012/chart" uri="{02D57815-91ED-43cb-92C2-25804820EDAC}">
            <c15:filteredLineSeries>
              <c15:ser>
                <c:idx val="3"/>
                <c:order val="12"/>
                <c:tx>
                  <c:strRef>
                    <c:extLst>
                      <c:ext uri="{02D57815-91ED-43cb-92C2-25804820EDAC}">
                        <c15:formulaRef>
                          <c15:sqref>динамика!$DV$171</c15:sqref>
                        </c15:formulaRef>
                      </c:ext>
                    </c:extLst>
                    <c:strCache>
                      <c:ptCount val="1"/>
                      <c:pt idx="0">
                        <c:v>доля в продаже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squar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dLbls>
                  <c:numFmt formatCode="0.0%" sourceLinked="0"/>
                  <c:spPr>
                    <a:solidFill>
                      <a:schemeClr val="accent2">
                        <a:lumMod val="20000"/>
                        <a:lumOff val="80000"/>
                        <a:alpha val="60000"/>
                      </a:schemeClr>
                    </a:solidFill>
                    <a:ln>
                      <a:noFill/>
                    </a:ln>
                    <a:effectLst/>
                  </c:spPr>
                  <c:txPr>
                    <a:bodyPr rot="-27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динамика!$A$173:$A$210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динамика!$EX$172:$EX$247</c15:sqref>
                        </c15:formulaRef>
                      </c:ext>
                    </c:extLst>
                    <c:numCache>
                      <c:formatCode>0.0%</c:formatCode>
                      <c:ptCount val="38"/>
                      <c:pt idx="0">
                        <c:v>4.853047769862516E-2</c:v>
                      </c:pt>
                      <c:pt idx="1">
                        <c:v>6.3134519231213312E-2</c:v>
                      </c:pt>
                      <c:pt idx="2">
                        <c:v>3.6642836367329766E-3</c:v>
                      </c:pt>
                      <c:pt idx="3">
                        <c:v>2.1802473211112082E-2</c:v>
                      </c:pt>
                      <c:pt idx="4">
                        <c:v>9.4419000835636053E-3</c:v>
                      </c:pt>
                      <c:pt idx="6">
                        <c:v>3.1873121546068625E-2</c:v>
                      </c:pt>
                      <c:pt idx="7">
                        <c:v>0.13099547093503733</c:v>
                      </c:pt>
                      <c:pt idx="8">
                        <c:v>4.8860000646349787E-2</c:v>
                      </c:pt>
                      <c:pt idx="9">
                        <c:v>7.9247094888758654E-3</c:v>
                      </c:pt>
                      <c:pt idx="11">
                        <c:v>1.8092598833800818E-2</c:v>
                      </c:pt>
                      <c:pt idx="12">
                        <c:v>3.2744250949903332E-2</c:v>
                      </c:pt>
                      <c:pt idx="14">
                        <c:v>3.1520803228055283E-2</c:v>
                      </c:pt>
                      <c:pt idx="15">
                        <c:v>2.290848149362195E-2</c:v>
                      </c:pt>
                      <c:pt idx="17">
                        <c:v>4.2849525163779854E-3</c:v>
                      </c:pt>
                      <c:pt idx="18">
                        <c:v>2.0225841524277258E-2</c:v>
                      </c:pt>
                      <c:pt idx="19">
                        <c:v>1.4832860882452061E-2</c:v>
                      </c:pt>
                      <c:pt idx="20">
                        <c:v>0.21886729516484216</c:v>
                      </c:pt>
                      <c:pt idx="22">
                        <c:v>1.5703413188304156E-2</c:v>
                      </c:pt>
                      <c:pt idx="23">
                        <c:v>2.1161894451087453E-2</c:v>
                      </c:pt>
                      <c:pt idx="24">
                        <c:v>2.5594295501862431E-3</c:v>
                      </c:pt>
                      <c:pt idx="25">
                        <c:v>1.0270324236730157E-2</c:v>
                      </c:pt>
                      <c:pt idx="26">
                        <c:v>2.4230901519383549E-2</c:v>
                      </c:pt>
                      <c:pt idx="27">
                        <c:v>8.9277057815994026E-3</c:v>
                      </c:pt>
                      <c:pt idx="28">
                        <c:v>7.6269269301620013E-3</c:v>
                      </c:pt>
                      <c:pt idx="29">
                        <c:v>1.2031050179823664E-2</c:v>
                      </c:pt>
                      <c:pt idx="30">
                        <c:v>1.2602954279989437E-2</c:v>
                      </c:pt>
                      <c:pt idx="32">
                        <c:v>4.9445755098083506E-3</c:v>
                      </c:pt>
                      <c:pt idx="35">
                        <c:v>1.0457303982899263E-2</c:v>
                      </c:pt>
                      <c:pt idx="37">
                        <c:v>1.0501451978522742E-2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0-E8E8-4565-BEDE-50B3C5DB7C90}"/>
                  </c:ext>
                </c:extLst>
              </c15:ser>
            </c15:filteredLineSeries>
          </c:ext>
        </c:extLst>
      </c:lineChart>
      <c:catAx>
        <c:axId val="173599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601096"/>
        <c:crosses val="autoZero"/>
        <c:auto val="1"/>
        <c:lblAlgn val="ctr"/>
        <c:lblOffset val="100"/>
        <c:noMultiLvlLbl val="0"/>
      </c:catAx>
      <c:valAx>
        <c:axId val="173601096"/>
        <c:scaling>
          <c:orientation val="minMax"/>
          <c:max val="3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599136"/>
        <c:crosses val="autoZero"/>
        <c:crossBetween val="between"/>
      </c:valAx>
      <c:valAx>
        <c:axId val="361185967"/>
        <c:scaling>
          <c:orientation val="minMax"/>
          <c:max val="0.23"/>
          <c:min val="-2"/>
        </c:scaling>
        <c:delete val="0"/>
        <c:axPos val="r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1177231"/>
        <c:crosses val="max"/>
        <c:crossBetween val="between"/>
      </c:valAx>
      <c:catAx>
        <c:axId val="36117723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611859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Динамика цены 1 м2 и стоимость лота в </a:t>
            </a:r>
            <a:r>
              <a:rPr lang="ru-RU" baseline="0"/>
              <a:t>июле</a:t>
            </a:r>
            <a:r>
              <a:rPr lang="ru-RU"/>
              <a:t>, руб.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2.4269665154936924E-2"/>
          <c:y val="0.11239371140030342"/>
          <c:w val="0.96621976044108915"/>
          <c:h val="0.56375873239543473"/>
        </c:manualLayout>
      </c:layout>
      <c:barChart>
        <c:barDir val="col"/>
        <c:grouping val="clustered"/>
        <c:varyColors val="0"/>
        <c:ser>
          <c:idx val="29"/>
          <c:order val="29"/>
          <c:tx>
            <c:strRef>
              <c:f>динамика!$HG$171</c:f>
              <c:strCache>
                <c:ptCount val="1"/>
                <c:pt idx="0">
                  <c:v>цена 1 м2, май (тыс. руб)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динамика!$A$172:$A$257</c:f>
              <c:strCache>
                <c:ptCount val="38"/>
                <c:pt idx="0">
                  <c:v>Новая Самара</c:v>
                </c:pt>
                <c:pt idx="1">
                  <c:v>Южный город</c:v>
                </c:pt>
                <c:pt idx="2">
                  <c:v>ЖК Заречье</c:v>
                </c:pt>
                <c:pt idx="3">
                  <c:v>ЖК Зеленый квартал</c:v>
                </c:pt>
                <c:pt idx="4">
                  <c:v>ЖК "Развитие"</c:v>
                </c:pt>
                <c:pt idx="5">
                  <c:v>ЖК Поддубный</c:v>
                </c:pt>
                <c:pt idx="6">
                  <c:v>ЖК "Уют-Парк"</c:v>
                </c:pt>
                <c:pt idx="7">
                  <c:v>ЖК Аура</c:v>
                </c:pt>
                <c:pt idx="8">
                  <c:v>Волгарь</c:v>
                </c:pt>
                <c:pt idx="9">
                  <c:v>ЖК Спутник</c:v>
                </c:pt>
                <c:pt idx="10">
                  <c:v>ЖК Движение</c:v>
                </c:pt>
                <c:pt idx="11">
                  <c:v>Амград</c:v>
                </c:pt>
                <c:pt idx="12">
                  <c:v>ЖД "Салют"</c:v>
                </c:pt>
                <c:pt idx="13">
                  <c:v>ЖК Ласточка</c:v>
                </c:pt>
                <c:pt idx="14">
                  <c:v>ЖК "Комфорт"</c:v>
                </c:pt>
                <c:pt idx="15">
                  <c:v>ЖК КУЛЬТУРА</c:v>
                </c:pt>
                <c:pt idx="16">
                  <c:v>ЖК "Садовая"</c:v>
                </c:pt>
                <c:pt idx="17">
                  <c:v>ЖК "Эстетика"</c:v>
                </c:pt>
                <c:pt idx="18">
                  <c:v>ЖК "Дом у Космопорта-2"</c:v>
                </c:pt>
                <c:pt idx="19">
                  <c:v>ЖК"АРТХОЛЛ"</c:v>
                </c:pt>
                <c:pt idx="20">
                  <c:v>ЖК "Легенда"</c:v>
                </c:pt>
                <c:pt idx="21">
                  <c:v>ЖК Парковый</c:v>
                </c:pt>
                <c:pt idx="22">
                  <c:v>ЖК "Самара Сити"</c:v>
                </c:pt>
                <c:pt idx="23">
                  <c:v>Green River</c:v>
                </c:pt>
                <c:pt idx="24">
                  <c:v>ЖК Московский</c:v>
                </c:pt>
                <c:pt idx="25">
                  <c:v>ЖК "КАПИТАЛ"</c:v>
                </c:pt>
                <c:pt idx="26">
                  <c:v>ЖК "Времена года"</c:v>
                </c:pt>
                <c:pt idx="27">
                  <c:v>ЖК "Квадро"</c:v>
                </c:pt>
                <c:pt idx="28">
                  <c:v>Жилые башни "Баланс Towers"</c:v>
                </c:pt>
                <c:pt idx="29">
                  <c:v>ЖК Рекорд</c:v>
                </c:pt>
                <c:pt idx="30">
                  <c:v>ЖК "Дом у озера"</c:v>
                </c:pt>
                <c:pt idx="31">
                  <c:v>ЖК Волна-Клуб</c:v>
                </c:pt>
                <c:pt idx="32">
                  <c:v>ЖК "Высота"</c:v>
                </c:pt>
                <c:pt idx="33">
                  <c:v>ЖК "Горизонт-2"</c:v>
                </c:pt>
                <c:pt idx="34">
                  <c:v>ЖК Классики</c:v>
                </c:pt>
                <c:pt idx="35">
                  <c:v>ЗИМ Галерея</c:v>
                </c:pt>
                <c:pt idx="36">
                  <c:v>ЖД Ногина 8</c:v>
                </c:pt>
                <c:pt idx="37">
                  <c:v>Водников, д. 99-105</c:v>
                </c:pt>
              </c:strCache>
            </c:strRef>
          </c:cat>
          <c:val>
            <c:numRef>
              <c:f>динамика!$HG$172:$HG$257</c:f>
              <c:numCache>
                <c:formatCode>0.0</c:formatCode>
                <c:ptCount val="38"/>
                <c:pt idx="0">
                  <c:v>103.44169562270852</c:v>
                </c:pt>
                <c:pt idx="1">
                  <c:v>114.53124663857926</c:v>
                </c:pt>
                <c:pt idx="2">
                  <c:v>115.81824442562467</c:v>
                </c:pt>
                <c:pt idx="3">
                  <c:v>113.11443217275082</c:v>
                </c:pt>
                <c:pt idx="4">
                  <c:v>138.27527300410844</c:v>
                </c:pt>
                <c:pt idx="5">
                  <c:v>81.300813008131044</c:v>
                </c:pt>
                <c:pt idx="6">
                  <c:v>112.87684280555098</c:v>
                </c:pt>
                <c:pt idx="7">
                  <c:v>150.1930103092767</c:v>
                </c:pt>
                <c:pt idx="8">
                  <c:v>99.476340694006169</c:v>
                </c:pt>
                <c:pt idx="9">
                  <c:v>149.24379900652951</c:v>
                </c:pt>
                <c:pt idx="10">
                  <c:v>110.40630472854644</c:v>
                </c:pt>
                <c:pt idx="11">
                  <c:v>122.59696200782049</c:v>
                </c:pt>
                <c:pt idx="13">
                  <c:v>135.8959491908831</c:v>
                </c:pt>
                <c:pt idx="14">
                  <c:v>130.93974672364968</c:v>
                </c:pt>
                <c:pt idx="15">
                  <c:v>134.82332083957726</c:v>
                </c:pt>
                <c:pt idx="16">
                  <c:v>30.021385536058713</c:v>
                </c:pt>
                <c:pt idx="17">
                  <c:v>144.82788698565113</c:v>
                </c:pt>
                <c:pt idx="18">
                  <c:v>134.70871867836007</c:v>
                </c:pt>
                <c:pt idx="19">
                  <c:v>101.25399520383597</c:v>
                </c:pt>
                <c:pt idx="20">
                  <c:v>101.71022148086382</c:v>
                </c:pt>
                <c:pt idx="21">
                  <c:v>165.6125618258053</c:v>
                </c:pt>
                <c:pt idx="22">
                  <c:v>173.6947776937584</c:v>
                </c:pt>
                <c:pt idx="23">
                  <c:v>367.46349308244828</c:v>
                </c:pt>
                <c:pt idx="24">
                  <c:v>123.45950783878483</c:v>
                </c:pt>
                <c:pt idx="25">
                  <c:v>149.86522673214387</c:v>
                </c:pt>
                <c:pt idx="26">
                  <c:v>117.95157792795507</c:v>
                </c:pt>
                <c:pt idx="28">
                  <c:v>308.35424883485496</c:v>
                </c:pt>
                <c:pt idx="29">
                  <c:v>121.98445357288266</c:v>
                </c:pt>
                <c:pt idx="30">
                  <c:v>128.88632429313114</c:v>
                </c:pt>
                <c:pt idx="31">
                  <c:v>191.02749638205754</c:v>
                </c:pt>
                <c:pt idx="32">
                  <c:v>229.99999999999815</c:v>
                </c:pt>
                <c:pt idx="33">
                  <c:v>112.90322580645326</c:v>
                </c:pt>
                <c:pt idx="34">
                  <c:v>107</c:v>
                </c:pt>
                <c:pt idx="37">
                  <c:v>129.99999999999844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86-4DB9-A139-7AD4B24F5B19}"/>
            </c:ext>
          </c:extLst>
        </c:ser>
        <c:ser>
          <c:idx val="30"/>
          <c:order val="30"/>
          <c:tx>
            <c:strRef>
              <c:f>динамика!$HO$171</c:f>
              <c:strCache>
                <c:ptCount val="1"/>
                <c:pt idx="0">
                  <c:v>цена 1 м2, июнь (тыс. руб)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1.0416666666666667E-3"/>
                  <c:y val="5.88434258020546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2E86-4DB9-A139-7AD4B24F5B19}"/>
                </c:ext>
              </c:extLst>
            </c:dLbl>
            <c:dLbl>
              <c:idx val="35"/>
              <c:layout>
                <c:manualLayout>
                  <c:x val="0"/>
                  <c:y val="5.318631781662358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2E86-4DB9-A139-7AD4B24F5B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динамика!$A$172:$A$249</c:f>
              <c:strCache>
                <c:ptCount val="38"/>
                <c:pt idx="0">
                  <c:v>Новая Самара</c:v>
                </c:pt>
                <c:pt idx="1">
                  <c:v>Южный город</c:v>
                </c:pt>
                <c:pt idx="2">
                  <c:v>ЖК Заречье</c:v>
                </c:pt>
                <c:pt idx="3">
                  <c:v>ЖК Зеленый квартал</c:v>
                </c:pt>
                <c:pt idx="4">
                  <c:v>ЖК "Развитие"</c:v>
                </c:pt>
                <c:pt idx="5">
                  <c:v>ЖК Поддубный</c:v>
                </c:pt>
                <c:pt idx="6">
                  <c:v>ЖК "Уют-Парк"</c:v>
                </c:pt>
                <c:pt idx="7">
                  <c:v>ЖК Аура</c:v>
                </c:pt>
                <c:pt idx="8">
                  <c:v>Волгарь</c:v>
                </c:pt>
                <c:pt idx="9">
                  <c:v>ЖК Спутник</c:v>
                </c:pt>
                <c:pt idx="10">
                  <c:v>ЖК Движение</c:v>
                </c:pt>
                <c:pt idx="11">
                  <c:v>Амград</c:v>
                </c:pt>
                <c:pt idx="12">
                  <c:v>ЖД "Салют"</c:v>
                </c:pt>
                <c:pt idx="13">
                  <c:v>ЖК Ласточка</c:v>
                </c:pt>
                <c:pt idx="14">
                  <c:v>ЖК "Комфорт"</c:v>
                </c:pt>
                <c:pt idx="15">
                  <c:v>ЖК КУЛЬТУРА</c:v>
                </c:pt>
                <c:pt idx="16">
                  <c:v>ЖК "Садовая"</c:v>
                </c:pt>
                <c:pt idx="17">
                  <c:v>ЖК "Эстетика"</c:v>
                </c:pt>
                <c:pt idx="18">
                  <c:v>ЖК "Дом у Космопорта-2"</c:v>
                </c:pt>
                <c:pt idx="19">
                  <c:v>ЖК"АРТХОЛЛ"</c:v>
                </c:pt>
                <c:pt idx="20">
                  <c:v>ЖК "Легенда"</c:v>
                </c:pt>
                <c:pt idx="21">
                  <c:v>ЖК Парковый</c:v>
                </c:pt>
                <c:pt idx="22">
                  <c:v>ЖК "Самара Сити"</c:v>
                </c:pt>
                <c:pt idx="23">
                  <c:v>Green River</c:v>
                </c:pt>
                <c:pt idx="24">
                  <c:v>ЖК Московский</c:v>
                </c:pt>
                <c:pt idx="25">
                  <c:v>ЖК "КАПИТАЛ"</c:v>
                </c:pt>
                <c:pt idx="26">
                  <c:v>ЖК "Времена года"</c:v>
                </c:pt>
                <c:pt idx="27">
                  <c:v>ЖК "Квадро"</c:v>
                </c:pt>
                <c:pt idx="28">
                  <c:v>Жилые башни "Баланс Towers"</c:v>
                </c:pt>
                <c:pt idx="29">
                  <c:v>ЖК Рекорд</c:v>
                </c:pt>
                <c:pt idx="30">
                  <c:v>ЖК "Дом у озера"</c:v>
                </c:pt>
                <c:pt idx="31">
                  <c:v>ЖК Волна-Клуб</c:v>
                </c:pt>
                <c:pt idx="32">
                  <c:v>ЖК "Высота"</c:v>
                </c:pt>
                <c:pt idx="33">
                  <c:v>ЖК "Горизонт-2"</c:v>
                </c:pt>
                <c:pt idx="34">
                  <c:v>ЖК Классики</c:v>
                </c:pt>
                <c:pt idx="35">
                  <c:v>ЗИМ Галерея</c:v>
                </c:pt>
                <c:pt idx="36">
                  <c:v>ЖД Ногина 8</c:v>
                </c:pt>
                <c:pt idx="37">
                  <c:v>Водников, д. 99-105</c:v>
                </c:pt>
              </c:strCache>
            </c:strRef>
          </c:cat>
          <c:val>
            <c:numRef>
              <c:f>динамика!$HO$172:$HO$249</c:f>
              <c:numCache>
                <c:formatCode>0</c:formatCode>
                <c:ptCount val="38"/>
                <c:pt idx="0">
                  <c:v>105.89030822341221</c:v>
                </c:pt>
                <c:pt idx="1">
                  <c:v>111.9200212890422</c:v>
                </c:pt>
                <c:pt idx="2">
                  <c:v>117.12390381393257</c:v>
                </c:pt>
                <c:pt idx="3">
                  <c:v>114.11709286885406</c:v>
                </c:pt>
                <c:pt idx="4">
                  <c:v>143.04332750480816</c:v>
                </c:pt>
                <c:pt idx="5">
                  <c:v>74.821152743582601</c:v>
                </c:pt>
                <c:pt idx="6">
                  <c:v>109.72129346849671</c:v>
                </c:pt>
                <c:pt idx="7">
                  <c:v>402.75303840472833</c:v>
                </c:pt>
                <c:pt idx="8">
                  <c:v>104.45630684064787</c:v>
                </c:pt>
                <c:pt idx="9">
                  <c:v>147.83567426970851</c:v>
                </c:pt>
                <c:pt idx="11">
                  <c:v>130.06060344188947</c:v>
                </c:pt>
                <c:pt idx="12">
                  <c:v>106.22473526473532</c:v>
                </c:pt>
                <c:pt idx="13">
                  <c:v>134.80039064159249</c:v>
                </c:pt>
                <c:pt idx="14">
                  <c:v>130.89947192137416</c:v>
                </c:pt>
                <c:pt idx="15">
                  <c:v>143.56142784990948</c:v>
                </c:pt>
                <c:pt idx="16">
                  <c:v>5.5972813148789076</c:v>
                </c:pt>
                <c:pt idx="17">
                  <c:v>138.03255299324462</c:v>
                </c:pt>
                <c:pt idx="18">
                  <c:v>147.79139481573856</c:v>
                </c:pt>
                <c:pt idx="19">
                  <c:v>103.57693747749964</c:v>
                </c:pt>
                <c:pt idx="21">
                  <c:v>174.44161538461668</c:v>
                </c:pt>
                <c:pt idx="22">
                  <c:v>198.48316347814114</c:v>
                </c:pt>
                <c:pt idx="23">
                  <c:v>257.19028493832161</c:v>
                </c:pt>
                <c:pt idx="24">
                  <c:v>130.07706300649002</c:v>
                </c:pt>
                <c:pt idx="25">
                  <c:v>152.93535072516536</c:v>
                </c:pt>
                <c:pt idx="26">
                  <c:v>120.77193863575081</c:v>
                </c:pt>
                <c:pt idx="28">
                  <c:v>222.82963513904699</c:v>
                </c:pt>
                <c:pt idx="29">
                  <c:v>129.40360594584877</c:v>
                </c:pt>
                <c:pt idx="30">
                  <c:v>126.85134393856148</c:v>
                </c:pt>
                <c:pt idx="31">
                  <c:v>137.22562489653833</c:v>
                </c:pt>
                <c:pt idx="35">
                  <c:v>233.49783666848225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86-4DB9-A139-7AD4B24F5B19}"/>
            </c:ext>
          </c:extLst>
        </c:ser>
        <c:ser>
          <c:idx val="31"/>
          <c:order val="31"/>
          <c:tx>
            <c:strRef>
              <c:f>динамика!$HW$171</c:f>
              <c:strCache>
                <c:ptCount val="1"/>
                <c:pt idx="0">
                  <c:v>цена 1 м2, июль (тыс. руб)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1.4004406816930955E-17"/>
                  <c:y val="6.972570985485065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E86-4DB9-A139-7AD4B24F5B19}"/>
                </c:ext>
              </c:extLst>
            </c:dLbl>
            <c:dLbl>
              <c:idx val="18"/>
              <c:layout>
                <c:manualLayout>
                  <c:x val="-7.638800644811996E-17"/>
                  <c:y val="-9.428513309051887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2E86-4DB9-A139-7AD4B24F5B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динамика!$A$173:$A$210</c:f>
              <c:strCache>
                <c:ptCount val="38"/>
                <c:pt idx="0">
                  <c:v>Новая Самара</c:v>
                </c:pt>
                <c:pt idx="1">
                  <c:v>Южный город</c:v>
                </c:pt>
                <c:pt idx="2">
                  <c:v>ЖК Заречье</c:v>
                </c:pt>
                <c:pt idx="3">
                  <c:v>ЖК Зеленый квартал</c:v>
                </c:pt>
                <c:pt idx="4">
                  <c:v>ЖК "Развитие"</c:v>
                </c:pt>
                <c:pt idx="5">
                  <c:v>ЖК Поддубный</c:v>
                </c:pt>
                <c:pt idx="6">
                  <c:v>ЖК "Уют-Парк"</c:v>
                </c:pt>
                <c:pt idx="7">
                  <c:v>ЖК Аура</c:v>
                </c:pt>
                <c:pt idx="8">
                  <c:v>Волгарь</c:v>
                </c:pt>
                <c:pt idx="9">
                  <c:v>ЖК Спутник</c:v>
                </c:pt>
                <c:pt idx="10">
                  <c:v>ЖК Движение</c:v>
                </c:pt>
                <c:pt idx="11">
                  <c:v>Амград</c:v>
                </c:pt>
                <c:pt idx="12">
                  <c:v>ЖД "Салют"</c:v>
                </c:pt>
                <c:pt idx="13">
                  <c:v>ЖК Ласточка</c:v>
                </c:pt>
                <c:pt idx="14">
                  <c:v>ЖК "Комфорт"</c:v>
                </c:pt>
                <c:pt idx="15">
                  <c:v>ЖК КУЛЬТУРА</c:v>
                </c:pt>
                <c:pt idx="16">
                  <c:v>ЖК "Садовая"</c:v>
                </c:pt>
                <c:pt idx="17">
                  <c:v>ЖК "Эстетика"</c:v>
                </c:pt>
                <c:pt idx="18">
                  <c:v>ЖК "Дом у Космопорта-2"</c:v>
                </c:pt>
                <c:pt idx="19">
                  <c:v>ЖК"АРТХОЛЛ"</c:v>
                </c:pt>
                <c:pt idx="20">
                  <c:v>ЖК "Легенда"</c:v>
                </c:pt>
                <c:pt idx="21">
                  <c:v>ЖК Парковый</c:v>
                </c:pt>
                <c:pt idx="22">
                  <c:v>ЖК "Самара Сити"</c:v>
                </c:pt>
                <c:pt idx="23">
                  <c:v>Green River</c:v>
                </c:pt>
                <c:pt idx="24">
                  <c:v>ЖК Московский</c:v>
                </c:pt>
                <c:pt idx="25">
                  <c:v>ЖК "КАПИТАЛ"</c:v>
                </c:pt>
                <c:pt idx="26">
                  <c:v>ЖК "Времена года"</c:v>
                </c:pt>
                <c:pt idx="27">
                  <c:v>ЖК "Квадро"</c:v>
                </c:pt>
                <c:pt idx="28">
                  <c:v>Жилые башни "Баланс Towers"</c:v>
                </c:pt>
                <c:pt idx="29">
                  <c:v>ЖК Рекорд</c:v>
                </c:pt>
                <c:pt idx="30">
                  <c:v>ЖК "Дом у озера"</c:v>
                </c:pt>
                <c:pt idx="31">
                  <c:v>ЖК Волна-Клуб</c:v>
                </c:pt>
                <c:pt idx="32">
                  <c:v>ЖК "Высота"</c:v>
                </c:pt>
                <c:pt idx="33">
                  <c:v>ЖК "Горизонт-2"</c:v>
                </c:pt>
                <c:pt idx="34">
                  <c:v>ЖК Классики</c:v>
                </c:pt>
                <c:pt idx="35">
                  <c:v>ЗИМ Галерея</c:v>
                </c:pt>
                <c:pt idx="36">
                  <c:v>ЖД Ногина 8</c:v>
                </c:pt>
                <c:pt idx="37">
                  <c:v>Водников, д. 99-105</c:v>
                </c:pt>
              </c:strCache>
            </c:strRef>
          </c:cat>
          <c:val>
            <c:numRef>
              <c:f>динамика!$HW$173:$HW$210</c:f>
              <c:numCache>
                <c:formatCode>0</c:formatCode>
                <c:ptCount val="38"/>
                <c:pt idx="0">
                  <c:v>104.86586252219013</c:v>
                </c:pt>
                <c:pt idx="1">
                  <c:v>114.04101907238349</c:v>
                </c:pt>
                <c:pt idx="2">
                  <c:v>119.46269017421274</c:v>
                </c:pt>
                <c:pt idx="3">
                  <c:v>91.114067790515151</c:v>
                </c:pt>
                <c:pt idx="4">
                  <c:v>136.8092245707943</c:v>
                </c:pt>
                <c:pt idx="5">
                  <c:v>79.379475881824789</c:v>
                </c:pt>
                <c:pt idx="6">
                  <c:v>107.11883408071724</c:v>
                </c:pt>
                <c:pt idx="7">
                  <c:v>157.50984990619352</c:v>
                </c:pt>
                <c:pt idx="8">
                  <c:v>112.89758049845616</c:v>
                </c:pt>
                <c:pt idx="9">
                  <c:v>152.70540403146776</c:v>
                </c:pt>
                <c:pt idx="10">
                  <c:v>127.80185514372175</c:v>
                </c:pt>
                <c:pt idx="11">
                  <c:v>132.86133104125921</c:v>
                </c:pt>
                <c:pt idx="12">
                  <c:v>123.15043409281097</c:v>
                </c:pt>
                <c:pt idx="13">
                  <c:v>130.45562308442086</c:v>
                </c:pt>
                <c:pt idx="14">
                  <c:v>141.04890947996893</c:v>
                </c:pt>
                <c:pt idx="15">
                  <c:v>160.82729347224239</c:v>
                </c:pt>
                <c:pt idx="16">
                  <c:v>55.252568994890119</c:v>
                </c:pt>
                <c:pt idx="17">
                  <c:v>149.73150565709125</c:v>
                </c:pt>
                <c:pt idx="18">
                  <c:v>122.18609920692784</c:v>
                </c:pt>
                <c:pt idx="19">
                  <c:v>101.20512090016763</c:v>
                </c:pt>
                <c:pt idx="20">
                  <c:v>102.47970277096985</c:v>
                </c:pt>
                <c:pt idx="21">
                  <c:v>177.71710472972441</c:v>
                </c:pt>
                <c:pt idx="22">
                  <c:v>192.43609706774188</c:v>
                </c:pt>
                <c:pt idx="23">
                  <c:v>252.20779734557968</c:v>
                </c:pt>
                <c:pt idx="24">
                  <c:v>124.52802925832644</c:v>
                </c:pt>
                <c:pt idx="25">
                  <c:v>157.36326942482575</c:v>
                </c:pt>
                <c:pt idx="26">
                  <c:v>123.36013953915531</c:v>
                </c:pt>
                <c:pt idx="27">
                  <c:v>180.36664285712646</c:v>
                </c:pt>
                <c:pt idx="28">
                  <c:v>310.58771929824064</c:v>
                </c:pt>
                <c:pt idx="29">
                  <c:v>127.99201995012702</c:v>
                </c:pt>
                <c:pt idx="30">
                  <c:v>119.31278011680261</c:v>
                </c:pt>
                <c:pt idx="31">
                  <c:v>188.78166465621754</c:v>
                </c:pt>
                <c:pt idx="32">
                  <c:v>165.00000000000441</c:v>
                </c:pt>
                <c:pt idx="33">
                  <c:v>126.54545454545371</c:v>
                </c:pt>
                <c:pt idx="34">
                  <c:v>110.28925506820286</c:v>
                </c:pt>
                <c:pt idx="35">
                  <c:v>207.61713135957362</c:v>
                </c:pt>
                <c:pt idx="36">
                  <c:v>117.27968110321059</c:v>
                </c:pt>
                <c:pt idx="37">
                  <c:v>155.10000000000011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E86-4DB9-A139-7AD4B24F5B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3600704"/>
        <c:axId val="173598352"/>
        <c:extLst>
          <c:ext xmlns:c15="http://schemas.microsoft.com/office/drawing/2012/chart" uri="{02D57815-91ED-43cb-92C2-25804820EDAC}">
            <c15:filteredBar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динамика!$M$171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январь (тыс. руб)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динамика!$M$172:$M$217</c15:sqref>
                        </c15:formulaRef>
                      </c:ext>
                    </c:extLst>
                    <c:numCache>
                      <c:formatCode>#,##0</c:formatCode>
                      <c:ptCount val="38"/>
                      <c:pt idx="1">
                        <c:v>84.104497508626295</c:v>
                      </c:pt>
                      <c:pt idx="3">
                        <c:v>85.785644156334598</c:v>
                      </c:pt>
                      <c:pt idx="8">
                        <c:v>68.024343518853001</c:v>
                      </c:pt>
                      <c:pt idx="11">
                        <c:v>84.698380104700206</c:v>
                      </c:pt>
                      <c:pt idx="19">
                        <c:v>81.295725501593495</c:v>
                      </c:pt>
                      <c:pt idx="23">
                        <c:v>146.32346056656499</c:v>
                      </c:pt>
                      <c:pt idx="24">
                        <c:v>78.4360839933493</c:v>
                      </c:pt>
                      <c:pt idx="25">
                        <c:v>115.900765378824</c:v>
                      </c:pt>
                      <c:pt idx="29">
                        <c:v>79.499955286029305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2E86-4DB9-A139-7AD4B24F5B19}"/>
                  </c:ext>
                </c:extLst>
              </c15:ser>
            </c15:filteredBarSeries>
            <c15:filteredBarSeries>
              <c15:ser>
                <c:idx val="3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динамика!$T$171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февраль (тыс. руб)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динамика!$T$172:$T$217</c15:sqref>
                        </c15:formulaRef>
                      </c:ext>
                    </c:extLst>
                    <c:numCache>
                      <c:formatCode>#,##0</c:formatCode>
                      <c:ptCount val="38"/>
                      <c:pt idx="0">
                        <c:v>72.490518223576018</c:v>
                      </c:pt>
                      <c:pt idx="1">
                        <c:v>84.808738354577912</c:v>
                      </c:pt>
                      <c:pt idx="3">
                        <c:v>83.594412458707168</c:v>
                      </c:pt>
                      <c:pt idx="8">
                        <c:v>67.565714048354224</c:v>
                      </c:pt>
                      <c:pt idx="11">
                        <c:v>83.812710391014349</c:v>
                      </c:pt>
                      <c:pt idx="15">
                        <c:v>105.25187152861679</c:v>
                      </c:pt>
                      <c:pt idx="16">
                        <c:v>0</c:v>
                      </c:pt>
                      <c:pt idx="17">
                        <c:v>114.99999999999989</c:v>
                      </c:pt>
                      <c:pt idx="18">
                        <c:v>96.745167537543395</c:v>
                      </c:pt>
                      <c:pt idx="19">
                        <c:v>72.914568992088277</c:v>
                      </c:pt>
                      <c:pt idx="22">
                        <c:v>0</c:v>
                      </c:pt>
                      <c:pt idx="23">
                        <c:v>173.04953677227502</c:v>
                      </c:pt>
                      <c:pt idx="24">
                        <c:v>85.774028629857227</c:v>
                      </c:pt>
                      <c:pt idx="25">
                        <c:v>114.3941600917059</c:v>
                      </c:pt>
                      <c:pt idx="26">
                        <c:v>95.100317882752222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71.918990347160459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E86-4DB9-A139-7AD4B24F5B19}"/>
                  </c:ext>
                </c:extLst>
              </c15:ser>
            </c15:filteredBarSeries>
            <c15:filteredBarSeries>
              <c15:ser>
                <c:idx val="4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динамика!$AA$171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март (тыс. руб)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динамика!$AA$172:$AA$217</c15:sqref>
                        </c15:formulaRef>
                      </c:ext>
                    </c:extLst>
                    <c:numCache>
                      <c:formatCode>0</c:formatCode>
                      <c:ptCount val="38"/>
                      <c:pt idx="0">
                        <c:v>78.398482481402823</c:v>
                      </c:pt>
                      <c:pt idx="1">
                        <c:v>87.995785895977022</c:v>
                      </c:pt>
                      <c:pt idx="3">
                        <c:v>83.474539614302074</c:v>
                      </c:pt>
                      <c:pt idx="8">
                        <c:v>71.009294539657233</c:v>
                      </c:pt>
                      <c:pt idx="11">
                        <c:v>85.016063635161757</c:v>
                      </c:pt>
                      <c:pt idx="15">
                        <c:v>107.37781563505553</c:v>
                      </c:pt>
                      <c:pt idx="16" formatCode="General">
                        <c:v>0</c:v>
                      </c:pt>
                      <c:pt idx="17" formatCode="General">
                        <c:v>0</c:v>
                      </c:pt>
                      <c:pt idx="18">
                        <c:v>98.311557036426734</c:v>
                      </c:pt>
                      <c:pt idx="19">
                        <c:v>76.935119153984147</c:v>
                      </c:pt>
                      <c:pt idx="23">
                        <c:v>179.61548441917833</c:v>
                      </c:pt>
                      <c:pt idx="24">
                        <c:v>81.461240073312922</c:v>
                      </c:pt>
                      <c:pt idx="25">
                        <c:v>121.90881485614155</c:v>
                      </c:pt>
                      <c:pt idx="26">
                        <c:v>90.26035575798619</c:v>
                      </c:pt>
                      <c:pt idx="27" formatCode="General">
                        <c:v>0</c:v>
                      </c:pt>
                      <c:pt idx="28" formatCode="General">
                        <c:v>#N/A</c:v>
                      </c:pt>
                      <c:pt idx="29">
                        <c:v>83.225266567690241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2E86-4DB9-A139-7AD4B24F5B19}"/>
                  </c:ext>
                </c:extLst>
              </c15:ser>
            </c15:filteredBarSeries>
            <c15:filteredBarSeries>
              <c15:ser>
                <c:idx val="5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динамика!$AH$171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апрель (тыс. руб)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8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динамика!$AH$172:$AH$229</c15:sqref>
                        </c15:formulaRef>
                      </c:ext>
                    </c:extLst>
                    <c:numCache>
                      <c:formatCode>0</c:formatCode>
                      <c:ptCount val="38"/>
                      <c:pt idx="0">
                        <c:v>84.386366162251349</c:v>
                      </c:pt>
                      <c:pt idx="1">
                        <c:v>85.83158170266671</c:v>
                      </c:pt>
                      <c:pt idx="3">
                        <c:v>85.570879821306789</c:v>
                      </c:pt>
                      <c:pt idx="8">
                        <c:v>72.501672210406966</c:v>
                      </c:pt>
                      <c:pt idx="11">
                        <c:v>87.509347281616485</c:v>
                      </c:pt>
                      <c:pt idx="15">
                        <c:v>106.50043923865286</c:v>
                      </c:pt>
                      <c:pt idx="16" formatCode="General">
                        <c:v>0</c:v>
                      </c:pt>
                      <c:pt idx="17">
                        <c:v>99.734315169367335</c:v>
                      </c:pt>
                      <c:pt idx="18">
                        <c:v>102.01410571536474</c:v>
                      </c:pt>
                      <c:pt idx="19" formatCode="General">
                        <c:v>0</c:v>
                      </c:pt>
                      <c:pt idx="23">
                        <c:v>182.03102569012441</c:v>
                      </c:pt>
                      <c:pt idx="24">
                        <c:v>77.858299739478227</c:v>
                      </c:pt>
                      <c:pt idx="25">
                        <c:v>113.70779546474392</c:v>
                      </c:pt>
                      <c:pt idx="26">
                        <c:v>83.328798700523478</c:v>
                      </c:pt>
                      <c:pt idx="27" formatCode="General">
                        <c:v>0</c:v>
                      </c:pt>
                      <c:pt idx="29">
                        <c:v>82.715001133871624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2E86-4DB9-A139-7AD4B24F5B19}"/>
                  </c:ext>
                </c:extLst>
              </c15:ser>
            </c15:filteredBarSeries>
            <c15:filteredBarSeries>
              <c15:ser>
                <c:idx val="6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динамика!$AO$171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май (тыс. руб)</c:v>
                      </c:pt>
                    </c:strCache>
                  </c:strRef>
                </c:tx>
                <c:spPr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8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динамика!$AO$172:$AO$229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79.352192589082534</c:v>
                      </c:pt>
                      <c:pt idx="1">
                        <c:v>86.994499141515092</c:v>
                      </c:pt>
                      <c:pt idx="3">
                        <c:v>81.592836658872514</c:v>
                      </c:pt>
                      <c:pt idx="4">
                        <c:v>94.999999999999901</c:v>
                      </c:pt>
                      <c:pt idx="8">
                        <c:v>71.819358212314228</c:v>
                      </c:pt>
                      <c:pt idx="11">
                        <c:v>87.056093853170751</c:v>
                      </c:pt>
                      <c:pt idx="14">
                        <c:v>97.300000000000111</c:v>
                      </c:pt>
                      <c:pt idx="15">
                        <c:v>114.54914807578668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100.42892886929506</c:v>
                      </c:pt>
                      <c:pt idx="19">
                        <c:v>0</c:v>
                      </c:pt>
                      <c:pt idx="20">
                        <c:v>83.042817963661079</c:v>
                      </c:pt>
                      <c:pt idx="22">
                        <c:v>133.99999999999989</c:v>
                      </c:pt>
                      <c:pt idx="23">
                        <c:v>176.89942075059747</c:v>
                      </c:pt>
                      <c:pt idx="24">
                        <c:v>80.752183230026006</c:v>
                      </c:pt>
                      <c:pt idx="25">
                        <c:v>128.24662162163321</c:v>
                      </c:pt>
                      <c:pt idx="26">
                        <c:v>91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70.667603267112071</c:v>
                      </c:pt>
                      <c:pt idx="33">
                        <c:v>0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2E86-4DB9-A139-7AD4B24F5B19}"/>
                  </c:ext>
                </c:extLst>
              </c15:ser>
            </c15:filteredBarSeries>
            <c15:filteredBarSeries>
              <c15:ser>
                <c:idx val="7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динамика!$AV$171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июнь (тыс. руб)</c:v>
                      </c:pt>
                    </c:strCache>
                  </c:strRef>
                </c:tx>
                <c:spPr>
                  <a:solidFill>
                    <a:srgbClr val="00B0F0"/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8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динамика!$AV$172:$AV$229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77.990431760173436</c:v>
                      </c:pt>
                      <c:pt idx="1">
                        <c:v>85.848429718350928</c:v>
                      </c:pt>
                      <c:pt idx="2">
                        <c:v>0</c:v>
                      </c:pt>
                      <c:pt idx="3">
                        <c:v>83.841988694039912</c:v>
                      </c:pt>
                      <c:pt idx="4">
                        <c:v>98.183248489393321</c:v>
                      </c:pt>
                      <c:pt idx="8">
                        <c:v>74.84904759424218</c:v>
                      </c:pt>
                      <c:pt idx="11">
                        <c:v>91.041449000766903</c:v>
                      </c:pt>
                      <c:pt idx="14">
                        <c:v>100.84110528057479</c:v>
                      </c:pt>
                      <c:pt idx="15">
                        <c:v>110.29832454235208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94.504294807095519</c:v>
                      </c:pt>
                      <c:pt idx="22">
                        <c:v>135.62981039984993</c:v>
                      </c:pt>
                      <c:pt idx="23">
                        <c:v>186.17317129630044</c:v>
                      </c:pt>
                      <c:pt idx="24">
                        <c:v>74.957961286858946</c:v>
                      </c:pt>
                      <c:pt idx="25">
                        <c:v>117.84679520528687</c:v>
                      </c:pt>
                      <c:pt idx="26">
                        <c:v>99.472917439765155</c:v>
                      </c:pt>
                      <c:pt idx="27">
                        <c:v>0</c:v>
                      </c:pt>
                      <c:pt idx="28">
                        <c:v>164.44566092115352</c:v>
                      </c:pt>
                      <c:pt idx="29">
                        <c:v>83.696583837228843</c:v>
                      </c:pt>
                      <c:pt idx="37">
                        <c:v>200.00000000000003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2E86-4DB9-A139-7AD4B24F5B19}"/>
                  </c:ext>
                </c:extLst>
              </c15:ser>
            </c15:filteredBarSeries>
            <c15:filteredBarSeries>
              <c15:ser>
                <c:idx val="8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динамика!$BC$171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июль (тыс. руб)</c:v>
                      </c:pt>
                    </c:strCache>
                  </c:strRef>
                </c:tx>
                <c:spPr>
                  <a:solidFill>
                    <a:srgbClr val="FFC000"/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8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динамика!$BC$172:$BC$234</c15:sqref>
                        </c15:formulaRef>
                      </c:ext>
                    </c:extLst>
                    <c:numCache>
                      <c:formatCode>0.0</c:formatCode>
                      <c:ptCount val="38"/>
                      <c:pt idx="0">
                        <c:v>81.420625090278918</c:v>
                      </c:pt>
                      <c:pt idx="1">
                        <c:v>86.174509689853195</c:v>
                      </c:pt>
                      <c:pt idx="2">
                        <c:v>73.043555159689461</c:v>
                      </c:pt>
                      <c:pt idx="3">
                        <c:v>84.558793364356077</c:v>
                      </c:pt>
                      <c:pt idx="4">
                        <c:v>98.464623815248331</c:v>
                      </c:pt>
                      <c:pt idx="8">
                        <c:v>75.773534978946472</c:v>
                      </c:pt>
                      <c:pt idx="11">
                        <c:v>93.04164780616486</c:v>
                      </c:pt>
                      <c:pt idx="14">
                        <c:v>100.43083688245336</c:v>
                      </c:pt>
                      <c:pt idx="15">
                        <c:v>109.55417456247929</c:v>
                      </c:pt>
                      <c:pt idx="16" formatCode="General">
                        <c:v>0</c:v>
                      </c:pt>
                      <c:pt idx="17" formatCode="General">
                        <c:v>0</c:v>
                      </c:pt>
                      <c:pt idx="18">
                        <c:v>91.999999999998977</c:v>
                      </c:pt>
                      <c:pt idx="20">
                        <c:v>80.643100628389433</c:v>
                      </c:pt>
                      <c:pt idx="23">
                        <c:v>172.62199063231955</c:v>
                      </c:pt>
                      <c:pt idx="24">
                        <c:v>81.282751114016222</c:v>
                      </c:pt>
                      <c:pt idx="25">
                        <c:v>117.92807336417629</c:v>
                      </c:pt>
                      <c:pt idx="26">
                        <c:v>104.6495511425466</c:v>
                      </c:pt>
                      <c:pt idx="27">
                        <c:v>112.99999999999987</c:v>
                      </c:pt>
                      <c:pt idx="28">
                        <c:v>179.32915679985643</c:v>
                      </c:pt>
                      <c:pt idx="29">
                        <c:v>83.803850047169163</c:v>
                      </c:pt>
                      <c:pt idx="37" formatCode="General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2E86-4DB9-A139-7AD4B24F5B19}"/>
                  </c:ext>
                </c:extLst>
              </c15:ser>
            </c15:filteredBarSeries>
            <c15:filteredBarSeries>
              <c15:ser>
                <c:idx val="9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динамика!$BJ$171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август (тыс. руб)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8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динамика!$BJ$172:$BJ$234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80.50073077407454</c:v>
                      </c:pt>
                      <c:pt idx="1">
                        <c:v>91.332462330335602</c:v>
                      </c:pt>
                      <c:pt idx="2">
                        <c:v>0</c:v>
                      </c:pt>
                      <c:pt idx="3">
                        <c:v>91.118816984407459</c:v>
                      </c:pt>
                      <c:pt idx="4">
                        <c:v>102.17851404606937</c:v>
                      </c:pt>
                      <c:pt idx="8">
                        <c:v>73.291861513574219</c:v>
                      </c:pt>
                      <c:pt idx="11">
                        <c:v>98.253348660617917</c:v>
                      </c:pt>
                      <c:pt idx="14">
                        <c:v>101.48183283253093</c:v>
                      </c:pt>
                      <c:pt idx="15">
                        <c:v>117.62895272523066</c:v>
                      </c:pt>
                      <c:pt idx="16">
                        <c:v>0</c:v>
                      </c:pt>
                      <c:pt idx="17">
                        <c:v>99.999999999999815</c:v>
                      </c:pt>
                      <c:pt idx="18">
                        <c:v>78.647100590392768</c:v>
                      </c:pt>
                      <c:pt idx="19">
                        <c:v>84.999999999999986</c:v>
                      </c:pt>
                      <c:pt idx="20">
                        <c:v>76.539633256928539</c:v>
                      </c:pt>
                      <c:pt idx="22">
                        <c:v>148.76952568428968</c:v>
                      </c:pt>
                      <c:pt idx="23">
                        <c:v>197.1316584473179</c:v>
                      </c:pt>
                      <c:pt idx="24">
                        <c:v>84.250319439321132</c:v>
                      </c:pt>
                      <c:pt idx="25">
                        <c:v>120.49724106599503</c:v>
                      </c:pt>
                      <c:pt idx="26">
                        <c:v>93.902182930853968</c:v>
                      </c:pt>
                      <c:pt idx="27">
                        <c:v>0</c:v>
                      </c:pt>
                      <c:pt idx="28">
                        <c:v>176.36457437661514</c:v>
                      </c:pt>
                      <c:pt idx="29">
                        <c:v>84.249388027928177</c:v>
                      </c:pt>
                      <c:pt idx="33">
                        <c:v>97.584158415841657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2E86-4DB9-A139-7AD4B24F5B19}"/>
                  </c:ext>
                </c:extLst>
              </c15:ser>
            </c15:filteredBarSeries>
            <c15:filteredBarSeries>
              <c15:ser>
                <c:idx val="10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динамика!$BQ$171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сентябрь (тыс. руб)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динамика!$BQ$172:$BQ$234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82.145713374835751</c:v>
                      </c:pt>
                      <c:pt idx="1">
                        <c:v>98.320798079731489</c:v>
                      </c:pt>
                      <c:pt idx="2">
                        <c:v>0</c:v>
                      </c:pt>
                      <c:pt idx="3">
                        <c:v>92.013761884285771</c:v>
                      </c:pt>
                      <c:pt idx="4">
                        <c:v>106.51480291780348</c:v>
                      </c:pt>
                      <c:pt idx="6">
                        <c:v>80.134158945117761</c:v>
                      </c:pt>
                      <c:pt idx="8">
                        <c:v>75.990707309968499</c:v>
                      </c:pt>
                      <c:pt idx="11">
                        <c:v>93.239950507965801</c:v>
                      </c:pt>
                      <c:pt idx="14">
                        <c:v>104.52199036556797</c:v>
                      </c:pt>
                      <c:pt idx="15">
                        <c:v>115.15534178583633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93.578744180764986</c:v>
                      </c:pt>
                      <c:pt idx="19">
                        <c:v>86.999999999999972</c:v>
                      </c:pt>
                      <c:pt idx="20">
                        <c:v>77.940365599444064</c:v>
                      </c:pt>
                      <c:pt idx="22">
                        <c:v>146.6466872402064</c:v>
                      </c:pt>
                      <c:pt idx="23">
                        <c:v>174.541076422278</c:v>
                      </c:pt>
                      <c:pt idx="24">
                        <c:v>69.6454169158431</c:v>
                      </c:pt>
                      <c:pt idx="25">
                        <c:v>125.5946539465388</c:v>
                      </c:pt>
                      <c:pt idx="26">
                        <c:v>103.23960621593173</c:v>
                      </c:pt>
                      <c:pt idx="27">
                        <c:v>0</c:v>
                      </c:pt>
                      <c:pt idx="28">
                        <c:v>190.92092979002953</c:v>
                      </c:pt>
                      <c:pt idx="29">
                        <c:v>86.528379884029675</c:v>
                      </c:pt>
                      <c:pt idx="33">
                        <c:v>96.706663262701056</c:v>
                      </c:pt>
                      <c:pt idx="35">
                        <c:v>179.39500831946674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2E86-4DB9-A139-7AD4B24F5B19}"/>
                  </c:ext>
                </c:extLst>
              </c15:ser>
            </c15:filteredBarSeries>
            <c15:filteredBarSeries>
              <c15:ser>
                <c:idx val="11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динамика!$BX$171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октябрь (тыс. руб)</c:v>
                      </c:pt>
                    </c:strCache>
                  </c:strRef>
                </c:tx>
                <c:spPr>
                  <a:solidFill>
                    <a:srgbClr val="FFC000"/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-54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динамика!$BX$172:$BX$234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89.002620911115571</c:v>
                      </c:pt>
                      <c:pt idx="1">
                        <c:v>99.666478393266971</c:v>
                      </c:pt>
                      <c:pt idx="2">
                        <c:v>0</c:v>
                      </c:pt>
                      <c:pt idx="3">
                        <c:v>92.559542189962102</c:v>
                      </c:pt>
                      <c:pt idx="4">
                        <c:v>109.45323684686907</c:v>
                      </c:pt>
                      <c:pt idx="6">
                        <c:v>70.309079427448836</c:v>
                      </c:pt>
                      <c:pt idx="8">
                        <c:v>77.144393326033736</c:v>
                      </c:pt>
                      <c:pt idx="11">
                        <c:v>99.774497994700539</c:v>
                      </c:pt>
                      <c:pt idx="12">
                        <c:v>0</c:v>
                      </c:pt>
                      <c:pt idx="14">
                        <c:v>110.40831318724018</c:v>
                      </c:pt>
                      <c:pt idx="15">
                        <c:v>117.81052290406409</c:v>
                      </c:pt>
                      <c:pt idx="16">
                        <c:v>0</c:v>
                      </c:pt>
                      <c:pt idx="17">
                        <c:v>100.0000000000002</c:v>
                      </c:pt>
                      <c:pt idx="18">
                        <c:v>94.743695001098445</c:v>
                      </c:pt>
                      <c:pt idx="19">
                        <c:v>87.766875861013077</c:v>
                      </c:pt>
                      <c:pt idx="20">
                        <c:v>79.539232144704371</c:v>
                      </c:pt>
                      <c:pt idx="22">
                        <c:v>153.92507539853503</c:v>
                      </c:pt>
                      <c:pt idx="23">
                        <c:v>175.29460530530739</c:v>
                      </c:pt>
                      <c:pt idx="24">
                        <c:v>108.26337806558467</c:v>
                      </c:pt>
                      <c:pt idx="25">
                        <c:v>132.29522358226356</c:v>
                      </c:pt>
                      <c:pt idx="26">
                        <c:v>113.76286980320309</c:v>
                      </c:pt>
                      <c:pt idx="27">
                        <c:v>169.99999999999963</c:v>
                      </c:pt>
                      <c:pt idx="28">
                        <c:v>182.89011529180542</c:v>
                      </c:pt>
                      <c:pt idx="29">
                        <c:v>92.650340951357165</c:v>
                      </c:pt>
                      <c:pt idx="33">
                        <c:v>98.69059165858306</c:v>
                      </c:pt>
                      <c:pt idx="35">
                        <c:v>178.14693200064971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2E86-4DB9-A139-7AD4B24F5B19}"/>
                  </c:ext>
                </c:extLst>
              </c15:ser>
            </c15:filteredBarSeries>
            <c15:filteredBarSeries>
              <c15:ser>
                <c:idx val="12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динамика!$CE$171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ноябрь (тыс. руб)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-54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динамика!$CE$172:$CE$236</c15:sqref>
                        </c15:formulaRef>
                      </c:ext>
                    </c:extLst>
                    <c:numCache>
                      <c:formatCode>#,##0</c:formatCode>
                      <c:ptCount val="38"/>
                      <c:pt idx="0">
                        <c:v>88.370213743181822</c:v>
                      </c:pt>
                      <c:pt idx="1">
                        <c:v>99.290625882673339</c:v>
                      </c:pt>
                      <c:pt idx="2">
                        <c:v>0</c:v>
                      </c:pt>
                      <c:pt idx="3">
                        <c:v>92.997514221366984</c:v>
                      </c:pt>
                      <c:pt idx="4">
                        <c:v>111.45284788884946</c:v>
                      </c:pt>
                      <c:pt idx="6">
                        <c:v>70.2475910693299</c:v>
                      </c:pt>
                      <c:pt idx="8">
                        <c:v>79.932022960514615</c:v>
                      </c:pt>
                      <c:pt idx="11">
                        <c:v>97.247452138051102</c:v>
                      </c:pt>
                      <c:pt idx="12">
                        <c:v>59.999999999999979</c:v>
                      </c:pt>
                      <c:pt idx="14">
                        <c:v>110.56951818290871</c:v>
                      </c:pt>
                      <c:pt idx="15">
                        <c:v>120.21617029997751</c:v>
                      </c:pt>
                      <c:pt idx="16">
                        <c:v>0</c:v>
                      </c:pt>
                      <c:pt idx="17">
                        <c:v>80.286843260646677</c:v>
                      </c:pt>
                      <c:pt idx="18">
                        <c:v>94.743695001098445</c:v>
                      </c:pt>
                      <c:pt idx="19">
                        <c:v>90.333294555607523</c:v>
                      </c:pt>
                      <c:pt idx="20">
                        <c:v>78.63682152736375</c:v>
                      </c:pt>
                      <c:pt idx="22">
                        <c:v>152.33532007751563</c:v>
                      </c:pt>
                      <c:pt idx="23">
                        <c:v>201.67240147230294</c:v>
                      </c:pt>
                      <c:pt idx="24">
                        <c:v>90.113726346386215</c:v>
                      </c:pt>
                      <c:pt idx="25">
                        <c:v>145.85285690016499</c:v>
                      </c:pt>
                      <c:pt idx="26">
                        <c:v>74.324376904049714</c:v>
                      </c:pt>
                      <c:pt idx="27">
                        <c:v>165.19800000000009</c:v>
                      </c:pt>
                      <c:pt idx="28">
                        <c:v>183.52184856110901</c:v>
                      </c:pt>
                      <c:pt idx="29">
                        <c:v>93.607290334369694</c:v>
                      </c:pt>
                      <c:pt idx="33">
                        <c:v>98.292878635908309</c:v>
                      </c:pt>
                      <c:pt idx="35">
                        <c:v>165.96873295662269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2E86-4DB9-A139-7AD4B24F5B19}"/>
                  </c:ext>
                </c:extLst>
              </c15:ser>
            </c15:filteredBarSeries>
            <c15:filteredBarSeries>
              <c15:ser>
                <c:idx val="0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динамика!$F$171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декабрь (тыс. руб)</c:v>
                      </c:pt>
                    </c:strCache>
                  </c:strRef>
                </c:tx>
                <c:spPr>
                  <a:solidFill>
                    <a:srgbClr val="00B0F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27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динамика!$CL$172:$CL$234</c15:sqref>
                        </c15:formulaRef>
                      </c:ext>
                    </c:extLst>
                    <c:numCache>
                      <c:formatCode>#,##0</c:formatCode>
                      <c:ptCount val="38"/>
                      <c:pt idx="0">
                        <c:v>91.580037943246623</c:v>
                      </c:pt>
                      <c:pt idx="1">
                        <c:v>95.352158688070986</c:v>
                      </c:pt>
                      <c:pt idx="2">
                        <c:v>81.840013774104946</c:v>
                      </c:pt>
                      <c:pt idx="3">
                        <c:v>95.040626908934584</c:v>
                      </c:pt>
                      <c:pt idx="4">
                        <c:v>0</c:v>
                      </c:pt>
                      <c:pt idx="6">
                        <c:v>73.912747102932613</c:v>
                      </c:pt>
                      <c:pt idx="8">
                        <c:v>80.862735934324149</c:v>
                      </c:pt>
                      <c:pt idx="11">
                        <c:v>98.384121171721148</c:v>
                      </c:pt>
                      <c:pt idx="12">
                        <c:v>0</c:v>
                      </c:pt>
                      <c:pt idx="14">
                        <c:v>115.43727735596079</c:v>
                      </c:pt>
                      <c:pt idx="15">
                        <c:v>124.37110741848301</c:v>
                      </c:pt>
                      <c:pt idx="16">
                        <c:v>26.431846984394536</c:v>
                      </c:pt>
                      <c:pt idx="17">
                        <c:v>107.67913185695994</c:v>
                      </c:pt>
                      <c:pt idx="18">
                        <c:v>100.27364706729639</c:v>
                      </c:pt>
                      <c:pt idx="19">
                        <c:v>92.405666316893843</c:v>
                      </c:pt>
                      <c:pt idx="20">
                        <c:v>75.014210604632495</c:v>
                      </c:pt>
                      <c:pt idx="22">
                        <c:v>160.32843402285135</c:v>
                      </c:pt>
                      <c:pt idx="23">
                        <c:v>260.91682939019563</c:v>
                      </c:pt>
                      <c:pt idx="24">
                        <c:v>91.753675513688833</c:v>
                      </c:pt>
                      <c:pt idx="25">
                        <c:v>134.25527807643533</c:v>
                      </c:pt>
                      <c:pt idx="26">
                        <c:v>112.04034321672306</c:v>
                      </c:pt>
                      <c:pt idx="27">
                        <c:v>170.43682676290973</c:v>
                      </c:pt>
                      <c:pt idx="28">
                        <c:v>204.98441659324894</c:v>
                      </c:pt>
                      <c:pt idx="29">
                        <c:v>95.353611791070833</c:v>
                      </c:pt>
                      <c:pt idx="33">
                        <c:v>95.531716417907973</c:v>
                      </c:pt>
                      <c:pt idx="35">
                        <c:v>182.13684021390276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2E86-4DB9-A139-7AD4B24F5B19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динамика!$CS$171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январь (тыс. руб)</c:v>
                      </c:pt>
                    </c:strCache>
                  </c:strRef>
                </c:tx>
                <c:spPr>
                  <a:solidFill>
                    <a:srgbClr val="00B0F0"/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11"/>
                    <c:layout>
                      <c:manualLayout>
                        <c:x val="9.2197145082720711E-4"/>
                        <c:y val="0.11525011508155532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11-2E86-4DB9-A139-7AD4B24F5B19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-27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динамика!$CS$172:$CS$234</c15:sqref>
                        </c15:formulaRef>
                      </c:ext>
                    </c:extLst>
                    <c:numCache>
                      <c:formatCode>0</c:formatCode>
                      <c:ptCount val="38"/>
                      <c:pt idx="0">
                        <c:v>85.814422979603165</c:v>
                      </c:pt>
                      <c:pt idx="1">
                        <c:v>89.188783163881283</c:v>
                      </c:pt>
                      <c:pt idx="2">
                        <c:v>98.910013175230077</c:v>
                      </c:pt>
                      <c:pt idx="3">
                        <c:v>93.390672811785535</c:v>
                      </c:pt>
                      <c:pt idx="4">
                        <c:v>0</c:v>
                      </c:pt>
                      <c:pt idx="6">
                        <c:v>72.647657841142689</c:v>
                      </c:pt>
                      <c:pt idx="8">
                        <c:v>80.21384554363533</c:v>
                      </c:pt>
                      <c:pt idx="11">
                        <c:v>104.61684840620963</c:v>
                      </c:pt>
                      <c:pt idx="14">
                        <c:v>116.33143208863842</c:v>
                      </c:pt>
                      <c:pt idx="15">
                        <c:v>126.55573781401333</c:v>
                      </c:pt>
                      <c:pt idx="16">
                        <c:v>0</c:v>
                      </c:pt>
                      <c:pt idx="17">
                        <c:v>119.7129269632071</c:v>
                      </c:pt>
                      <c:pt idx="18">
                        <c:v>106.305033512945</c:v>
                      </c:pt>
                      <c:pt idx="19">
                        <c:v>92.999999999999574</c:v>
                      </c:pt>
                      <c:pt idx="20">
                        <c:v>82.157137828732388</c:v>
                      </c:pt>
                      <c:pt idx="22">
                        <c:v>146.59203742039125</c:v>
                      </c:pt>
                      <c:pt idx="23">
                        <c:v>253.16201717811629</c:v>
                      </c:pt>
                      <c:pt idx="24">
                        <c:v>92.527120011385975</c:v>
                      </c:pt>
                      <c:pt idx="25">
                        <c:v>139.08485136741854</c:v>
                      </c:pt>
                      <c:pt idx="26">
                        <c:v>109.1953958280989</c:v>
                      </c:pt>
                      <c:pt idx="27">
                        <c:v>164.99308814527626</c:v>
                      </c:pt>
                      <c:pt idx="28">
                        <c:v>180.35523824035323</c:v>
                      </c:pt>
                      <c:pt idx="29">
                        <c:v>95.23259608684296</c:v>
                      </c:pt>
                      <c:pt idx="33">
                        <c:v>97.118959107810269</c:v>
                      </c:pt>
                      <c:pt idx="35">
                        <c:v>181.96155741744974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2E86-4DB9-A139-7AD4B24F5B19}"/>
                  </c:ext>
                </c:extLst>
              </c15:ser>
            </c15:filteredBarSeries>
            <c15:filteredBa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динамика!$CZ$171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февраль (тыс. руб)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-27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динамика!$CZ$172:$CZ$227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96.133400078109986</c:v>
                      </c:pt>
                      <c:pt idx="1">
                        <c:v>100.16261421589503</c:v>
                      </c:pt>
                      <c:pt idx="2">
                        <c:v>0</c:v>
                      </c:pt>
                      <c:pt idx="3">
                        <c:v>95.685282349732319</c:v>
                      </c:pt>
                      <c:pt idx="4">
                        <c:v>117.08670260557237</c:v>
                      </c:pt>
                      <c:pt idx="6">
                        <c:v>89.999999999996589</c:v>
                      </c:pt>
                      <c:pt idx="8">
                        <c:v>81.757069507663132</c:v>
                      </c:pt>
                      <c:pt idx="11">
                        <c:v>102.86274559182699</c:v>
                      </c:pt>
                      <c:pt idx="14">
                        <c:v>118.54236002574315</c:v>
                      </c:pt>
                      <c:pt idx="15">
                        <c:v>127.51674476295058</c:v>
                      </c:pt>
                      <c:pt idx="16">
                        <c:v>0</c:v>
                      </c:pt>
                      <c:pt idx="17">
                        <c:v>128.45545014881014</c:v>
                      </c:pt>
                      <c:pt idx="18">
                        <c:v>113.03116334345766</c:v>
                      </c:pt>
                      <c:pt idx="19">
                        <c:v>0</c:v>
                      </c:pt>
                      <c:pt idx="20">
                        <c:v>85.5078054241079</c:v>
                      </c:pt>
                      <c:pt idx="22">
                        <c:v>165.88988271895479</c:v>
                      </c:pt>
                      <c:pt idx="23">
                        <c:v>268.5710827973798</c:v>
                      </c:pt>
                      <c:pt idx="24">
                        <c:v>100.99368040019348</c:v>
                      </c:pt>
                      <c:pt idx="25">
                        <c:v>140.41927192301256</c:v>
                      </c:pt>
                      <c:pt idx="26">
                        <c:v>111.26281163998529</c:v>
                      </c:pt>
                      <c:pt idx="27">
                        <c:v>168.81033634126325</c:v>
                      </c:pt>
                      <c:pt idx="28">
                        <c:v>194.25432690728803</c:v>
                      </c:pt>
                      <c:pt idx="29">
                        <c:v>95</c:v>
                      </c:pt>
                      <c:pt idx="33">
                        <c:v>97.212780421481298</c:v>
                      </c:pt>
                      <c:pt idx="35">
                        <c:v>193.8322143276192</c:v>
                      </c:pt>
                      <c:pt idx="37">
                        <c:v>88.658100399316083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2E86-4DB9-A139-7AD4B24F5B19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динамика!$DG$171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март (тыс. руб)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27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динамика!$DG$172:$DG$236</c15:sqref>
                        </c15:formulaRef>
                      </c:ext>
                    </c:extLst>
                    <c:numCache>
                      <c:formatCode>0</c:formatCode>
                      <c:ptCount val="38"/>
                      <c:pt idx="0">
                        <c:v>96.111803127308661</c:v>
                      </c:pt>
                      <c:pt idx="1">
                        <c:v>98.381694503428307</c:v>
                      </c:pt>
                      <c:pt idx="2">
                        <c:v>88.690032154340827</c:v>
                      </c:pt>
                      <c:pt idx="3">
                        <c:v>95.942725442878569</c:v>
                      </c:pt>
                      <c:pt idx="4">
                        <c:v>120.200866263471</c:v>
                      </c:pt>
                      <c:pt idx="6">
                        <c:v>64.290780141842305</c:v>
                      </c:pt>
                      <c:pt idx="8">
                        <c:v>85.332575106573799</c:v>
                      </c:pt>
                      <c:pt idx="11">
                        <c:v>106.74712436761061</c:v>
                      </c:pt>
                      <c:pt idx="12">
                        <c:v>94.882864809609259</c:v>
                      </c:pt>
                      <c:pt idx="14">
                        <c:v>119.59542083246411</c:v>
                      </c:pt>
                      <c:pt idx="15">
                        <c:v>126.6612012426677</c:v>
                      </c:pt>
                      <c:pt idx="16">
                        <c:v>0</c:v>
                      </c:pt>
                      <c:pt idx="17">
                        <c:v>117.02553851019981</c:v>
                      </c:pt>
                      <c:pt idx="18">
                        <c:v>110.71206343634658</c:v>
                      </c:pt>
                      <c:pt idx="19">
                        <c:v>93.000000000000597</c:v>
                      </c:pt>
                      <c:pt idx="20">
                        <c:v>89.784307785518948</c:v>
                      </c:pt>
                      <c:pt idx="22">
                        <c:v>155.93117960288808</c:v>
                      </c:pt>
                      <c:pt idx="23">
                        <c:v>237.38152116337375</c:v>
                      </c:pt>
                      <c:pt idx="24">
                        <c:v>103.14450396160518</c:v>
                      </c:pt>
                      <c:pt idx="25">
                        <c:v>144.01402540450158</c:v>
                      </c:pt>
                      <c:pt idx="26">
                        <c:v>112.20158246623427</c:v>
                      </c:pt>
                      <c:pt idx="27">
                        <c:v>167.45636064223893</c:v>
                      </c:pt>
                      <c:pt idx="28">
                        <c:v>205.96067461064612</c:v>
                      </c:pt>
                      <c:pt idx="29">
                        <c:v>105.12759984688019</c:v>
                      </c:pt>
                      <c:pt idx="33">
                        <c:v>108.6235489220573</c:v>
                      </c:pt>
                      <c:pt idx="35">
                        <c:v>177.41131428721945</c:v>
                      </c:pt>
                      <c:pt idx="37">
                        <c:v>230.41042139384112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2E86-4DB9-A139-7AD4B24F5B19}"/>
                  </c:ext>
                </c:extLst>
              </c15:ser>
            </c15:filteredBarSeries>
            <c15:filteredBa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динамика!$DN$171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апрель (тыс. руб)</c:v>
                      </c:pt>
                    </c:strCache>
                  </c:strRef>
                </c:tx>
                <c:spPr>
                  <a:solidFill>
                    <a:srgbClr val="FFC000"/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-27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7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динамика!$DN$172:$DN$237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96.433747567524335</c:v>
                      </c:pt>
                      <c:pt idx="1">
                        <c:v>96.996713594207336</c:v>
                      </c:pt>
                      <c:pt idx="2">
                        <c:v>98.442975340687838</c:v>
                      </c:pt>
                      <c:pt idx="3">
                        <c:v>98.652912029420719</c:v>
                      </c:pt>
                      <c:pt idx="4">
                        <c:v>119.01160158460752</c:v>
                      </c:pt>
                      <c:pt idx="8">
                        <c:v>82.763009322372213</c:v>
                      </c:pt>
                      <c:pt idx="11">
                        <c:v>107.19700329669516</c:v>
                      </c:pt>
                      <c:pt idx="12">
                        <c:v>107.96665311101997</c:v>
                      </c:pt>
                      <c:pt idx="14">
                        <c:v>114.21365303457273</c:v>
                      </c:pt>
                      <c:pt idx="15">
                        <c:v>134.01197669692215</c:v>
                      </c:pt>
                      <c:pt idx="17">
                        <c:v>120.46753500065074</c:v>
                      </c:pt>
                      <c:pt idx="18">
                        <c:v>117.2695866969798</c:v>
                      </c:pt>
                      <c:pt idx="19">
                        <c:v>93.582258134964036</c:v>
                      </c:pt>
                      <c:pt idx="20">
                        <c:v>96.750000000001648</c:v>
                      </c:pt>
                      <c:pt idx="22">
                        <c:v>162.43676682055499</c:v>
                      </c:pt>
                      <c:pt idx="23">
                        <c:v>233.96571384064453</c:v>
                      </c:pt>
                      <c:pt idx="24">
                        <c:v>102.98705584425956</c:v>
                      </c:pt>
                      <c:pt idx="25">
                        <c:v>143.84117304724234</c:v>
                      </c:pt>
                      <c:pt idx="26">
                        <c:v>109.22449460287059</c:v>
                      </c:pt>
                      <c:pt idx="27">
                        <c:v>155.85851557322769</c:v>
                      </c:pt>
                      <c:pt idx="28">
                        <c:v>215.1942682195475</c:v>
                      </c:pt>
                      <c:pt idx="29">
                        <c:v>100.29029445567335</c:v>
                      </c:pt>
                      <c:pt idx="30">
                        <c:v>109.77738543026013</c:v>
                      </c:pt>
                      <c:pt idx="33">
                        <c:v>105.039637599095</c:v>
                      </c:pt>
                      <c:pt idx="35">
                        <c:v>197.02507645260269</c:v>
                      </c:pt>
                      <c:pt idx="37">
                        <c:v>174.99999999999997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2E86-4DB9-A139-7AD4B24F5B19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динамика!$DU$171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май (тыс. руб)</c:v>
                      </c:pt>
                    </c:strCache>
                  </c:strRef>
                </c:tx>
                <c:spPr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27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динамика!$DU$172:$DU$236</c15:sqref>
                        </c15:formulaRef>
                      </c:ext>
                    </c:extLst>
                    <c:numCache>
                      <c:formatCode>_-* #\ ##0_-;\-* #\ ##0_-;_-* "-"??_-;_-@_-</c:formatCode>
                      <c:ptCount val="38"/>
                      <c:pt idx="0">
                        <c:v>96.815834104599588</c:v>
                      </c:pt>
                      <c:pt idx="1">
                        <c:v>97.127783612437796</c:v>
                      </c:pt>
                      <c:pt idx="2">
                        <c:v>95.081036383682687</c:v>
                      </c:pt>
                      <c:pt idx="3">
                        <c:v>103.89408531162741</c:v>
                      </c:pt>
                      <c:pt idx="4">
                        <c:v>106.80246962925244</c:v>
                      </c:pt>
                      <c:pt idx="6">
                        <c:v>102.49999999999612</c:v>
                      </c:pt>
                      <c:pt idx="8">
                        <c:v>86.913139504593317</c:v>
                      </c:pt>
                      <c:pt idx="11">
                        <c:v>114.03594466602607</c:v>
                      </c:pt>
                      <c:pt idx="12">
                        <c:v>89.645944647783978</c:v>
                      </c:pt>
                      <c:pt idx="14">
                        <c:v>123.5855792202491</c:v>
                      </c:pt>
                      <c:pt idx="15">
                        <c:v>133.5312027231405</c:v>
                      </c:pt>
                      <c:pt idx="16">
                        <c:v>0</c:v>
                      </c:pt>
                      <c:pt idx="17">
                        <c:v>118.36587789952586</c:v>
                      </c:pt>
                      <c:pt idx="18">
                        <c:v>123.77053128461856</c:v>
                      </c:pt>
                      <c:pt idx="19">
                        <c:v>93.174169230101882</c:v>
                      </c:pt>
                      <c:pt idx="20">
                        <c:v>82.219341563785804</c:v>
                      </c:pt>
                      <c:pt idx="22">
                        <c:v>163.33413174631906</c:v>
                      </c:pt>
                      <c:pt idx="23">
                        <c:v>298.61933837319725</c:v>
                      </c:pt>
                      <c:pt idx="24">
                        <c:v>103.4472331168563</c:v>
                      </c:pt>
                      <c:pt idx="25">
                        <c:v>134.95173435378211</c:v>
                      </c:pt>
                      <c:pt idx="26">
                        <c:v>117.01173378247424</c:v>
                      </c:pt>
                      <c:pt idx="27">
                        <c:v>173.4986350251215</c:v>
                      </c:pt>
                      <c:pt idx="28">
                        <c:v>200.72383236335278</c:v>
                      </c:pt>
                      <c:pt idx="29">
                        <c:v>101.55659055794051</c:v>
                      </c:pt>
                      <c:pt idx="30">
                        <c:v>109.66847858550858</c:v>
                      </c:pt>
                      <c:pt idx="33">
                        <c:v>112.04629142556233</c:v>
                      </c:pt>
                      <c:pt idx="35">
                        <c:v>196.97031569027214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2E86-4DB9-A139-7AD4B24F5B19}"/>
                  </c:ext>
                </c:extLst>
              </c15:ser>
            </c15:filteredBarSeries>
            <c15:filteredBa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динамика!$EB$171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июнь (тыс. руб)</c:v>
                      </c:pt>
                    </c:strCache>
                  </c:strRef>
                </c:tx>
                <c:spPr>
                  <a:solidFill>
                    <a:srgbClr val="00B05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динамика!$EB$172:$EB$231</c15:sqref>
                        </c15:formulaRef>
                      </c:ext>
                    </c:extLst>
                    <c:numCache>
                      <c:formatCode>0</c:formatCode>
                      <c:ptCount val="38"/>
                      <c:pt idx="0">
                        <c:v>97.924399102924795</c:v>
                      </c:pt>
                      <c:pt idx="1">
                        <c:v>99.089037712946052</c:v>
                      </c:pt>
                      <c:pt idx="2">
                        <c:v>88.189975692242925</c:v>
                      </c:pt>
                      <c:pt idx="3">
                        <c:v>103.92068096583472</c:v>
                      </c:pt>
                      <c:pt idx="4">
                        <c:v>136.72955546139133</c:v>
                      </c:pt>
                      <c:pt idx="6" formatCode="General">
                        <c:v>0</c:v>
                      </c:pt>
                      <c:pt idx="8">
                        <c:v>88.520539825950593</c:v>
                      </c:pt>
                      <c:pt idx="11">
                        <c:v>111.46720476972993</c:v>
                      </c:pt>
                      <c:pt idx="12">
                        <c:v>113.99265219520166</c:v>
                      </c:pt>
                      <c:pt idx="14">
                        <c:v>127.02802735349994</c:v>
                      </c:pt>
                      <c:pt idx="15">
                        <c:v>130.54465808823821</c:v>
                      </c:pt>
                      <c:pt idx="16">
                        <c:v>82.416232315711056</c:v>
                      </c:pt>
                      <c:pt idx="17">
                        <c:v>125.10433598208279</c:v>
                      </c:pt>
                      <c:pt idx="18">
                        <c:v>109.66551774357922</c:v>
                      </c:pt>
                      <c:pt idx="19">
                        <c:v>94.997908555907287</c:v>
                      </c:pt>
                      <c:pt idx="20">
                        <c:v>100.12763968242564</c:v>
                      </c:pt>
                      <c:pt idx="22">
                        <c:v>167.85256866384734</c:v>
                      </c:pt>
                      <c:pt idx="23">
                        <c:v>211.28911156944295</c:v>
                      </c:pt>
                      <c:pt idx="24">
                        <c:v>107.56973300718208</c:v>
                      </c:pt>
                      <c:pt idx="25">
                        <c:v>147.78909565317133</c:v>
                      </c:pt>
                      <c:pt idx="26">
                        <c:v>111.6267093074548</c:v>
                      </c:pt>
                      <c:pt idx="27">
                        <c:v>181.63655929203014</c:v>
                      </c:pt>
                      <c:pt idx="28">
                        <c:v>222.15938493383831</c:v>
                      </c:pt>
                      <c:pt idx="29">
                        <c:v>102.35928351959988</c:v>
                      </c:pt>
                      <c:pt idx="30">
                        <c:v>109.10242872228167</c:v>
                      </c:pt>
                      <c:pt idx="33">
                        <c:v>104.6893091470486</c:v>
                      </c:pt>
                      <c:pt idx="35">
                        <c:v>211.2324253917202</c:v>
                      </c:pt>
                      <c:pt idx="37">
                        <c:v>170.33770816812057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2E86-4DB9-A139-7AD4B24F5B19}"/>
                  </c:ext>
                </c:extLst>
              </c15:ser>
            </c15:filteredBarSeries>
            <c15:filteredBa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динамика!$EI$171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июль (тыс. руб)</c:v>
                      </c:pt>
                    </c:strCache>
                  </c:strRef>
                </c:tx>
                <c:spPr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динамика!$EI$172:$EI$239</c15:sqref>
                        </c15:formulaRef>
                      </c:ext>
                    </c:extLst>
                    <c:numCache>
                      <c:formatCode>0</c:formatCode>
                      <c:ptCount val="38"/>
                      <c:pt idx="0">
                        <c:v>96.577471654588152</c:v>
                      </c:pt>
                      <c:pt idx="1">
                        <c:v>104.32949208459605</c:v>
                      </c:pt>
                      <c:pt idx="2">
                        <c:v>94.482280955213312</c:v>
                      </c:pt>
                      <c:pt idx="3">
                        <c:v>105.77622935317177</c:v>
                      </c:pt>
                      <c:pt idx="4">
                        <c:v>116.62413652987178</c:v>
                      </c:pt>
                      <c:pt idx="5">
                        <c:v>0</c:v>
                      </c:pt>
                      <c:pt idx="6">
                        <c:v>92.92613636363636</c:v>
                      </c:pt>
                      <c:pt idx="7">
                        <c:v>113.99999999999984</c:v>
                      </c:pt>
                      <c:pt idx="8">
                        <c:v>85.197081930415365</c:v>
                      </c:pt>
                      <c:pt idx="11">
                        <c:v>113.44689694636789</c:v>
                      </c:pt>
                      <c:pt idx="12">
                        <c:v>89.596974763229881</c:v>
                      </c:pt>
                      <c:pt idx="14">
                        <c:v>123.45818356866035</c:v>
                      </c:pt>
                      <c:pt idx="15">
                        <c:v>131.79201280964665</c:v>
                      </c:pt>
                      <c:pt idx="16">
                        <c:v>15.624389168628589</c:v>
                      </c:pt>
                      <c:pt idx="17">
                        <c:v>0</c:v>
                      </c:pt>
                      <c:pt idx="18">
                        <c:v>116.18030801766925</c:v>
                      </c:pt>
                      <c:pt idx="19">
                        <c:v>97.919250128404585</c:v>
                      </c:pt>
                      <c:pt idx="20">
                        <c:v>0</c:v>
                      </c:pt>
                      <c:pt idx="22">
                        <c:v>170.06010386564489</c:v>
                      </c:pt>
                      <c:pt idx="23">
                        <c:v>222.50948506524412</c:v>
                      </c:pt>
                      <c:pt idx="24">
                        <c:v>111.90970711297072</c:v>
                      </c:pt>
                      <c:pt idx="25">
                        <c:v>146.99999999999815</c:v>
                      </c:pt>
                      <c:pt idx="26">
                        <c:v>159.88898577579971</c:v>
                      </c:pt>
                      <c:pt idx="27">
                        <c:v>179.25619047619048</c:v>
                      </c:pt>
                      <c:pt idx="28">
                        <c:v>234.65859423057492</c:v>
                      </c:pt>
                      <c:pt idx="29">
                        <c:v>105.39005185411411</c:v>
                      </c:pt>
                      <c:pt idx="30">
                        <c:v>108.83368322836264</c:v>
                      </c:pt>
                      <c:pt idx="33">
                        <c:v>101.48891966758838</c:v>
                      </c:pt>
                      <c:pt idx="35">
                        <c:v>215.26163274823776</c:v>
                      </c:pt>
                      <c:pt idx="37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2E86-4DB9-A139-7AD4B24F5B19}"/>
                  </c:ext>
                </c:extLst>
              </c15:ser>
            </c15:filteredBarSeries>
            <c15:filteredBa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динамика!$EP$171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август (тыс. руб)</c:v>
                      </c:pt>
                    </c:strCache>
                  </c:strRef>
                </c:tx>
                <c:spPr>
                  <a:solidFill>
                    <a:srgbClr val="00B0F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динамика!$EP$172:$EP$241</c15:sqref>
                        </c15:formulaRef>
                      </c:ext>
                    </c:extLst>
                    <c:numCache>
                      <c:formatCode>0</c:formatCode>
                      <c:ptCount val="38"/>
                      <c:pt idx="0">
                        <c:v>97.288072969885718</c:v>
                      </c:pt>
                      <c:pt idx="1">
                        <c:v>101.87024672532662</c:v>
                      </c:pt>
                      <c:pt idx="2">
                        <c:v>113.8354155350341</c:v>
                      </c:pt>
                      <c:pt idx="3">
                        <c:v>105.29466938850975</c:v>
                      </c:pt>
                      <c:pt idx="4">
                        <c:v>133.92429539778593</c:v>
                      </c:pt>
                      <c:pt idx="6">
                        <c:v>95.516599441513819</c:v>
                      </c:pt>
                      <c:pt idx="8">
                        <c:v>88.153342699228361</c:v>
                      </c:pt>
                      <c:pt idx="11">
                        <c:v>120.40651078196176</c:v>
                      </c:pt>
                      <c:pt idx="12">
                        <c:v>87.437774441736209</c:v>
                      </c:pt>
                      <c:pt idx="14">
                        <c:v>115.20281873373683</c:v>
                      </c:pt>
                      <c:pt idx="15">
                        <c:v>131.38131749459072</c:v>
                      </c:pt>
                      <c:pt idx="17">
                        <c:v>131.26421233121394</c:v>
                      </c:pt>
                      <c:pt idx="18">
                        <c:v>128.87222517924891</c:v>
                      </c:pt>
                      <c:pt idx="19">
                        <c:v>96.009020886397664</c:v>
                      </c:pt>
                      <c:pt idx="22">
                        <c:v>173.52162519647729</c:v>
                      </c:pt>
                      <c:pt idx="23">
                        <c:v>340.9246777838955</c:v>
                      </c:pt>
                      <c:pt idx="24">
                        <c:v>110.99797985029947</c:v>
                      </c:pt>
                      <c:pt idx="25">
                        <c:v>149.53917260684375</c:v>
                      </c:pt>
                      <c:pt idx="26">
                        <c:v>108.88877946698018</c:v>
                      </c:pt>
                      <c:pt idx="27">
                        <c:v>169.2965273509765</c:v>
                      </c:pt>
                      <c:pt idx="28">
                        <c:v>249.6763855724557</c:v>
                      </c:pt>
                      <c:pt idx="29">
                        <c:v>104.40697481645083</c:v>
                      </c:pt>
                      <c:pt idx="30">
                        <c:v>110.24330900242418</c:v>
                      </c:pt>
                      <c:pt idx="32">
                        <c:v>200.00000000000014</c:v>
                      </c:pt>
                      <c:pt idx="33">
                        <c:v>100.97897026830931</c:v>
                      </c:pt>
                      <c:pt idx="35">
                        <c:v>221.88258580124321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2E86-4DB9-A139-7AD4B24F5B19}"/>
                  </c:ext>
                </c:extLst>
              </c15:ser>
            </c15:filteredBarSeries>
            <c15:filteredBa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динамика!$EW$171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сентябрь (тыс. руб)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динамика!$EW$172:$EW$247</c15:sqref>
                        </c15:formulaRef>
                      </c:ext>
                    </c:extLst>
                    <c:numCache>
                      <c:formatCode>0</c:formatCode>
                      <c:ptCount val="38"/>
                      <c:pt idx="0">
                        <c:v>102.9630098461254</c:v>
                      </c:pt>
                      <c:pt idx="1">
                        <c:v>104.00878153564865</c:v>
                      </c:pt>
                      <c:pt idx="2">
                        <c:v>95.551696984014484</c:v>
                      </c:pt>
                      <c:pt idx="3">
                        <c:v>102.3345359255661</c:v>
                      </c:pt>
                      <c:pt idx="4">
                        <c:v>135.83408715848918</c:v>
                      </c:pt>
                      <c:pt idx="6">
                        <c:v>91.012131088176517</c:v>
                      </c:pt>
                      <c:pt idx="7">
                        <c:v>96.204790739680035</c:v>
                      </c:pt>
                      <c:pt idx="8">
                        <c:v>90.543128801747912</c:v>
                      </c:pt>
                      <c:pt idx="9">
                        <c:v>146.53362219632953</c:v>
                      </c:pt>
                      <c:pt idx="11">
                        <c:v>113.67420656438119</c:v>
                      </c:pt>
                      <c:pt idx="12">
                        <c:v>51.189526696569288</c:v>
                      </c:pt>
                      <c:pt idx="14">
                        <c:v>118.93574639094082</c:v>
                      </c:pt>
                      <c:pt idx="15">
                        <c:v>133.13977100967318</c:v>
                      </c:pt>
                      <c:pt idx="17">
                        <c:v>162.27555555555753</c:v>
                      </c:pt>
                      <c:pt idx="18">
                        <c:v>136.98123974605949</c:v>
                      </c:pt>
                      <c:pt idx="19">
                        <c:v>97.339058457348472</c:v>
                      </c:pt>
                      <c:pt idx="20">
                        <c:v>89.683142476697711</c:v>
                      </c:pt>
                      <c:pt idx="22">
                        <c:v>182.23998750506001</c:v>
                      </c:pt>
                      <c:pt idx="23">
                        <c:v>213.3042842144018</c:v>
                      </c:pt>
                      <c:pt idx="24">
                        <c:v>111.58218714771081</c:v>
                      </c:pt>
                      <c:pt idx="25">
                        <c:v>147.11204450313329</c:v>
                      </c:pt>
                      <c:pt idx="26">
                        <c:v>115.72733551652277</c:v>
                      </c:pt>
                      <c:pt idx="27">
                        <c:v>163.09922430508863</c:v>
                      </c:pt>
                      <c:pt idx="28">
                        <c:v>249.61032082324141</c:v>
                      </c:pt>
                      <c:pt idx="29">
                        <c:v>106.28600071951124</c:v>
                      </c:pt>
                      <c:pt idx="30">
                        <c:v>110.74501453854455</c:v>
                      </c:pt>
                      <c:pt idx="32">
                        <c:v>160.00000000000009</c:v>
                      </c:pt>
                      <c:pt idx="35">
                        <c:v>219.98289230429964</c:v>
                      </c:pt>
                      <c:pt idx="37">
                        <c:v>154.41157058855816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2E86-4DB9-A139-7AD4B24F5B19}"/>
                  </c:ext>
                </c:extLst>
              </c15:ser>
            </c15:filteredBarSeries>
            <c15:filteredBa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динамика!$FD$171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октябрь (тыс. руб)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1"/>
                    <c:layout>
                      <c:manualLayout>
                        <c:x val="0"/>
                        <c:y val="5.2532557651586848E-2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1B-2E86-4DB9-A139-7AD4B24F5B19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динамика!$FD$172:$FD$241</c15:sqref>
                        </c15:formulaRef>
                      </c:ext>
                    </c:extLst>
                    <c:numCache>
                      <c:formatCode>0</c:formatCode>
                      <c:ptCount val="38"/>
                      <c:pt idx="0">
                        <c:v>99.421658730723038</c:v>
                      </c:pt>
                      <c:pt idx="1">
                        <c:v>107.98319463322643</c:v>
                      </c:pt>
                      <c:pt idx="2">
                        <c:v>100.01022986786633</c:v>
                      </c:pt>
                      <c:pt idx="3">
                        <c:v>110.86366006256431</c:v>
                      </c:pt>
                      <c:pt idx="4">
                        <c:v>136.5000000000089</c:v>
                      </c:pt>
                      <c:pt idx="5">
                        <c:v>54.072956664838166</c:v>
                      </c:pt>
                      <c:pt idx="6">
                        <c:v>95.661723446893902</c:v>
                      </c:pt>
                      <c:pt idx="7">
                        <c:v>137.25261787905347</c:v>
                      </c:pt>
                      <c:pt idx="8">
                        <c:v>90.118804091266696</c:v>
                      </c:pt>
                      <c:pt idx="9">
                        <c:v>165.88191268569742</c:v>
                      </c:pt>
                      <c:pt idx="11">
                        <c:v>114.55433228152056</c:v>
                      </c:pt>
                      <c:pt idx="14">
                        <c:v>125.68601467528822</c:v>
                      </c:pt>
                      <c:pt idx="15">
                        <c:v>139.65940811620021</c:v>
                      </c:pt>
                      <c:pt idx="16">
                        <c:v>47.269848249751732</c:v>
                      </c:pt>
                      <c:pt idx="18">
                        <c:v>124.29831595829947</c:v>
                      </c:pt>
                      <c:pt idx="19">
                        <c:v>91.995564189737635</c:v>
                      </c:pt>
                      <c:pt idx="20">
                        <c:v>105.69999999999898</c:v>
                      </c:pt>
                      <c:pt idx="22">
                        <c:v>167.8586297469158</c:v>
                      </c:pt>
                      <c:pt idx="23">
                        <c:v>262.0119475238406</c:v>
                      </c:pt>
                      <c:pt idx="24">
                        <c:v>120.79000300210167</c:v>
                      </c:pt>
                      <c:pt idx="25">
                        <c:v>143.77661546327698</c:v>
                      </c:pt>
                      <c:pt idx="26">
                        <c:v>109.00532845963563</c:v>
                      </c:pt>
                      <c:pt idx="27">
                        <c:v>187.00000000003556</c:v>
                      </c:pt>
                      <c:pt idx="28">
                        <c:v>249.58648445446039</c:v>
                      </c:pt>
                      <c:pt idx="29">
                        <c:v>110.55424234884195</c:v>
                      </c:pt>
                      <c:pt idx="30">
                        <c:v>112.73139673696829</c:v>
                      </c:pt>
                      <c:pt idx="33">
                        <c:v>113.4316134316169</c:v>
                      </c:pt>
                      <c:pt idx="35">
                        <c:v>182.38840504185166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2E86-4DB9-A139-7AD4B24F5B19}"/>
                  </c:ext>
                </c:extLst>
              </c15:ser>
            </c15:filteredBarSeries>
            <c15:filteredBa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динамика!$FK$171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ноябрь (тыс. руб)</c:v>
                      </c:pt>
                    </c:strCache>
                  </c:strRef>
                </c:tx>
                <c:spPr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динамика!$FK$172:$FK$241</c15:sqref>
                        </c15:formulaRef>
                      </c:ext>
                    </c:extLst>
                    <c:numCache>
                      <c:formatCode>0</c:formatCode>
                      <c:ptCount val="38"/>
                      <c:pt idx="0">
                        <c:v>104.66676579821691</c:v>
                      </c:pt>
                      <c:pt idx="1">
                        <c:v>106.05163509132329</c:v>
                      </c:pt>
                      <c:pt idx="2">
                        <c:v>103.45135963905065</c:v>
                      </c:pt>
                      <c:pt idx="3">
                        <c:v>111.50897019975045</c:v>
                      </c:pt>
                      <c:pt idx="4">
                        <c:v>144.18041523920351</c:v>
                      </c:pt>
                      <c:pt idx="5">
                        <c:v>66.520225646670198</c:v>
                      </c:pt>
                      <c:pt idx="6">
                        <c:v>101.61592303402151</c:v>
                      </c:pt>
                      <c:pt idx="7">
                        <c:v>144.31627840908621</c:v>
                      </c:pt>
                      <c:pt idx="8">
                        <c:v>91.967435004021169</c:v>
                      </c:pt>
                      <c:pt idx="9">
                        <c:v>55.114900494999524</c:v>
                      </c:pt>
                      <c:pt idx="11">
                        <c:v>119.5855661004537</c:v>
                      </c:pt>
                      <c:pt idx="14">
                        <c:v>129.89444644788389</c:v>
                      </c:pt>
                      <c:pt idx="15">
                        <c:v>179.80061111113835</c:v>
                      </c:pt>
                      <c:pt idx="17">
                        <c:v>140.42308695976186</c:v>
                      </c:pt>
                      <c:pt idx="18">
                        <c:v>133.98658766846629</c:v>
                      </c:pt>
                      <c:pt idx="22">
                        <c:v>184.46926095020109</c:v>
                      </c:pt>
                      <c:pt idx="23">
                        <c:v>264.4792670767423</c:v>
                      </c:pt>
                      <c:pt idx="24">
                        <c:v>131.93942335980373</c:v>
                      </c:pt>
                      <c:pt idx="25">
                        <c:v>153.79705005653497</c:v>
                      </c:pt>
                      <c:pt idx="26">
                        <c:v>114.99866179348466</c:v>
                      </c:pt>
                      <c:pt idx="27">
                        <c:v>183.83177998644535</c:v>
                      </c:pt>
                      <c:pt idx="28">
                        <c:v>213.02340612161299</c:v>
                      </c:pt>
                      <c:pt idx="29">
                        <c:v>116.98520771054393</c:v>
                      </c:pt>
                      <c:pt idx="30">
                        <c:v>114.28513171845783</c:v>
                      </c:pt>
                      <c:pt idx="33">
                        <c:v>117.49084249082996</c:v>
                      </c:pt>
                      <c:pt idx="35">
                        <c:v>205.01089324614836</c:v>
                      </c:pt>
                      <c:pt idx="37">
                        <c:v>155.79999999999959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2E86-4DB9-A139-7AD4B24F5B19}"/>
                  </c:ext>
                </c:extLst>
              </c15:ser>
            </c15:filteredBarSeries>
            <c15:filteredBa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динамика!$FS$171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декабрь (тыс. руб)</c:v>
                      </c:pt>
                    </c:strCache>
                  </c:strRef>
                </c:tx>
                <c:spPr>
                  <a:solidFill>
                    <a:srgbClr val="FFC000"/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динамика!$FS$172:$FS$251</c15:sqref>
                        </c15:formulaRef>
                      </c:ext>
                    </c:extLst>
                    <c:numCache>
                      <c:formatCode>0.0</c:formatCode>
                      <c:ptCount val="38"/>
                      <c:pt idx="0">
                        <c:v>89.36907212368223</c:v>
                      </c:pt>
                      <c:pt idx="1">
                        <c:v>95.308224367029084</c:v>
                      </c:pt>
                      <c:pt idx="3">
                        <c:v>118.62493653711414</c:v>
                      </c:pt>
                      <c:pt idx="4">
                        <c:v>136.34231193613803</c:v>
                      </c:pt>
                      <c:pt idx="5">
                        <c:v>72.588119554014781</c:v>
                      </c:pt>
                      <c:pt idx="6">
                        <c:v>108.04303882195455</c:v>
                      </c:pt>
                      <c:pt idx="7">
                        <c:v>151.20480245398792</c:v>
                      </c:pt>
                      <c:pt idx="8">
                        <c:v>92.553711042090171</c:v>
                      </c:pt>
                      <c:pt idx="9">
                        <c:v>152.40087549789001</c:v>
                      </c:pt>
                      <c:pt idx="11">
                        <c:v>129.81772067928591</c:v>
                      </c:pt>
                      <c:pt idx="12">
                        <c:v>104.99897468761071</c:v>
                      </c:pt>
                      <c:pt idx="13">
                        <c:v>122.00000000000003</c:v>
                      </c:pt>
                      <c:pt idx="15">
                        <c:v>139.40524337757742</c:v>
                      </c:pt>
                      <c:pt idx="16">
                        <c:v>23.758362056624364</c:v>
                      </c:pt>
                      <c:pt idx="18">
                        <c:v>136.35713540813364</c:v>
                      </c:pt>
                      <c:pt idx="19">
                        <c:v>92.054822650900576</c:v>
                      </c:pt>
                      <c:pt idx="22">
                        <c:v>184.0493518214677</c:v>
                      </c:pt>
                      <c:pt idx="23">
                        <c:v>228.69606202049835</c:v>
                      </c:pt>
                      <c:pt idx="24">
                        <c:v>125.94490143499679</c:v>
                      </c:pt>
                      <c:pt idx="25">
                        <c:v>162.34670551321983</c:v>
                      </c:pt>
                      <c:pt idx="26">
                        <c:v>109.82947968472851</c:v>
                      </c:pt>
                      <c:pt idx="27">
                        <c:v>196.26890416498455</c:v>
                      </c:pt>
                      <c:pt idx="28">
                        <c:v>221.03645025481777</c:v>
                      </c:pt>
                      <c:pt idx="29">
                        <c:v>120.43662132514376</c:v>
                      </c:pt>
                      <c:pt idx="30">
                        <c:v>115.41134948255288</c:v>
                      </c:pt>
                      <c:pt idx="31">
                        <c:v>180.72186256256083</c:v>
                      </c:pt>
                      <c:pt idx="35">
                        <c:v>252.25499024463758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2E86-4DB9-A139-7AD4B24F5B19}"/>
                  </c:ext>
                </c:extLst>
              </c15:ser>
            </c15:filteredBarSeries>
            <c15:filteredBa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динамика!$GA$171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январь (тыс. руб)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dLbl>
                    <c:idx val="11"/>
                    <c:layout>
                      <c:manualLayout>
                        <c:x val="0"/>
                        <c:y val="4.2073701173359249E-2"/>
                      </c:manualLayout>
                    </c:layout>
                    <c:dLblPos val="outEnd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1F-2E86-4DB9-A139-7AD4B24F5B19}"/>
                      </c:ext>
                    </c:extLst>
                  </c:dLbl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динамика!$GA$172:$GA$252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103.94777787968764</c:v>
                      </c:pt>
                      <c:pt idx="1">
                        <c:v>108.70089388596061</c:v>
                      </c:pt>
                      <c:pt idx="3">
                        <c:v>112.66826879478344</c:v>
                      </c:pt>
                      <c:pt idx="4">
                        <c:v>124.80241116459823</c:v>
                      </c:pt>
                      <c:pt idx="6">
                        <c:v>104.14425707771186</c:v>
                      </c:pt>
                      <c:pt idx="7">
                        <c:v>145.12507073508942</c:v>
                      </c:pt>
                      <c:pt idx="8">
                        <c:v>93.10611246943931</c:v>
                      </c:pt>
                      <c:pt idx="9">
                        <c:v>151.79550719199526</c:v>
                      </c:pt>
                      <c:pt idx="11">
                        <c:v>139.82272436578199</c:v>
                      </c:pt>
                      <c:pt idx="12">
                        <c:v>107.48307950492915</c:v>
                      </c:pt>
                      <c:pt idx="13">
                        <c:v>118.20079649542009</c:v>
                      </c:pt>
                      <c:pt idx="14">
                        <c:v>135.46330657651552</c:v>
                      </c:pt>
                      <c:pt idx="15">
                        <c:v>158.33501844080945</c:v>
                      </c:pt>
                      <c:pt idx="17">
                        <c:v>147.20618556702965</c:v>
                      </c:pt>
                      <c:pt idx="18">
                        <c:v>136.55826370349465</c:v>
                      </c:pt>
                      <c:pt idx="19">
                        <c:v>99.180000000002423</c:v>
                      </c:pt>
                      <c:pt idx="22">
                        <c:v>176.59188984850022</c:v>
                      </c:pt>
                      <c:pt idx="23">
                        <c:v>271.4719398032961</c:v>
                      </c:pt>
                      <c:pt idx="24">
                        <c:v>129.99398266190332</c:v>
                      </c:pt>
                      <c:pt idx="25">
                        <c:v>171.01800824473463</c:v>
                      </c:pt>
                      <c:pt idx="26">
                        <c:v>107.71014600853893</c:v>
                      </c:pt>
                      <c:pt idx="27">
                        <c:v>209.97560975611154</c:v>
                      </c:pt>
                      <c:pt idx="28">
                        <c:v>209.56136027599945</c:v>
                      </c:pt>
                      <c:pt idx="30">
                        <c:v>118.48462068533425</c:v>
                      </c:pt>
                      <c:pt idx="31">
                        <c:v>175.57118772164677</c:v>
                      </c:pt>
                      <c:pt idx="32">
                        <c:v>147.18910347317063</c:v>
                      </c:pt>
                      <c:pt idx="33">
                        <c:v>124.79406919275208</c:v>
                      </c:pt>
                      <c:pt idx="35">
                        <c:v>221.66191446028731</c:v>
                      </c:pt>
                      <c:pt idx="37">
                        <c:v>163.92499999999981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2E86-4DB9-A139-7AD4B24F5B19}"/>
                  </c:ext>
                </c:extLst>
              </c15:ser>
            </c15:filteredBarSeries>
            <c15:filteredBa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динамика!$GI$171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февраль (тыс. руб)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динамика!$GI$172:$GI$252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104.32073648448025</c:v>
                      </c:pt>
                      <c:pt idx="1">
                        <c:v>112.5786643505749</c:v>
                      </c:pt>
                      <c:pt idx="2">
                        <c:v>100.84966622162688</c:v>
                      </c:pt>
                      <c:pt idx="3">
                        <c:v>115.80238519372621</c:v>
                      </c:pt>
                      <c:pt idx="4">
                        <c:v>121.81791900291279</c:v>
                      </c:pt>
                      <c:pt idx="6">
                        <c:v>105.75640237467063</c:v>
                      </c:pt>
                      <c:pt idx="7">
                        <c:v>152.26193058569825</c:v>
                      </c:pt>
                      <c:pt idx="8">
                        <c:v>100.35453704655129</c:v>
                      </c:pt>
                      <c:pt idx="9">
                        <c:v>150.64211826554583</c:v>
                      </c:pt>
                      <c:pt idx="11">
                        <c:v>130.82733899902701</c:v>
                      </c:pt>
                      <c:pt idx="12">
                        <c:v>109.41713267070172</c:v>
                      </c:pt>
                      <c:pt idx="13">
                        <c:v>121.47562790697665</c:v>
                      </c:pt>
                      <c:pt idx="14">
                        <c:v>136.99807361002206</c:v>
                      </c:pt>
                      <c:pt idx="15">
                        <c:v>128.2101036490885</c:v>
                      </c:pt>
                      <c:pt idx="16">
                        <c:v>38.426686774735629</c:v>
                      </c:pt>
                      <c:pt idx="17">
                        <c:v>143.2842239458908</c:v>
                      </c:pt>
                      <c:pt idx="18">
                        <c:v>139.33573429372112</c:v>
                      </c:pt>
                      <c:pt idx="19">
                        <c:v>102.04008097165855</c:v>
                      </c:pt>
                      <c:pt idx="22">
                        <c:v>202.60783339544605</c:v>
                      </c:pt>
                      <c:pt idx="23">
                        <c:v>224.0931815104677</c:v>
                      </c:pt>
                      <c:pt idx="24">
                        <c:v>130.41437531150751</c:v>
                      </c:pt>
                      <c:pt idx="25">
                        <c:v>140.96569972083998</c:v>
                      </c:pt>
                      <c:pt idx="26">
                        <c:v>112.77078032230956</c:v>
                      </c:pt>
                      <c:pt idx="27">
                        <c:v>207.2884705882353</c:v>
                      </c:pt>
                      <c:pt idx="28">
                        <c:v>212.87754544211558</c:v>
                      </c:pt>
                      <c:pt idx="29">
                        <c:v>119.00573858687294</c:v>
                      </c:pt>
                      <c:pt idx="30">
                        <c:v>119.20694577113149</c:v>
                      </c:pt>
                      <c:pt idx="31">
                        <c:v>172.36342389716575</c:v>
                      </c:pt>
                      <c:pt idx="33">
                        <c:v>120.06487488415189</c:v>
                      </c:pt>
                      <c:pt idx="35">
                        <c:v>225.28759528759076</c:v>
                      </c:pt>
                      <c:pt idx="37">
                        <c:v>160.10000000000011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2E86-4DB9-A139-7AD4B24F5B19}"/>
                  </c:ext>
                </c:extLst>
              </c15:ser>
            </c15:filteredBarSeries>
            <c15:filteredBar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динамика!$GQ$171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март (тыс. руб)</c:v>
                      </c:pt>
                    </c:strCache>
                  </c:strRef>
                </c:tx>
                <c:spPr>
                  <a:solidFill>
                    <a:srgbClr val="FFC000"/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динамика!$GQ$172:$GQ$252</c15:sqref>
                        </c15:formulaRef>
                      </c:ext>
                    </c:extLst>
                    <c:numCache>
                      <c:formatCode>0.0</c:formatCode>
                      <c:ptCount val="38"/>
                      <c:pt idx="0">
                        <c:v>105.65673242236612</c:v>
                      </c:pt>
                      <c:pt idx="1">
                        <c:v>115.83107952515039</c:v>
                      </c:pt>
                      <c:pt idx="2">
                        <c:v>124.57252894035129</c:v>
                      </c:pt>
                      <c:pt idx="3">
                        <c:v>125.2737069932989</c:v>
                      </c:pt>
                      <c:pt idx="4">
                        <c:v>125.13669057774594</c:v>
                      </c:pt>
                      <c:pt idx="5">
                        <c:v>75.8991735650458</c:v>
                      </c:pt>
                      <c:pt idx="6">
                        <c:v>106.43254129709436</c:v>
                      </c:pt>
                      <c:pt idx="7">
                        <c:v>150.45036572622209</c:v>
                      </c:pt>
                      <c:pt idx="8">
                        <c:v>97.25153653539698</c:v>
                      </c:pt>
                      <c:pt idx="9">
                        <c:v>149.09610573261813</c:v>
                      </c:pt>
                      <c:pt idx="11" formatCode="General">
                        <c:v>127.20043548757835</c:v>
                      </c:pt>
                      <c:pt idx="13">
                        <c:v>123.07130152276913</c:v>
                      </c:pt>
                      <c:pt idx="14">
                        <c:v>139.01764515232625</c:v>
                      </c:pt>
                      <c:pt idx="15">
                        <c:v>129.59244220455224</c:v>
                      </c:pt>
                      <c:pt idx="16">
                        <c:v>44.929280926957034</c:v>
                      </c:pt>
                      <c:pt idx="17">
                        <c:v>144.09577615126861</c:v>
                      </c:pt>
                      <c:pt idx="18">
                        <c:v>142.00738216922468</c:v>
                      </c:pt>
                      <c:pt idx="19">
                        <c:v>99.999999999998849</c:v>
                      </c:pt>
                      <c:pt idx="21">
                        <c:v>181.66122151444455</c:v>
                      </c:pt>
                      <c:pt idx="22">
                        <c:v>199.86735808174407</c:v>
                      </c:pt>
                      <c:pt idx="23">
                        <c:v>217.59008678169161</c:v>
                      </c:pt>
                      <c:pt idx="24">
                        <c:v>130.82222873899735</c:v>
                      </c:pt>
                      <c:pt idx="25">
                        <c:v>152.31287065234733</c:v>
                      </c:pt>
                      <c:pt idx="26">
                        <c:v>107.26802323373695</c:v>
                      </c:pt>
                      <c:pt idx="28">
                        <c:v>265.47556489756334</c:v>
                      </c:pt>
                      <c:pt idx="29">
                        <c:v>120.9488382320561</c:v>
                      </c:pt>
                      <c:pt idx="30">
                        <c:v>120.77221726132693</c:v>
                      </c:pt>
                      <c:pt idx="31">
                        <c:v>161.24807316822208</c:v>
                      </c:pt>
                      <c:pt idx="33">
                        <c:v>131.70974155069774</c:v>
                      </c:pt>
                      <c:pt idx="35">
                        <c:v>245.04068462402822</c:v>
                      </c:pt>
                      <c:pt idx="37">
                        <c:v>152.10000000000127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2E86-4DB9-A139-7AD4B24F5B19}"/>
                  </c:ext>
                </c:extLst>
              </c15:ser>
            </c15:filteredBarSeries>
            <c15:filteredBar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динамика!$GY$171</c15:sqref>
                        </c15:formulaRef>
                      </c:ext>
                    </c:extLst>
                    <c:strCache>
                      <c:ptCount val="1"/>
                      <c:pt idx="0">
                        <c:v>цена 1 м2, апрель (тыс. руб)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#,##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динамика!$A$172:$A$257</c15:sqref>
                        </c15:formulaRef>
                      </c:ext>
                    </c:extLst>
                    <c:strCache>
                      <c:ptCount val="38"/>
                      <c:pt idx="0">
                        <c:v>Новая Самара</c:v>
                      </c:pt>
                      <c:pt idx="1">
                        <c:v>Южный город</c:v>
                      </c:pt>
                      <c:pt idx="2">
                        <c:v>ЖК Заречье</c:v>
                      </c:pt>
                      <c:pt idx="3">
                        <c:v>ЖК Зеленый квартал</c:v>
                      </c:pt>
                      <c:pt idx="4">
                        <c:v>ЖК "Развитие"</c:v>
                      </c:pt>
                      <c:pt idx="5">
                        <c:v>ЖК Поддубный</c:v>
                      </c:pt>
                      <c:pt idx="6">
                        <c:v>ЖК "Уют-Парк"</c:v>
                      </c:pt>
                      <c:pt idx="7">
                        <c:v>ЖК Аура</c:v>
                      </c:pt>
                      <c:pt idx="8">
                        <c:v>Волгарь</c:v>
                      </c:pt>
                      <c:pt idx="9">
                        <c:v>ЖК Спутник</c:v>
                      </c:pt>
                      <c:pt idx="10">
                        <c:v>ЖК Движение</c:v>
                      </c:pt>
                      <c:pt idx="11">
                        <c:v>Амград</c:v>
                      </c:pt>
                      <c:pt idx="12">
                        <c:v>ЖД "Салют"</c:v>
                      </c:pt>
                      <c:pt idx="13">
                        <c:v>ЖК Ласточка</c:v>
                      </c:pt>
                      <c:pt idx="14">
                        <c:v>ЖК "Комфорт"</c:v>
                      </c:pt>
                      <c:pt idx="15">
                        <c:v>ЖК КУЛЬТУРА</c:v>
                      </c:pt>
                      <c:pt idx="16">
                        <c:v>ЖК "Садовая"</c:v>
                      </c:pt>
                      <c:pt idx="17">
                        <c:v>ЖК "Эстетика"</c:v>
                      </c:pt>
                      <c:pt idx="18">
                        <c:v>ЖК "Дом у Космопорта-2"</c:v>
                      </c:pt>
                      <c:pt idx="19">
                        <c:v>ЖК"АРТХОЛЛ"</c:v>
                      </c:pt>
                      <c:pt idx="20">
                        <c:v>ЖК "Легенда"</c:v>
                      </c:pt>
                      <c:pt idx="21">
                        <c:v>ЖК Парковый</c:v>
                      </c:pt>
                      <c:pt idx="22">
                        <c:v>ЖК "Самара Сити"</c:v>
                      </c:pt>
                      <c:pt idx="23">
                        <c:v>Green River</c:v>
                      </c:pt>
                      <c:pt idx="24">
                        <c:v>ЖК Московский</c:v>
                      </c:pt>
                      <c:pt idx="25">
                        <c:v>ЖК "КАПИТАЛ"</c:v>
                      </c:pt>
                      <c:pt idx="26">
                        <c:v>ЖК "Времена года"</c:v>
                      </c:pt>
                      <c:pt idx="27">
                        <c:v>ЖК "Квадро"</c:v>
                      </c:pt>
                      <c:pt idx="28">
                        <c:v>Жилые башни "Баланс Towers"</c:v>
                      </c:pt>
                      <c:pt idx="29">
                        <c:v>ЖК Рекорд</c:v>
                      </c:pt>
                      <c:pt idx="30">
                        <c:v>ЖК "Дом у озера"</c:v>
                      </c:pt>
                      <c:pt idx="31">
                        <c:v>ЖК Волна-Клуб</c:v>
                      </c:pt>
                      <c:pt idx="32">
                        <c:v>ЖК "Высота"</c:v>
                      </c:pt>
                      <c:pt idx="33">
                        <c:v>ЖК "Горизонт-2"</c:v>
                      </c:pt>
                      <c:pt idx="34">
                        <c:v>ЖК Классики</c:v>
                      </c:pt>
                      <c:pt idx="35">
                        <c:v>ЗИМ Галерея</c:v>
                      </c:pt>
                      <c:pt idx="36">
                        <c:v>ЖД Ногина 8</c:v>
                      </c:pt>
                      <c:pt idx="37">
                        <c:v>Водников, д. 99-105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динамика!$GY$172:$GY$254</c15:sqref>
                        </c15:formulaRef>
                      </c:ext>
                    </c:extLst>
                    <c:numCache>
                      <c:formatCode>General</c:formatCode>
                      <c:ptCount val="38"/>
                      <c:pt idx="0">
                        <c:v>111.23550936676641</c:v>
                      </c:pt>
                      <c:pt idx="1">
                        <c:v>115.0338049168607</c:v>
                      </c:pt>
                      <c:pt idx="2">
                        <c:v>106.34938486226068</c:v>
                      </c:pt>
                      <c:pt idx="3">
                        <c:v>119.45950834625368</c:v>
                      </c:pt>
                      <c:pt idx="4">
                        <c:v>133.91334589189799</c:v>
                      </c:pt>
                      <c:pt idx="5">
                        <c:v>78.088845390533052</c:v>
                      </c:pt>
                      <c:pt idx="6">
                        <c:v>107.4386401425182</c:v>
                      </c:pt>
                      <c:pt idx="7">
                        <c:v>146.48815733219689</c:v>
                      </c:pt>
                      <c:pt idx="8">
                        <c:v>105.39820359281525</c:v>
                      </c:pt>
                      <c:pt idx="9">
                        <c:v>154.93295665171985</c:v>
                      </c:pt>
                      <c:pt idx="11">
                        <c:v>130.91402038132807</c:v>
                      </c:pt>
                      <c:pt idx="13">
                        <c:v>126.00554677970783</c:v>
                      </c:pt>
                      <c:pt idx="14">
                        <c:v>131.03039381369723</c:v>
                      </c:pt>
                      <c:pt idx="15">
                        <c:v>135.10120448502806</c:v>
                      </c:pt>
                      <c:pt idx="16">
                        <c:v>21.743784183276187</c:v>
                      </c:pt>
                      <c:pt idx="17">
                        <c:v>136.17952579301411</c:v>
                      </c:pt>
                      <c:pt idx="18">
                        <c:v>118.46557945091827</c:v>
                      </c:pt>
                      <c:pt idx="19">
                        <c:v>106.51119815668405</c:v>
                      </c:pt>
                      <c:pt idx="22">
                        <c:v>175.34915651662848</c:v>
                      </c:pt>
                      <c:pt idx="23">
                        <c:v>243.35143500948064</c:v>
                      </c:pt>
                      <c:pt idx="26">
                        <c:v>112.08604269788228</c:v>
                      </c:pt>
                      <c:pt idx="27">
                        <c:v>206.22079937912244</c:v>
                      </c:pt>
                      <c:pt idx="28">
                        <c:v>214.67089611418959</c:v>
                      </c:pt>
                      <c:pt idx="29">
                        <c:v>118.56402291721086</c:v>
                      </c:pt>
                      <c:pt idx="30">
                        <c:v>120.99020576871175</c:v>
                      </c:pt>
                      <c:pt idx="31">
                        <c:v>193.49272861720459</c:v>
                      </c:pt>
                      <c:pt idx="35">
                        <c:v>358.74664279326385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2E86-4DB9-A139-7AD4B24F5B19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2"/>
          <c:order val="12"/>
          <c:tx>
            <c:strRef>
              <c:f>динамика!$HI$171</c:f>
              <c:strCache>
                <c:ptCount val="1"/>
                <c:pt idx="0">
                  <c:v>цена лота, млн.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numFmt formatCode="#,##0.0" sourceLinked="0"/>
            <c:spPr>
              <a:solidFill>
                <a:schemeClr val="bg1">
                  <a:lumMod val="95000"/>
                  <a:alpha val="78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1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динамика!$A$173:$A$210</c:f>
              <c:strCache>
                <c:ptCount val="38"/>
                <c:pt idx="0">
                  <c:v>Новая Самара</c:v>
                </c:pt>
                <c:pt idx="1">
                  <c:v>Южный город</c:v>
                </c:pt>
                <c:pt idx="2">
                  <c:v>ЖК Заречье</c:v>
                </c:pt>
                <c:pt idx="3">
                  <c:v>ЖК Зеленый квартал</c:v>
                </c:pt>
                <c:pt idx="4">
                  <c:v>ЖК "Развитие"</c:v>
                </c:pt>
                <c:pt idx="5">
                  <c:v>ЖК Поддубный</c:v>
                </c:pt>
                <c:pt idx="6">
                  <c:v>ЖК "Уют-Парк"</c:v>
                </c:pt>
                <c:pt idx="7">
                  <c:v>ЖК Аура</c:v>
                </c:pt>
                <c:pt idx="8">
                  <c:v>Волгарь</c:v>
                </c:pt>
                <c:pt idx="9">
                  <c:v>ЖК Спутник</c:v>
                </c:pt>
                <c:pt idx="10">
                  <c:v>ЖК Движение</c:v>
                </c:pt>
                <c:pt idx="11">
                  <c:v>Амград</c:v>
                </c:pt>
                <c:pt idx="12">
                  <c:v>ЖД "Салют"</c:v>
                </c:pt>
                <c:pt idx="13">
                  <c:v>ЖК Ласточка</c:v>
                </c:pt>
                <c:pt idx="14">
                  <c:v>ЖК "Комфорт"</c:v>
                </c:pt>
                <c:pt idx="15">
                  <c:v>ЖК КУЛЬТУРА</c:v>
                </c:pt>
                <c:pt idx="16">
                  <c:v>ЖК "Садовая"</c:v>
                </c:pt>
                <c:pt idx="17">
                  <c:v>ЖК "Эстетика"</c:v>
                </c:pt>
                <c:pt idx="18">
                  <c:v>ЖК "Дом у Космопорта-2"</c:v>
                </c:pt>
                <c:pt idx="19">
                  <c:v>ЖК"АРТХОЛЛ"</c:v>
                </c:pt>
                <c:pt idx="20">
                  <c:v>ЖК "Легенда"</c:v>
                </c:pt>
                <c:pt idx="21">
                  <c:v>ЖК Парковый</c:v>
                </c:pt>
                <c:pt idx="22">
                  <c:v>ЖК "Самара Сити"</c:v>
                </c:pt>
                <c:pt idx="23">
                  <c:v>Green River</c:v>
                </c:pt>
                <c:pt idx="24">
                  <c:v>ЖК Московский</c:v>
                </c:pt>
                <c:pt idx="25">
                  <c:v>ЖК "КАПИТАЛ"</c:v>
                </c:pt>
                <c:pt idx="26">
                  <c:v>ЖК "Времена года"</c:v>
                </c:pt>
                <c:pt idx="27">
                  <c:v>ЖК "Квадро"</c:v>
                </c:pt>
                <c:pt idx="28">
                  <c:v>Жилые башни "Баланс Towers"</c:v>
                </c:pt>
                <c:pt idx="29">
                  <c:v>ЖК Рекорд</c:v>
                </c:pt>
                <c:pt idx="30">
                  <c:v>ЖК "Дом у озера"</c:v>
                </c:pt>
                <c:pt idx="31">
                  <c:v>ЖК Волна-Клуб</c:v>
                </c:pt>
                <c:pt idx="32">
                  <c:v>ЖК "Высота"</c:v>
                </c:pt>
                <c:pt idx="33">
                  <c:v>ЖК "Горизонт-2"</c:v>
                </c:pt>
                <c:pt idx="34">
                  <c:v>ЖК Классики</c:v>
                </c:pt>
                <c:pt idx="35">
                  <c:v>ЗИМ Галерея</c:v>
                </c:pt>
                <c:pt idx="36">
                  <c:v>ЖД Ногина 8</c:v>
                </c:pt>
                <c:pt idx="37">
                  <c:v>Водников, д. 99-105</c:v>
                </c:pt>
              </c:strCache>
            </c:strRef>
          </c:cat>
          <c:val>
            <c:numRef>
              <c:f>динамика!$HY$173:$HY$210</c:f>
              <c:numCache>
                <c:formatCode>0.0</c:formatCode>
                <c:ptCount val="38"/>
                <c:pt idx="0">
                  <c:v>5.562813583333333</c:v>
                </c:pt>
                <c:pt idx="1">
                  <c:v>5.3959372121212121</c:v>
                </c:pt>
                <c:pt idx="2">
                  <c:v>4.8290954615384623</c:v>
                </c:pt>
                <c:pt idx="3">
                  <c:v>4.5040720844444433</c:v>
                </c:pt>
                <c:pt idx="4">
                  <c:v>7.5835633333333332</c:v>
                </c:pt>
                <c:pt idx="5">
                  <c:v>4.3598383333333333</c:v>
                </c:pt>
                <c:pt idx="6">
                  <c:v>5.1449999999999996</c:v>
                </c:pt>
                <c:pt idx="7">
                  <c:v>6.1056545454545459</c:v>
                </c:pt>
                <c:pt idx="8">
                  <c:v>5.6417999999999999</c:v>
                </c:pt>
                <c:pt idx="9">
                  <c:v>6.2809120909090908</c:v>
                </c:pt>
                <c:pt idx="10">
                  <c:v>6.1437837272727274</c:v>
                </c:pt>
                <c:pt idx="11">
                  <c:v>6.0112371111111109</c:v>
                </c:pt>
                <c:pt idx="12">
                  <c:v>6.2097922222222222</c:v>
                </c:pt>
                <c:pt idx="13">
                  <c:v>8.3236485555555557</c:v>
                </c:pt>
                <c:pt idx="14">
                  <c:v>8.9811130000000006</c:v>
                </c:pt>
                <c:pt idx="15">
                  <c:v>9.9676161428571444</c:v>
                </c:pt>
                <c:pt idx="16">
                  <c:v>4.8186554742857135</c:v>
                </c:pt>
                <c:pt idx="17">
                  <c:v>9.8309428571428565</c:v>
                </c:pt>
                <c:pt idx="18">
                  <c:v>8.2683333333333326</c:v>
                </c:pt>
                <c:pt idx="19">
                  <c:v>7.0455631666666667</c:v>
                </c:pt>
                <c:pt idx="20">
                  <c:v>4.6660716666666673</c:v>
                </c:pt>
                <c:pt idx="21">
                  <c:v>8.767377166666666</c:v>
                </c:pt>
                <c:pt idx="22">
                  <c:v>11.0385194</c:v>
                </c:pt>
                <c:pt idx="23">
                  <c:v>19.763003000000001</c:v>
                </c:pt>
                <c:pt idx="24">
                  <c:v>5.1925074999999996</c:v>
                </c:pt>
                <c:pt idx="25">
                  <c:v>9.3568200000000008</c:v>
                </c:pt>
                <c:pt idx="26">
                  <c:v>8.9584133333333344</c:v>
                </c:pt>
                <c:pt idx="27">
                  <c:v>16.834219999999998</c:v>
                </c:pt>
                <c:pt idx="28">
                  <c:v>11.802333333333333</c:v>
                </c:pt>
                <c:pt idx="29">
                  <c:v>6.4156000000000004</c:v>
                </c:pt>
                <c:pt idx="30">
                  <c:v>8.7850000000000001</c:v>
                </c:pt>
                <c:pt idx="31">
                  <c:v>15.65</c:v>
                </c:pt>
                <c:pt idx="32">
                  <c:v>9.3390000000000004</c:v>
                </c:pt>
                <c:pt idx="33">
                  <c:v>8.6999999999999993</c:v>
                </c:pt>
                <c:pt idx="34">
                  <c:v>16.130355000000002</c:v>
                </c:pt>
                <c:pt idx="35">
                  <c:v>21.669</c:v>
                </c:pt>
                <c:pt idx="36">
                  <c:v>10.885899999999999</c:v>
                </c:pt>
                <c:pt idx="37">
                  <c:v>19.71321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2E86-4DB9-A139-7AD4B24F5B1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4717232"/>
        <c:axId val="173598744"/>
      </c:lineChart>
      <c:catAx>
        <c:axId val="173600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598352"/>
        <c:crosses val="autoZero"/>
        <c:auto val="1"/>
        <c:lblAlgn val="ctr"/>
        <c:lblOffset val="100"/>
        <c:noMultiLvlLbl val="0"/>
      </c:catAx>
      <c:valAx>
        <c:axId val="173598352"/>
        <c:scaling>
          <c:orientation val="minMax"/>
          <c:min val="0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600704"/>
        <c:crosses val="autoZero"/>
        <c:crossBetween val="between"/>
      </c:valAx>
      <c:valAx>
        <c:axId val="173598744"/>
        <c:scaling>
          <c:orientation val="minMax"/>
          <c:min val="-1000"/>
        </c:scaling>
        <c:delete val="0"/>
        <c:axPos val="r"/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4717232"/>
        <c:crosses val="max"/>
        <c:crossBetween val="between"/>
      </c:valAx>
      <c:catAx>
        <c:axId val="174717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35987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333743438320208"/>
          <c:y val="0.95120722090486998"/>
          <c:w val="0.56707513123359576"/>
          <c:h val="3.18214551388367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 dirty="0"/>
              <a:t>Объем реализованной площади и средняя площадь реализованной квартиры в июле (м2) </a:t>
            </a:r>
            <a:endParaRPr lang="ru-RU" dirty="0"/>
          </a:p>
        </c:rich>
      </c:tx>
      <c:layout>
        <c:manualLayout>
          <c:xMode val="edge"/>
          <c:yMode val="edge"/>
          <c:x val="0.10359523764063491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7"/>
          <c:order val="7"/>
          <c:tx>
            <c:strRef>
              <c:f>ЮГ!$AL$28</c:f>
              <c:strCache>
                <c:ptCount val="1"/>
                <c:pt idx="0">
                  <c:v>май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ЮГ!$A$30:$A$33</c:f>
              <c:strCache>
                <c:ptCount val="4"/>
                <c:pt idx="0">
                  <c:v>"У парка"</c:v>
                </c:pt>
                <c:pt idx="1">
                  <c:v>Re:forma</c:v>
                </c:pt>
                <c:pt idx="2">
                  <c:v>Перспективный-2</c:v>
                </c:pt>
                <c:pt idx="3">
                  <c:v>"У озера"</c:v>
                </c:pt>
              </c:strCache>
            </c:strRef>
          </c:cat>
          <c:val>
            <c:numRef>
              <c:f>ЮГ!$AM$30:$AM$33</c:f>
              <c:numCache>
                <c:formatCode>0</c:formatCode>
                <c:ptCount val="4"/>
                <c:pt idx="0">
                  <c:v>346.21000000000004</c:v>
                </c:pt>
                <c:pt idx="1">
                  <c:v>208.4100000000044</c:v>
                </c:pt>
                <c:pt idx="2">
                  <c:v>206.8299999999972</c:v>
                </c:pt>
                <c:pt idx="3">
                  <c:v>131.03000000000065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7C-4F4C-9ABC-285DDCC81222}"/>
            </c:ext>
          </c:extLst>
        </c:ser>
        <c:ser>
          <c:idx val="8"/>
          <c:order val="8"/>
          <c:tx>
            <c:strRef>
              <c:f>ЮГ!$AR$28</c:f>
              <c:strCache>
                <c:ptCount val="1"/>
                <c:pt idx="0">
                  <c:v>июнь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ЮГ!$A$30:$A$33</c:f>
              <c:strCache>
                <c:ptCount val="4"/>
                <c:pt idx="0">
                  <c:v>"У парка"</c:v>
                </c:pt>
                <c:pt idx="1">
                  <c:v>Re:forma</c:v>
                </c:pt>
                <c:pt idx="2">
                  <c:v>Перспективный-2</c:v>
                </c:pt>
                <c:pt idx="3">
                  <c:v>"У озера"</c:v>
                </c:pt>
              </c:strCache>
            </c:strRef>
          </c:cat>
          <c:val>
            <c:numRef>
              <c:f>ЮГ!$AS$30:$AS$33</c:f>
              <c:numCache>
                <c:formatCode>#,##0</c:formatCode>
                <c:ptCount val="4"/>
                <c:pt idx="0">
                  <c:v>473.35999999999785</c:v>
                </c:pt>
                <c:pt idx="1">
                  <c:v>238.51999999999862</c:v>
                </c:pt>
                <c:pt idx="2">
                  <c:v>225.07999999999993</c:v>
                </c:pt>
                <c:pt idx="3">
                  <c:v>105.82999999999811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7C-4F4C-9ABC-285DDCC81222}"/>
            </c:ext>
          </c:extLst>
        </c:ser>
        <c:ser>
          <c:idx val="9"/>
          <c:order val="9"/>
          <c:tx>
            <c:strRef>
              <c:f>ЮГ!$AX$28</c:f>
              <c:strCache>
                <c:ptCount val="1"/>
                <c:pt idx="0">
                  <c:v>июль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ЮГ!$A$30:$A$33</c:f>
              <c:strCache>
                <c:ptCount val="4"/>
                <c:pt idx="0">
                  <c:v>"У парка"</c:v>
                </c:pt>
                <c:pt idx="1">
                  <c:v>Re:forma</c:v>
                </c:pt>
                <c:pt idx="2">
                  <c:v>Перспективный-2</c:v>
                </c:pt>
                <c:pt idx="3">
                  <c:v>"У озера"</c:v>
                </c:pt>
              </c:strCache>
            </c:strRef>
          </c:cat>
          <c:val>
            <c:numRef>
              <c:f>ЮГ!$AY$30:$AY$33</c:f>
              <c:numCache>
                <c:formatCode>#,##0</c:formatCode>
                <c:ptCount val="4"/>
                <c:pt idx="0">
                  <c:v>775.0399999999936</c:v>
                </c:pt>
                <c:pt idx="1">
                  <c:v>363.06000000000222</c:v>
                </c:pt>
                <c:pt idx="2">
                  <c:v>198.46999999999844</c:v>
                </c:pt>
                <c:pt idx="3">
                  <c:v>224.84999999999854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7C-4F4C-9ABC-285DDCC81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4790303"/>
        <c:axId val="45479113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ЮГ!$B$28</c15:sqref>
                        </c15:formulaRef>
                      </c:ext>
                    </c:extLst>
                    <c:strCache>
                      <c:ptCount val="1"/>
                      <c:pt idx="0">
                        <c:v>июнь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ЮГ!$A$30:$A$33</c15:sqref>
                        </c15:formulaRef>
                      </c:ext>
                    </c:extLst>
                    <c:strCache>
                      <c:ptCount val="4"/>
                      <c:pt idx="0">
                        <c:v>"У парка"</c:v>
                      </c:pt>
                      <c:pt idx="1">
                        <c:v>Re:forma</c:v>
                      </c:pt>
                      <c:pt idx="2">
                        <c:v>Перспективный-2</c:v>
                      </c:pt>
                      <c:pt idx="3">
                        <c:v>"У озера"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ЮГ!$B$30:$B$31</c15:sqref>
                        </c15:formulaRef>
                      </c:ext>
                    </c:extLst>
                    <c:numCache>
                      <c:formatCode>0</c:formatCode>
                      <c:ptCount val="2"/>
                      <c:pt idx="0">
                        <c:v>263.43999999999966</c:v>
                      </c:pt>
                      <c:pt idx="1">
                        <c:v>1931.1400000000031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FF7C-4F4C-9ABC-285DDCC81222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ЮГ!$H$28</c15:sqref>
                        </c15:formulaRef>
                      </c:ext>
                    </c:extLst>
                    <c:strCache>
                      <c:ptCount val="1"/>
                      <c:pt idx="0">
                        <c:v>июль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ЮГ!$A$30:$A$33</c15:sqref>
                        </c15:formulaRef>
                      </c:ext>
                    </c:extLst>
                    <c:strCache>
                      <c:ptCount val="4"/>
                      <c:pt idx="0">
                        <c:v>"У парка"</c:v>
                      </c:pt>
                      <c:pt idx="1">
                        <c:v>Re:forma</c:v>
                      </c:pt>
                      <c:pt idx="2">
                        <c:v>Перспективный-2</c:v>
                      </c:pt>
                      <c:pt idx="3">
                        <c:v>"У озера"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ЮГ!$H$30:$H$31</c15:sqref>
                        </c15:formulaRef>
                      </c:ext>
                    </c:extLst>
                    <c:numCache>
                      <c:formatCode>0</c:formatCode>
                      <c:ptCount val="2"/>
                      <c:pt idx="0">
                        <c:v>648.03000000000065</c:v>
                      </c:pt>
                      <c:pt idx="1">
                        <c:v>2884.1100000000006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F7C-4F4C-9ABC-285DDCC81222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ЮГ!$N$28</c15:sqref>
                        </c15:formulaRef>
                      </c:ext>
                    </c:extLst>
                    <c:strCache>
                      <c:ptCount val="1"/>
                      <c:pt idx="0">
                        <c:v>август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ЮГ!$A$30:$A$33</c15:sqref>
                        </c15:formulaRef>
                      </c:ext>
                    </c:extLst>
                    <c:strCache>
                      <c:ptCount val="4"/>
                      <c:pt idx="0">
                        <c:v>"У парка"</c:v>
                      </c:pt>
                      <c:pt idx="1">
                        <c:v>Re:forma</c:v>
                      </c:pt>
                      <c:pt idx="2">
                        <c:v>Перспективный-2</c:v>
                      </c:pt>
                      <c:pt idx="3">
                        <c:v>"У озера"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ЮГ!$N$30:$N$32</c15:sqref>
                        </c15:formulaRef>
                      </c:ext>
                    </c:extLst>
                    <c:numCache>
                      <c:formatCode>0</c:formatCode>
                      <c:ptCount val="3"/>
                      <c:pt idx="0">
                        <c:v>645.44000000000244</c:v>
                      </c:pt>
                      <c:pt idx="1">
                        <c:v>2843.5699999999979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FF7C-4F4C-9ABC-285DDCC81222}"/>
                  </c:ext>
                </c:extLst>
              </c15:ser>
            </c15:filteredBarSeries>
            <c15:filteredBarSeries>
              <c15:ser>
                <c:idx val="4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ЮГ!$T$28</c15:sqref>
                        </c15:formulaRef>
                      </c:ext>
                    </c:extLst>
                    <c:strCache>
                      <c:ptCount val="1"/>
                      <c:pt idx="0">
                        <c:v>сентябрь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ЮГ!$A$30:$A$33</c15:sqref>
                        </c15:formulaRef>
                      </c:ext>
                    </c:extLst>
                    <c:strCache>
                      <c:ptCount val="4"/>
                      <c:pt idx="0">
                        <c:v>"У парка"</c:v>
                      </c:pt>
                      <c:pt idx="1">
                        <c:v>Re:forma</c:v>
                      </c:pt>
                      <c:pt idx="2">
                        <c:v>Перспективный-2</c:v>
                      </c:pt>
                      <c:pt idx="3">
                        <c:v>"У озера"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ЮГ!$T$30:$T$32</c15:sqref>
                        </c15:formulaRef>
                      </c:ext>
                    </c:extLst>
                    <c:numCache>
                      <c:formatCode>0</c:formatCode>
                      <c:ptCount val="3"/>
                      <c:pt idx="0">
                        <c:v>-1594.3000000000027</c:v>
                      </c:pt>
                      <c:pt idx="1">
                        <c:v>-15760.039999999995</c:v>
                      </c:pt>
                      <c:pt idx="2">
                        <c:v>28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FF7C-4F4C-9ABC-285DDCC81222}"/>
                  </c:ext>
                </c:extLst>
              </c15:ser>
            </c15:filteredBarSeries>
            <c15:filteredBarSeries>
              <c15:ser>
                <c:idx val="5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ЮГ!$Z$28</c15:sqref>
                        </c15:formulaRef>
                      </c:ext>
                    </c:extLst>
                    <c:strCache>
                      <c:ptCount val="1"/>
                      <c:pt idx="0">
                        <c:v>октябрь</c:v>
                      </c:pt>
                    </c:strCache>
                  </c:strRef>
                </c:tx>
                <c:spPr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ЮГ!$A$30:$A$33</c15:sqref>
                        </c15:formulaRef>
                      </c:ext>
                    </c:extLst>
                    <c:strCache>
                      <c:ptCount val="4"/>
                      <c:pt idx="0">
                        <c:v>"У парка"</c:v>
                      </c:pt>
                      <c:pt idx="1">
                        <c:v>Re:forma</c:v>
                      </c:pt>
                      <c:pt idx="2">
                        <c:v>Перспективный-2</c:v>
                      </c:pt>
                      <c:pt idx="3">
                        <c:v>"У озера"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ЮГ!$Z$30:$Z$32</c15:sqref>
                        </c15:formulaRef>
                      </c:ext>
                    </c:extLst>
                    <c:numCache>
                      <c:formatCode>0</c:formatCode>
                      <c:ptCount val="3"/>
                      <c:pt idx="0">
                        <c:v>54</c:v>
                      </c:pt>
                      <c:pt idx="1">
                        <c:v>-355</c:v>
                      </c:pt>
                      <c:pt idx="2">
                        <c:v>107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FF7C-4F4C-9ABC-285DDCC81222}"/>
                  </c:ext>
                </c:extLst>
              </c15:ser>
            </c15:filteredBarSeries>
            <c15:filteredBarSeries>
              <c15:ser>
                <c:idx val="6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ЮГ!$AF$28</c15:sqref>
                        </c15:formulaRef>
                      </c:ext>
                    </c:extLst>
                    <c:strCache>
                      <c:ptCount val="1"/>
                      <c:pt idx="0">
                        <c:v>ноябрь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ЮГ!$A$30:$A$33</c15:sqref>
                        </c15:formulaRef>
                      </c:ext>
                    </c:extLst>
                    <c:strCache>
                      <c:ptCount val="4"/>
                      <c:pt idx="0">
                        <c:v>"У парка"</c:v>
                      </c:pt>
                      <c:pt idx="1">
                        <c:v>Re:forma</c:v>
                      </c:pt>
                      <c:pt idx="2">
                        <c:v>Перспективный-2</c:v>
                      </c:pt>
                      <c:pt idx="3">
                        <c:v>"У озера"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ЮГ!$AF$30:$AF$32</c15:sqref>
                        </c15:formulaRef>
                      </c:ext>
                    </c:extLst>
                    <c:numCache>
                      <c:formatCode>0</c:formatCode>
                      <c:ptCount val="3"/>
                      <c:pt idx="0">
                        <c:v>7</c:v>
                      </c:pt>
                      <c:pt idx="1">
                        <c:v>10</c:v>
                      </c:pt>
                      <c:pt idx="2">
                        <c:v>11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FF7C-4F4C-9ABC-285DDCC81222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3"/>
          <c:order val="6"/>
          <c:tx>
            <c:strRef>
              <c:f>ЮГ!$AW$29</c:f>
              <c:strCache>
                <c:ptCount val="1"/>
                <c:pt idx="0">
                  <c:v>средняя площадь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ЮГ!$A$30:$A$33</c:f>
              <c:strCache>
                <c:ptCount val="4"/>
                <c:pt idx="0">
                  <c:v>"У парка"</c:v>
                </c:pt>
                <c:pt idx="1">
                  <c:v>Re:forma</c:v>
                </c:pt>
                <c:pt idx="2">
                  <c:v>Перспективный-2</c:v>
                </c:pt>
                <c:pt idx="3">
                  <c:v>"У озера"</c:v>
                </c:pt>
              </c:strCache>
            </c:strRef>
          </c:cat>
          <c:val>
            <c:numRef>
              <c:f>ЮГ!$BC$30:$BC$33</c:f>
              <c:numCache>
                <c:formatCode>0</c:formatCode>
                <c:ptCount val="4"/>
                <c:pt idx="0">
                  <c:v>51.669333333332908</c:v>
                </c:pt>
                <c:pt idx="1">
                  <c:v>51.865714285714603</c:v>
                </c:pt>
                <c:pt idx="2">
                  <c:v>33.07833333333307</c:v>
                </c:pt>
                <c:pt idx="3">
                  <c:v>44.969999999999708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7C-4F4C-9ABC-285DDCC812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5897583"/>
        <c:axId val="1805890511"/>
      </c:lineChart>
      <c:catAx>
        <c:axId val="45479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4791135"/>
        <c:crosses val="autoZero"/>
        <c:auto val="1"/>
        <c:lblAlgn val="ctr"/>
        <c:lblOffset val="100"/>
        <c:noMultiLvlLbl val="0"/>
      </c:catAx>
      <c:valAx>
        <c:axId val="454791135"/>
        <c:scaling>
          <c:orientation val="minMax"/>
          <c:max val="6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4790303"/>
        <c:crosses val="autoZero"/>
        <c:crossBetween val="between"/>
      </c:valAx>
      <c:valAx>
        <c:axId val="1805890511"/>
        <c:scaling>
          <c:orientation val="minMax"/>
          <c:max val="80"/>
          <c:min val="-80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05897583"/>
        <c:crosses val="max"/>
        <c:crossBetween val="between"/>
      </c:valAx>
      <c:catAx>
        <c:axId val="180589758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0589051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/>
              <a:t>Динамика количества проданных квартир, шт. 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5"/>
          <c:order val="5"/>
          <c:tx>
            <c:strRef>
              <c:f>ЮГ!$AL$28</c:f>
              <c:strCache>
                <c:ptCount val="1"/>
                <c:pt idx="0">
                  <c:v>май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ЮГ!$A$30:$A$33</c:f>
              <c:strCache>
                <c:ptCount val="4"/>
                <c:pt idx="0">
                  <c:v>"У парка"</c:v>
                </c:pt>
                <c:pt idx="1">
                  <c:v>Re:forma</c:v>
                </c:pt>
                <c:pt idx="2">
                  <c:v>Перспективный-2</c:v>
                </c:pt>
                <c:pt idx="3">
                  <c:v>"У озера"</c:v>
                </c:pt>
              </c:strCache>
            </c:strRef>
          </c:cat>
          <c:val>
            <c:numRef>
              <c:f>ЮГ!$AL$30:$AL$33</c:f>
              <c:numCache>
                <c:formatCode>#,##0</c:formatCode>
                <c:ptCount val="4"/>
                <c:pt idx="0">
                  <c:v>7</c:v>
                </c:pt>
                <c:pt idx="1">
                  <c:v>4</c:v>
                </c:pt>
                <c:pt idx="2">
                  <c:v>7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8D-4B43-B9DD-538AF470DA95}"/>
            </c:ext>
          </c:extLst>
        </c:ser>
        <c:ser>
          <c:idx val="6"/>
          <c:order val="6"/>
          <c:tx>
            <c:strRef>
              <c:f>ЮГ!$AR$28</c:f>
              <c:strCache>
                <c:ptCount val="1"/>
                <c:pt idx="0">
                  <c:v>июнь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ЮГ!$A$30:$A$33</c:f>
              <c:strCache>
                <c:ptCount val="4"/>
                <c:pt idx="0">
                  <c:v>"У парка"</c:v>
                </c:pt>
                <c:pt idx="1">
                  <c:v>Re:forma</c:v>
                </c:pt>
                <c:pt idx="2">
                  <c:v>Перспективный-2</c:v>
                </c:pt>
                <c:pt idx="3">
                  <c:v>"У озера"</c:v>
                </c:pt>
              </c:strCache>
            </c:strRef>
          </c:cat>
          <c:val>
            <c:numRef>
              <c:f>ЮГ!$AR$30:$AR$33</c:f>
              <c:numCache>
                <c:formatCode>#,##0</c:formatCode>
                <c:ptCount val="4"/>
                <c:pt idx="0">
                  <c:v>9</c:v>
                </c:pt>
                <c:pt idx="1">
                  <c:v>4</c:v>
                </c:pt>
                <c:pt idx="2">
                  <c:v>7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8D-4B43-B9DD-538AF470DA95}"/>
            </c:ext>
          </c:extLst>
        </c:ser>
        <c:ser>
          <c:idx val="7"/>
          <c:order val="7"/>
          <c:tx>
            <c:strRef>
              <c:f>ЮГ!$AX$28</c:f>
              <c:strCache>
                <c:ptCount val="1"/>
                <c:pt idx="0">
                  <c:v>июль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ЮГ!$A$30:$A$33</c:f>
              <c:strCache>
                <c:ptCount val="4"/>
                <c:pt idx="0">
                  <c:v>"У парка"</c:v>
                </c:pt>
                <c:pt idx="1">
                  <c:v>Re:forma</c:v>
                </c:pt>
                <c:pt idx="2">
                  <c:v>Перспективный-2</c:v>
                </c:pt>
                <c:pt idx="3">
                  <c:v>"У озера"</c:v>
                </c:pt>
              </c:strCache>
            </c:strRef>
          </c:cat>
          <c:val>
            <c:numRef>
              <c:f>ЮГ!$AX$30:$AX$33</c:f>
              <c:numCache>
                <c:formatCode>#,##0</c:formatCode>
                <c:ptCount val="4"/>
                <c:pt idx="0">
                  <c:v>15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8D-4B43-B9DD-538AF470DA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54773247"/>
        <c:axId val="45476326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ЮГ!$B$28</c15:sqref>
                        </c15:formulaRef>
                      </c:ext>
                    </c:extLst>
                    <c:strCache>
                      <c:ptCount val="1"/>
                      <c:pt idx="0">
                        <c:v>июнь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ЮГ!$A$30:$A$33</c15:sqref>
                        </c15:formulaRef>
                      </c:ext>
                    </c:extLst>
                    <c:strCache>
                      <c:ptCount val="4"/>
                      <c:pt idx="0">
                        <c:v>"У парка"</c:v>
                      </c:pt>
                      <c:pt idx="1">
                        <c:v>Re:forma</c:v>
                      </c:pt>
                      <c:pt idx="2">
                        <c:v>Перспективный-2</c:v>
                      </c:pt>
                      <c:pt idx="3">
                        <c:v>"У озера"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ЮГ!$C$30:$C$31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-138</c:v>
                      </c:pt>
                      <c:pt idx="1">
                        <c:v>-134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1C8D-4B43-B9DD-538AF470DA95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ЮГ!$H$28</c15:sqref>
                        </c15:formulaRef>
                      </c:ext>
                    </c:extLst>
                    <c:strCache>
                      <c:ptCount val="1"/>
                      <c:pt idx="0">
                        <c:v>июль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ЮГ!$A$30:$A$33</c15:sqref>
                        </c15:formulaRef>
                      </c:ext>
                    </c:extLst>
                    <c:strCache>
                      <c:ptCount val="4"/>
                      <c:pt idx="0">
                        <c:v>"У парка"</c:v>
                      </c:pt>
                      <c:pt idx="1">
                        <c:v>Re:forma</c:v>
                      </c:pt>
                      <c:pt idx="2">
                        <c:v>Перспективный-2</c:v>
                      </c:pt>
                      <c:pt idx="3">
                        <c:v>"У озера"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ЮГ!$I$30:$I$31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0</c:v>
                      </c:pt>
                      <c:pt idx="1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1C8D-4B43-B9DD-538AF470DA95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ЮГ!$N$28</c15:sqref>
                        </c15:formulaRef>
                      </c:ext>
                    </c:extLst>
                    <c:strCache>
                      <c:ptCount val="1"/>
                      <c:pt idx="0">
                        <c:v>август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ЮГ!$A$30:$A$33</c15:sqref>
                        </c15:formulaRef>
                      </c:ext>
                    </c:extLst>
                    <c:strCache>
                      <c:ptCount val="4"/>
                      <c:pt idx="0">
                        <c:v>"У парка"</c:v>
                      </c:pt>
                      <c:pt idx="1">
                        <c:v>Re:forma</c:v>
                      </c:pt>
                      <c:pt idx="2">
                        <c:v>Перспективный-2</c:v>
                      </c:pt>
                      <c:pt idx="3">
                        <c:v>"У озера"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ЮГ!$O$30:$O$31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8837.0600000000086</c:v>
                      </c:pt>
                      <c:pt idx="1">
                        <c:v>37810.879999999997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C8D-4B43-B9DD-538AF470DA95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ЮГ!$T$28</c15:sqref>
                        </c15:formulaRef>
                      </c:ext>
                    </c:extLst>
                    <c:strCache>
                      <c:ptCount val="1"/>
                      <c:pt idx="0">
                        <c:v>сентябрь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ЮГ!$A$30:$A$33</c15:sqref>
                        </c15:formulaRef>
                      </c:ext>
                    </c:extLst>
                    <c:strCache>
                      <c:ptCount val="4"/>
                      <c:pt idx="0">
                        <c:v>"У парка"</c:v>
                      </c:pt>
                      <c:pt idx="1">
                        <c:v>Re:forma</c:v>
                      </c:pt>
                      <c:pt idx="2">
                        <c:v>Перспективный-2</c:v>
                      </c:pt>
                      <c:pt idx="3">
                        <c:v>"У озера"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ЮГ!$U$30:$U$32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455.03999999998632</c:v>
                      </c:pt>
                      <c:pt idx="1">
                        <c:v>-35369.99</c:v>
                      </c:pt>
                      <c:pt idx="2">
                        <c:v>600.52000000000407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1C8D-4B43-B9DD-538AF470DA95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ЮГ!$Z$28</c15:sqref>
                        </c15:formulaRef>
                      </c:ext>
                    </c:extLst>
                    <c:strCache>
                      <c:ptCount val="1"/>
                      <c:pt idx="0">
                        <c:v>октябрь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ЮГ!$A$30:$A$33</c15:sqref>
                        </c15:formulaRef>
                      </c:ext>
                    </c:extLst>
                    <c:strCache>
                      <c:ptCount val="4"/>
                      <c:pt idx="0">
                        <c:v>"У парка"</c:v>
                      </c:pt>
                      <c:pt idx="1">
                        <c:v>Re:forma</c:v>
                      </c:pt>
                      <c:pt idx="2">
                        <c:v>Перспективный-2</c:v>
                      </c:pt>
                      <c:pt idx="3">
                        <c:v>"У озера"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ЮГ!$AA$30:$AA$32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-3796.4199999999901</c:v>
                      </c:pt>
                      <c:pt idx="1">
                        <c:v>2948.2699999999973</c:v>
                      </c:pt>
                      <c:pt idx="2">
                        <c:v>-5387.5600000000013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1C8D-4B43-B9DD-538AF470DA95}"/>
                  </c:ext>
                </c:extLst>
              </c15:ser>
            </c15:filteredBarSeries>
          </c:ext>
        </c:extLst>
      </c:barChart>
      <c:catAx>
        <c:axId val="45477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4763263"/>
        <c:crosses val="autoZero"/>
        <c:auto val="1"/>
        <c:lblAlgn val="ctr"/>
        <c:lblOffset val="100"/>
        <c:noMultiLvlLbl val="0"/>
      </c:catAx>
      <c:valAx>
        <c:axId val="4547632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45477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baseline="0" dirty="0"/>
              <a:t>Динамика цены 1 м2 (тыс. руб.) и стоимость лота в июле (млн. руб.)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6"/>
          <c:order val="5"/>
          <c:tx>
            <c:strRef>
              <c:f>ЮГ!$AL$28</c:f>
              <c:strCache>
                <c:ptCount val="1"/>
                <c:pt idx="0">
                  <c:v>май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ЮГ!$A$30:$A$33</c:f>
              <c:strCache>
                <c:ptCount val="4"/>
                <c:pt idx="0">
                  <c:v>"У парка"</c:v>
                </c:pt>
                <c:pt idx="1">
                  <c:v>Re:forma</c:v>
                </c:pt>
                <c:pt idx="2">
                  <c:v>Перспективный-2</c:v>
                </c:pt>
                <c:pt idx="3">
                  <c:v>"У озера"</c:v>
                </c:pt>
              </c:strCache>
            </c:strRef>
          </c:cat>
          <c:val>
            <c:numRef>
              <c:f>ЮГ!$AO$30:$AO$33</c:f>
              <c:numCache>
                <c:formatCode>0</c:formatCode>
                <c:ptCount val="4"/>
                <c:pt idx="0">
                  <c:v>119.49478928973743</c:v>
                </c:pt>
                <c:pt idx="1">
                  <c:v>112.11417878220578</c:v>
                </c:pt>
                <c:pt idx="2">
                  <c:v>111.80082193105601</c:v>
                </c:pt>
                <c:pt idx="3">
                  <c:v>109.57090742577981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97-42CC-8A65-7FCD6259B9D5}"/>
            </c:ext>
          </c:extLst>
        </c:ser>
        <c:ser>
          <c:idx val="7"/>
          <c:order val="7"/>
          <c:tx>
            <c:strRef>
              <c:f>ЮГ!$AR$28</c:f>
              <c:strCache>
                <c:ptCount val="1"/>
                <c:pt idx="0">
                  <c:v>июнь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ЮГ!$A$30:$A$33</c:f>
              <c:strCache>
                <c:ptCount val="4"/>
                <c:pt idx="0">
                  <c:v>"У парка"</c:v>
                </c:pt>
                <c:pt idx="1">
                  <c:v>Re:forma</c:v>
                </c:pt>
                <c:pt idx="2">
                  <c:v>Перспективный-2</c:v>
                </c:pt>
                <c:pt idx="3">
                  <c:v>"У озера"</c:v>
                </c:pt>
              </c:strCache>
            </c:strRef>
          </c:cat>
          <c:val>
            <c:numRef>
              <c:f>ЮГ!$AU$30:$AU$33</c:f>
              <c:numCache>
                <c:formatCode>0</c:formatCode>
                <c:ptCount val="4"/>
                <c:pt idx="0">
                  <c:v>115.29775646442506</c:v>
                </c:pt>
                <c:pt idx="1">
                  <c:v>108.55298088210695</c:v>
                </c:pt>
                <c:pt idx="2">
                  <c:v>108.85069308690247</c:v>
                </c:pt>
                <c:pt idx="3">
                  <c:v>110.92848908627241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97-42CC-8A65-7FCD6259B9D5}"/>
            </c:ext>
          </c:extLst>
        </c:ser>
        <c:ser>
          <c:idx val="8"/>
          <c:order val="8"/>
          <c:tx>
            <c:strRef>
              <c:f>ЮГ!$AX$28</c:f>
              <c:strCache>
                <c:ptCount val="1"/>
                <c:pt idx="0">
                  <c:v>июль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ЮГ!$A$30:$A$33</c:f>
              <c:strCache>
                <c:ptCount val="4"/>
                <c:pt idx="0">
                  <c:v>"У парка"</c:v>
                </c:pt>
                <c:pt idx="1">
                  <c:v>Re:forma</c:v>
                </c:pt>
                <c:pt idx="2">
                  <c:v>Перспективный-2</c:v>
                </c:pt>
                <c:pt idx="3">
                  <c:v>"У озера"</c:v>
                </c:pt>
              </c:strCache>
            </c:strRef>
          </c:cat>
          <c:val>
            <c:numRef>
              <c:f>ЮГ!$BA$30:$BA$33</c:f>
              <c:numCache>
                <c:formatCode>0</c:formatCode>
                <c:ptCount val="4"/>
                <c:pt idx="0">
                  <c:v>115.84905940338659</c:v>
                </c:pt>
                <c:pt idx="1">
                  <c:v>112.01982592408901</c:v>
                </c:pt>
                <c:pt idx="2">
                  <c:v>111.85310626291216</c:v>
                </c:pt>
                <c:pt idx="3">
                  <c:v>113.00364242828626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97-42CC-8A65-7FCD6259B9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1158927"/>
        <c:axId val="36116267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ЮГ!$E$29</c15:sqref>
                        </c15:formulaRef>
                      </c:ext>
                    </c:extLst>
                    <c:strCache>
                      <c:ptCount val="1"/>
                      <c:pt idx="0">
                        <c:v>цена 1 м2, июнь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ЮГ!$A$30:$A$33</c15:sqref>
                        </c15:formulaRef>
                      </c:ext>
                    </c:extLst>
                    <c:strCache>
                      <c:ptCount val="4"/>
                      <c:pt idx="0">
                        <c:v>"У парка"</c:v>
                      </c:pt>
                      <c:pt idx="1">
                        <c:v>Re:forma</c:v>
                      </c:pt>
                      <c:pt idx="2">
                        <c:v>Перспективный-2</c:v>
                      </c:pt>
                      <c:pt idx="3">
                        <c:v>"У озера"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ЮГ!$E$30:$E$31</c15:sqref>
                        </c15:formulaRef>
                      </c:ext>
                    </c:extLst>
                    <c:numCache>
                      <c:formatCode>0.0</c:formatCode>
                      <c:ptCount val="2"/>
                      <c:pt idx="0">
                        <c:v>87.229255238384567</c:v>
                      </c:pt>
                      <c:pt idx="1">
                        <c:v>84.570915624967498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4197-42CC-8A65-7FCD6259B9D5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ЮГ!$K$29</c15:sqref>
                        </c15:formulaRef>
                      </c:ext>
                    </c:extLst>
                    <c:strCache>
                      <c:ptCount val="1"/>
                      <c:pt idx="0">
                        <c:v>цена 1 м2, июль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ЮГ!$A$30:$A$33</c15:sqref>
                        </c15:formulaRef>
                      </c:ext>
                    </c:extLst>
                    <c:strCache>
                      <c:ptCount val="4"/>
                      <c:pt idx="0">
                        <c:v>"У парка"</c:v>
                      </c:pt>
                      <c:pt idx="1">
                        <c:v>Re:forma</c:v>
                      </c:pt>
                      <c:pt idx="2">
                        <c:v>Перспективный-2</c:v>
                      </c:pt>
                      <c:pt idx="3">
                        <c:v>"У озера"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ЮГ!$K$30:$K$31</c15:sqref>
                        </c15:formulaRef>
                      </c:ext>
                    </c:extLst>
                    <c:numCache>
                      <c:formatCode>0.0</c:formatCode>
                      <c:ptCount val="2"/>
                      <c:pt idx="0">
                        <c:v>86.927017267718995</c:v>
                      </c:pt>
                      <c:pt idx="1">
                        <c:v>85.412739111892378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197-42CC-8A65-7FCD6259B9D5}"/>
                  </c:ext>
                </c:extLst>
              </c15:ser>
            </c15:filteredBarSeries>
            <c15:filteredBarSeries>
              <c15:ser>
                <c:idx val="3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ЮГ!$Q$29</c15:sqref>
                        </c15:formulaRef>
                      </c:ext>
                    </c:extLst>
                    <c:strCache>
                      <c:ptCount val="1"/>
                      <c:pt idx="0">
                        <c:v>цена 1 м2, август</c:v>
                      </c:pt>
                    </c:strCache>
                  </c:strRef>
                </c:tx>
                <c:spPr>
                  <a:solidFill>
                    <a:srgbClr val="92D050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ЮГ!$A$30:$A$33</c15:sqref>
                        </c15:formulaRef>
                      </c:ext>
                    </c:extLst>
                    <c:strCache>
                      <c:ptCount val="4"/>
                      <c:pt idx="0">
                        <c:v>"У парка"</c:v>
                      </c:pt>
                      <c:pt idx="1">
                        <c:v>Re:forma</c:v>
                      </c:pt>
                      <c:pt idx="2">
                        <c:v>Перспективный-2</c:v>
                      </c:pt>
                      <c:pt idx="3">
                        <c:v>"У озера"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ЮГ!$Q$30:$Q$31</c15:sqref>
                        </c15:formulaRef>
                      </c:ext>
                    </c:extLst>
                    <c:numCache>
                      <c:formatCode>0.0</c:formatCode>
                      <c:ptCount val="2"/>
                      <c:pt idx="0">
                        <c:v>-134.23232833415912</c:v>
                      </c:pt>
                      <c:pt idx="1">
                        <c:v>-390.51084481830964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4197-42CC-8A65-7FCD6259B9D5}"/>
                  </c:ext>
                </c:extLst>
              </c15:ser>
            </c15:filteredBarSeries>
            <c15:filteredBarSeries>
              <c15:ser>
                <c:idx val="4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ЮГ!$W$29</c15:sqref>
                        </c15:formulaRef>
                      </c:ext>
                    </c:extLst>
                    <c:strCache>
                      <c:ptCount val="1"/>
                      <c:pt idx="0">
                        <c:v>цена 1 м2, сентябрь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ЮГ!$A$30:$A$33</c15:sqref>
                        </c15:formulaRef>
                      </c:ext>
                    </c:extLst>
                    <c:strCache>
                      <c:ptCount val="4"/>
                      <c:pt idx="0">
                        <c:v>"У парка"</c:v>
                      </c:pt>
                      <c:pt idx="1">
                        <c:v>Re:forma</c:v>
                      </c:pt>
                      <c:pt idx="2">
                        <c:v>Перспективный-2</c:v>
                      </c:pt>
                      <c:pt idx="3">
                        <c:v>"У озера"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ЮГ!$W$30:$W$32</c15:sqref>
                        </c15:formulaRef>
                      </c:ext>
                    </c:extLst>
                    <c:numCache>
                      <c:formatCode>0.0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4197-42CC-8A65-7FCD6259B9D5}"/>
                  </c:ext>
                </c:extLst>
              </c15:ser>
            </c15:filteredBarSeries>
            <c15:filteredBarSeries>
              <c15:ser>
                <c:idx val="5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ЮГ!$Z$28</c15:sqref>
                        </c15:formulaRef>
                      </c:ext>
                    </c:extLst>
                    <c:strCache>
                      <c:ptCount val="1"/>
                      <c:pt idx="0">
                        <c:v>октябрь</c:v>
                      </c:pt>
                    </c:strCache>
                  </c:strRef>
                </c:tx>
                <c:spPr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numFmt formatCode="#,##0.0" sourceLinked="0"/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ru-RU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ЮГ!$A$30:$A$33</c15:sqref>
                        </c15:formulaRef>
                      </c:ext>
                    </c:extLst>
                    <c:strCache>
                      <c:ptCount val="4"/>
                      <c:pt idx="0">
                        <c:v>"У парка"</c:v>
                      </c:pt>
                      <c:pt idx="1">
                        <c:v>Re:forma</c:v>
                      </c:pt>
                      <c:pt idx="2">
                        <c:v>Перспективный-2</c:v>
                      </c:pt>
                      <c:pt idx="3">
                        <c:v>"У озера"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ЮГ!$AC$30:$AC$32</c15:sqref>
                        </c15:formulaRef>
                      </c:ext>
                    </c:extLst>
                    <c:numCache>
                      <c:formatCode>0.0</c:formatCode>
                      <c:ptCount val="3"/>
                      <c:pt idx="0">
                        <c:v>11005.089074074074</c:v>
                      </c:pt>
                      <c:pt idx="1">
                        <c:v>-1619.3842591549296</c:v>
                      </c:pt>
                      <c:pt idx="2">
                        <c:v>4692.0944018691589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4197-42CC-8A65-7FCD6259B9D5}"/>
                  </c:ext>
                </c:extLst>
              </c15:ser>
            </c15:filteredBarSeries>
          </c:ext>
        </c:extLst>
      </c:barChart>
      <c:scatterChart>
        <c:scatterStyle val="smoothMarker"/>
        <c:varyColors val="0"/>
        <c:ser>
          <c:idx val="2"/>
          <c:order val="6"/>
          <c:tx>
            <c:strRef>
              <c:f>ЮГ!$AJ$29</c:f>
              <c:strCache>
                <c:ptCount val="1"/>
                <c:pt idx="0">
                  <c:v>цена лота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numFmt formatCode="#,##0.0" sourceLinked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ЮГ!$A$30:$A$33</c:f>
              <c:strCache>
                <c:ptCount val="4"/>
                <c:pt idx="0">
                  <c:v>"У парка"</c:v>
                </c:pt>
                <c:pt idx="1">
                  <c:v>Re:forma</c:v>
                </c:pt>
                <c:pt idx="2">
                  <c:v>Перспективный-2</c:v>
                </c:pt>
                <c:pt idx="3">
                  <c:v>"У озера"</c:v>
                </c:pt>
              </c:strCache>
            </c:strRef>
          </c:xVal>
          <c:yVal>
            <c:numRef>
              <c:f>ЮГ!$BB$30:$BB$33</c:f>
              <c:numCache>
                <c:formatCode>0.0</c:formatCode>
                <c:ptCount val="4"/>
                <c:pt idx="0">
                  <c:v>5.9858436666666668</c:v>
                </c:pt>
                <c:pt idx="1">
                  <c:v>5.8099882857142857</c:v>
                </c:pt>
                <c:pt idx="2">
                  <c:v>3.6999143333333335</c:v>
                </c:pt>
                <c:pt idx="3">
                  <c:v>5.0817737999999997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197-42CC-8A65-7FCD6259B9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61186383"/>
        <c:axId val="361176815"/>
      </c:scatterChart>
      <c:catAx>
        <c:axId val="361158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1162671"/>
        <c:crosses val="autoZero"/>
        <c:auto val="1"/>
        <c:lblAlgn val="ctr"/>
        <c:lblOffset val="100"/>
        <c:noMultiLvlLbl val="0"/>
      </c:catAx>
      <c:valAx>
        <c:axId val="361162671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1158927"/>
        <c:crosses val="autoZero"/>
        <c:crossBetween val="between"/>
      </c:valAx>
      <c:valAx>
        <c:axId val="361176815"/>
        <c:scaling>
          <c:orientation val="minMax"/>
          <c:max val="9"/>
          <c:min val="-20000"/>
        </c:scaling>
        <c:delete val="0"/>
        <c:axPos val="r"/>
        <c:numFmt formatCode="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1186383"/>
        <c:crosses val="max"/>
        <c:crossBetween val="midCat"/>
      </c:valAx>
      <c:valAx>
        <c:axId val="36118638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6117681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200" b="0" i="0" baseline="0">
                <a:effectLst/>
              </a:rPr>
              <a:t>Количество запроектированных и реализованных квартир по проектам, шт.</a:t>
            </a:r>
            <a:endParaRPr lang="ru-RU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ЮГ!$B$84</c:f>
              <c:strCache>
                <c:ptCount val="1"/>
                <c:pt idx="0">
                  <c:v>Количество запроектированных квартир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ЮГ!$A$85:$A$88</c:f>
              <c:strCache>
                <c:ptCount val="4"/>
                <c:pt idx="0">
                  <c:v>"У парка"</c:v>
                </c:pt>
                <c:pt idx="1">
                  <c:v>Re:forma</c:v>
                </c:pt>
                <c:pt idx="2">
                  <c:v>Перспективный-2</c:v>
                </c:pt>
                <c:pt idx="3">
                  <c:v>"У озера"</c:v>
                </c:pt>
              </c:strCache>
            </c:strRef>
          </c:cat>
          <c:val>
            <c:numRef>
              <c:f>ЮГ!$B$85:$B$88</c:f>
              <c:numCache>
                <c:formatCode>General</c:formatCode>
                <c:ptCount val="4"/>
                <c:pt idx="0">
                  <c:v>262</c:v>
                </c:pt>
                <c:pt idx="1">
                  <c:v>336</c:v>
                </c:pt>
                <c:pt idx="2">
                  <c:v>309</c:v>
                </c:pt>
                <c:pt idx="3">
                  <c:v>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29-43C2-AEB0-7BB7F494CA5A}"/>
            </c:ext>
          </c:extLst>
        </c:ser>
        <c:ser>
          <c:idx val="1"/>
          <c:order val="1"/>
          <c:tx>
            <c:strRef>
              <c:f>ЮГ!$C$84</c:f>
              <c:strCache>
                <c:ptCount val="1"/>
                <c:pt idx="0">
                  <c:v>Количество реализованных квартир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ЮГ!$A$85:$A$88</c:f>
              <c:strCache>
                <c:ptCount val="4"/>
                <c:pt idx="0">
                  <c:v>"У парка"</c:v>
                </c:pt>
                <c:pt idx="1">
                  <c:v>Re:forma</c:v>
                </c:pt>
                <c:pt idx="2">
                  <c:v>Перспективный-2</c:v>
                </c:pt>
                <c:pt idx="3">
                  <c:v>"У озера"</c:v>
                </c:pt>
              </c:strCache>
            </c:strRef>
          </c:cat>
          <c:val>
            <c:numRef>
              <c:f>ЮГ!$C$85:$C$88</c:f>
              <c:numCache>
                <c:formatCode>General</c:formatCode>
                <c:ptCount val="4"/>
                <c:pt idx="0">
                  <c:v>138</c:v>
                </c:pt>
                <c:pt idx="1">
                  <c:v>134</c:v>
                </c:pt>
                <c:pt idx="2">
                  <c:v>166</c:v>
                </c:pt>
                <c:pt idx="3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29-43C2-AEB0-7BB7F494C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895206080"/>
        <c:axId val="1895221472"/>
      </c:barChart>
      <c:lineChart>
        <c:grouping val="standard"/>
        <c:varyColors val="0"/>
        <c:ser>
          <c:idx val="2"/>
          <c:order val="2"/>
          <c:tx>
            <c:strRef>
              <c:f>ЮГ!$D$84</c:f>
              <c:strCache>
                <c:ptCount val="1"/>
                <c:pt idx="0">
                  <c:v>Доля реализованных квартир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ЮГ!$A$85:$A$88</c:f>
              <c:strCache>
                <c:ptCount val="4"/>
                <c:pt idx="0">
                  <c:v>"У парка"</c:v>
                </c:pt>
                <c:pt idx="1">
                  <c:v>Re:forma</c:v>
                </c:pt>
                <c:pt idx="2">
                  <c:v>Перспективный-2</c:v>
                </c:pt>
                <c:pt idx="3">
                  <c:v>"У озера"</c:v>
                </c:pt>
              </c:strCache>
            </c:strRef>
          </c:cat>
          <c:val>
            <c:numRef>
              <c:f>ЮГ!$D$85:$D$88</c:f>
              <c:numCache>
                <c:formatCode>0.0%</c:formatCode>
                <c:ptCount val="4"/>
                <c:pt idx="0">
                  <c:v>0.52671755725190839</c:v>
                </c:pt>
                <c:pt idx="1">
                  <c:v>0.39880952380952384</c:v>
                </c:pt>
                <c:pt idx="2">
                  <c:v>0.53721682847896435</c:v>
                </c:pt>
                <c:pt idx="3">
                  <c:v>0.26726726726726729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29-43C2-AEB0-7BB7F494C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5223136"/>
        <c:axId val="1895226464"/>
      </c:lineChart>
      <c:catAx>
        <c:axId val="189520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95221472"/>
        <c:crosses val="autoZero"/>
        <c:auto val="1"/>
        <c:lblAlgn val="ctr"/>
        <c:lblOffset val="100"/>
        <c:noMultiLvlLbl val="0"/>
      </c:catAx>
      <c:valAx>
        <c:axId val="1895221472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95206080"/>
        <c:crosses val="autoZero"/>
        <c:crossBetween val="between"/>
      </c:valAx>
      <c:valAx>
        <c:axId val="1895226464"/>
        <c:scaling>
          <c:orientation val="minMax"/>
          <c:min val="-1"/>
        </c:scaling>
        <c:delete val="0"/>
        <c:axPos val="r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95223136"/>
        <c:crosses val="max"/>
        <c:crossBetween val="between"/>
      </c:valAx>
      <c:catAx>
        <c:axId val="1895223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952264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[Рынок недвижимости Самары.xlsx]Пришли-ушли!СводнаяТаблица2</c:name>
    <c:fmtId val="62"/>
  </c:pivotSource>
  <c:chart>
    <c:title>
      <c:tx>
        <c:strRef>
          <c:f>'Пришли-ушли'!$I$1</c:f>
          <c:strCache>
            <c:ptCount val="1"/>
            <c:pt idx="0">
              <c:v>Количество квартир и жилая площадь (м2) сданных в июле  домов</c:v>
            </c:pt>
          </c:strCache>
        </c:strRef>
      </c:tx>
      <c:layout>
        <c:manualLayout>
          <c:xMode val="edge"/>
          <c:yMode val="edge"/>
          <c:x val="0.19892668591538573"/>
          <c:y val="3.09627432259094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square"/>
          <c:size val="10"/>
          <c:spPr>
            <a:solidFill>
              <a:srgbClr val="FFC000"/>
            </a:solidFill>
            <a:ln w="9525">
              <a:noFill/>
            </a:ln>
            <a:effectLst/>
          </c:spPr>
        </c:marker>
        <c:dLbl>
          <c:idx val="0"/>
          <c:spPr>
            <a:solidFill>
              <a:sysClr val="window" lastClr="FFFFFF"/>
            </a:solidFill>
            <a:ln>
              <a:solidFill>
                <a:schemeClr val="bg1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5400"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</c:pivotFmt>
      <c:pivotFmt>
        <c:idx val="17"/>
        <c:spPr>
          <a:solidFill>
            <a:schemeClr val="accent1"/>
          </a:solidFill>
          <a:ln w="25400"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5400"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5400"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</c:pivotFmt>
      <c:pivotFmt>
        <c:idx val="21"/>
        <c:spPr>
          <a:solidFill>
            <a:schemeClr val="accent1"/>
          </a:solidFill>
          <a:ln w="25400"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square"/>
          <c:size val="10"/>
          <c:spPr>
            <a:solidFill>
              <a:srgbClr val="FFC000"/>
            </a:solidFill>
            <a:ln w="9525">
              <a:noFill/>
            </a:ln>
            <a:effectLst/>
          </c:spPr>
        </c:marker>
        <c:dLbl>
          <c:idx val="0"/>
          <c:spPr>
            <a:solidFill>
              <a:sysClr val="window" lastClr="FFFFFF"/>
            </a:solidFill>
            <a:ln>
              <a:solidFill>
                <a:schemeClr val="bg1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noFill/>
            <a:round/>
          </a:ln>
          <a:effectLst/>
        </c:spPr>
        <c:marker>
          <c:symbol val="square"/>
          <c:size val="10"/>
          <c:spPr>
            <a:solidFill>
              <a:srgbClr val="FFC000"/>
            </a:solidFill>
            <a:ln w="9525">
              <a:noFill/>
            </a:ln>
            <a:effectLst/>
          </c:spPr>
        </c:marker>
        <c:dLbl>
          <c:idx val="0"/>
          <c:spPr>
            <a:solidFill>
              <a:sysClr val="window" lastClr="FFFFFF"/>
            </a:solidFill>
            <a:ln>
              <a:solidFill>
                <a:schemeClr val="bg1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5540696201440408E-2"/>
          <c:y val="0.18265123364894406"/>
          <c:w val="0.92697557923715168"/>
          <c:h val="0.555379883298495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'Пришли-ушли'!$J$5</c:f>
              <c:strCache>
                <c:ptCount val="1"/>
                <c:pt idx="0">
                  <c:v>Жилая площадь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'Пришли-ушли'!$I$1</c:f>
              <c:multiLvlStrCache>
                <c:ptCount val="1"/>
                <c:lvl>
                  <c:pt idx="0">
                    <c:v>ЖК "Вознесенский"</c:v>
                  </c:pt>
                </c:lvl>
                <c:lvl>
                  <c:pt idx="0">
                    <c:v>Строительный холдинг Град</c:v>
                  </c:pt>
                </c:lvl>
              </c:multiLvlStrCache>
            </c:multiLvlStrRef>
          </c:cat>
          <c:val>
            <c:numRef>
              <c:f>'Пришли-ушли'!$I$1</c:f>
              <c:numCache>
                <c:formatCode>General</c:formatCode>
                <c:ptCount val="1"/>
                <c:pt idx="0">
                  <c:v>8621.77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9D-43DD-A606-F1A7652AAC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3417680"/>
        <c:axId val="173596000"/>
      </c:barChart>
      <c:lineChart>
        <c:grouping val="standard"/>
        <c:varyColors val="0"/>
        <c:ser>
          <c:idx val="1"/>
          <c:order val="1"/>
          <c:tx>
            <c:strRef>
              <c:f>'Пришли-ушли'!$K$5</c:f>
              <c:strCache>
                <c:ptCount val="1"/>
                <c:pt idx="0">
                  <c:v>Количество квартир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square"/>
            <c:size val="10"/>
            <c:spPr>
              <a:solidFill>
                <a:srgbClr val="FFC000"/>
              </a:solidFill>
              <a:ln w="9525">
                <a:noFill/>
              </a:ln>
              <a:effectLst/>
            </c:spPr>
          </c:marker>
          <c:dLbls>
            <c:spPr>
              <a:solidFill>
                <a:sysClr val="window" lastClr="FFFFFF"/>
              </a:solidFill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'Пришли-ушли'!$I$1</c:f>
              <c:multiLvlStrCache>
                <c:ptCount val="1"/>
                <c:lvl>
                  <c:pt idx="0">
                    <c:v>ЖК "Вознесенский"</c:v>
                  </c:pt>
                </c:lvl>
                <c:lvl>
                  <c:pt idx="0">
                    <c:v>Строительный холдинг Град</c:v>
                  </c:pt>
                </c:lvl>
              </c:multiLvlStrCache>
            </c:multiLvlStrRef>
          </c:cat>
          <c:val>
            <c:numRef>
              <c:f>'Пришли-ушли'!$I$1</c:f>
              <c:numCache>
                <c:formatCode>General</c:formatCode>
                <c:ptCount val="1"/>
                <c:pt idx="0">
                  <c:v>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9D-43DD-A606-F1A7652AAC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9801487"/>
        <c:axId val="728409615"/>
      </c:lineChart>
      <c:catAx>
        <c:axId val="17341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596000"/>
        <c:crosses val="autoZero"/>
        <c:auto val="1"/>
        <c:lblAlgn val="ctr"/>
        <c:lblOffset val="100"/>
        <c:noMultiLvlLbl val="0"/>
      </c:catAx>
      <c:valAx>
        <c:axId val="173596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417680"/>
        <c:crosses val="autoZero"/>
        <c:crossBetween val="between"/>
      </c:valAx>
      <c:valAx>
        <c:axId val="728409615"/>
        <c:scaling>
          <c:orientation val="minMax"/>
          <c:min val="-255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9801487"/>
        <c:crosses val="max"/>
        <c:crossBetween val="between"/>
      </c:valAx>
      <c:catAx>
        <c:axId val="48980148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284096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200" b="0" i="0" baseline="0">
                <a:effectLst/>
              </a:rPr>
              <a:t>Площадь запроектированных и реализованных квартир по проектам </a:t>
            </a:r>
            <a:endParaRPr lang="ru-RU" sz="12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ЮГ!$F$84</c:f>
              <c:strCache>
                <c:ptCount val="1"/>
                <c:pt idx="0">
                  <c:v>Запроектированная площадь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2.2980107369575255E-3"/>
                  <c:y val="1.5382761254094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979-4CA6-82E2-E4377E8CD721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ЮГ!$E$85:$E$88</c:f>
              <c:strCache>
                <c:ptCount val="4"/>
                <c:pt idx="0">
                  <c:v>"У парка"</c:v>
                </c:pt>
                <c:pt idx="1">
                  <c:v>Re:forma</c:v>
                </c:pt>
                <c:pt idx="2">
                  <c:v>Перспективный-2</c:v>
                </c:pt>
                <c:pt idx="3">
                  <c:v>"У озера"</c:v>
                </c:pt>
              </c:strCache>
            </c:strRef>
          </c:cat>
          <c:val>
            <c:numRef>
              <c:f>ЮГ!$F$85:$F$88</c:f>
              <c:numCache>
                <c:formatCode>General</c:formatCode>
                <c:ptCount val="4"/>
                <c:pt idx="0">
                  <c:v>14221</c:v>
                </c:pt>
                <c:pt idx="1">
                  <c:v>15193.52</c:v>
                </c:pt>
                <c:pt idx="2">
                  <c:v>12042.02</c:v>
                </c:pt>
                <c:pt idx="3">
                  <c:v>30934.870000000003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79-4CA6-82E2-E4377E8CD721}"/>
            </c:ext>
          </c:extLst>
        </c:ser>
        <c:ser>
          <c:idx val="1"/>
          <c:order val="1"/>
          <c:tx>
            <c:strRef>
              <c:f>ЮГ!$G$84</c:f>
              <c:strCache>
                <c:ptCount val="1"/>
                <c:pt idx="0">
                  <c:v>Реализованная площадь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ЮГ!$E$85:$E$88</c:f>
              <c:strCache>
                <c:ptCount val="4"/>
                <c:pt idx="0">
                  <c:v>"У парка"</c:v>
                </c:pt>
                <c:pt idx="1">
                  <c:v>Re:forma</c:v>
                </c:pt>
                <c:pt idx="2">
                  <c:v>Перспективный-2</c:v>
                </c:pt>
                <c:pt idx="3">
                  <c:v>"У озера"</c:v>
                </c:pt>
              </c:strCache>
            </c:strRef>
          </c:cat>
          <c:val>
            <c:numRef>
              <c:f>ЮГ!$G$85:$G$88</c:f>
              <c:numCache>
                <c:formatCode>General</c:formatCode>
                <c:ptCount val="4"/>
                <c:pt idx="0">
                  <c:v>7090.2899999999963</c:v>
                </c:pt>
                <c:pt idx="1">
                  <c:v>6199.1500000000024</c:v>
                </c:pt>
                <c:pt idx="2">
                  <c:v>5666.279999999997</c:v>
                </c:pt>
                <c:pt idx="3">
                  <c:v>9305.4799999999959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79-4CA6-82E2-E4377E8CD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9"/>
        <c:overlap val="100"/>
        <c:axId val="2102685568"/>
        <c:axId val="2102685152"/>
      </c:barChart>
      <c:lineChart>
        <c:grouping val="standard"/>
        <c:varyColors val="0"/>
        <c:ser>
          <c:idx val="2"/>
          <c:order val="2"/>
          <c:tx>
            <c:strRef>
              <c:f>ЮГ!$H$84</c:f>
              <c:strCache>
                <c:ptCount val="1"/>
                <c:pt idx="0">
                  <c:v>Доля реализованной площади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ЮГ!$E$85:$E$88</c:f>
              <c:strCache>
                <c:ptCount val="4"/>
                <c:pt idx="0">
                  <c:v>"У парка"</c:v>
                </c:pt>
                <c:pt idx="1">
                  <c:v>Re:forma</c:v>
                </c:pt>
                <c:pt idx="2">
                  <c:v>Перспективный-2</c:v>
                </c:pt>
                <c:pt idx="3">
                  <c:v>"У озера"</c:v>
                </c:pt>
              </c:strCache>
            </c:strRef>
          </c:cat>
          <c:val>
            <c:numRef>
              <c:f>ЮГ!$H$85:$H$88</c:f>
              <c:numCache>
                <c:formatCode>0.0%</c:formatCode>
                <c:ptCount val="4"/>
                <c:pt idx="0">
                  <c:v>0.49857886224597403</c:v>
                </c:pt>
                <c:pt idx="1">
                  <c:v>0.40801275807054599</c:v>
                </c:pt>
                <c:pt idx="2">
                  <c:v>0.47054231765102505</c:v>
                </c:pt>
                <c:pt idx="3">
                  <c:v>0.30080876370257886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79-4CA6-82E2-E4377E8CD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684736"/>
        <c:axId val="2102686400"/>
      </c:lineChart>
      <c:catAx>
        <c:axId val="210268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2685152"/>
        <c:crosses val="autoZero"/>
        <c:auto val="1"/>
        <c:lblAlgn val="ctr"/>
        <c:lblOffset val="100"/>
        <c:noMultiLvlLbl val="0"/>
      </c:catAx>
      <c:valAx>
        <c:axId val="2102685152"/>
        <c:scaling>
          <c:orientation val="minMax"/>
          <c:max val="6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2685568"/>
        <c:crosses val="autoZero"/>
        <c:crossBetween val="between"/>
      </c:valAx>
      <c:valAx>
        <c:axId val="2102686400"/>
        <c:scaling>
          <c:orientation val="minMax"/>
          <c:min val="-1"/>
        </c:scaling>
        <c:delete val="0"/>
        <c:axPos val="r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02684736"/>
        <c:crosses val="max"/>
        <c:crossBetween val="between"/>
      </c:valAx>
      <c:catAx>
        <c:axId val="21026847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02686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[Рынок недвижимости Самары.xlsx]Лист5!СводнаяТаблица4</c:name>
    <c:fmtId val="10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baseline="0">
                <a:effectLst/>
              </a:rPr>
              <a:t>Количество (шт.) и площадь квартир (м2) строящихся  домов по срокам сдачи</a:t>
            </a:r>
            <a:endParaRPr lang="ru-RU" sz="1400">
              <a:effectLst/>
            </a:endParaRPr>
          </a:p>
        </c:rich>
      </c:tx>
      <c:layout>
        <c:manualLayout>
          <c:xMode val="edge"/>
          <c:yMode val="edge"/>
          <c:x val="0.20553422913213776"/>
          <c:y val="4.96638717154078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Лист5!$C$5</c:f>
              <c:strCache>
                <c:ptCount val="1"/>
                <c:pt idx="0">
                  <c:v>Площадь (м2)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Лист5!$A$6:$A$13</c:f>
              <c:strCache>
                <c:ptCount val="7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2032</c:v>
                </c:pt>
              </c:strCache>
            </c:strRef>
          </c:cat>
          <c:val>
            <c:numRef>
              <c:f>Лист5!$C$6:$C$13</c:f>
              <c:numCache>
                <c:formatCode>#,##0</c:formatCode>
                <c:ptCount val="7"/>
                <c:pt idx="0">
                  <c:v>543817.55000000005</c:v>
                </c:pt>
                <c:pt idx="1">
                  <c:v>471443.56000000006</c:v>
                </c:pt>
                <c:pt idx="2">
                  <c:v>216264.30000000002</c:v>
                </c:pt>
                <c:pt idx="3">
                  <c:v>207238.79</c:v>
                </c:pt>
                <c:pt idx="4">
                  <c:v>76061.929999999978</c:v>
                </c:pt>
                <c:pt idx="5">
                  <c:v>28903.870000000003</c:v>
                </c:pt>
                <c:pt idx="6">
                  <c:v>20746.310000000001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0B-4D33-B2FA-951BB9968B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2723552"/>
        <c:axId val="122720024"/>
      </c:barChart>
      <c:lineChart>
        <c:grouping val="standard"/>
        <c:varyColors val="0"/>
        <c:ser>
          <c:idx val="0"/>
          <c:order val="0"/>
          <c:tx>
            <c:strRef>
              <c:f>Лист5!$B$5</c:f>
              <c:strCache>
                <c:ptCount val="1"/>
                <c:pt idx="0">
                  <c:v>Количество домов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Лист5!$A$6:$A$13</c:f>
              <c:strCache>
                <c:ptCount val="7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2032</c:v>
                </c:pt>
              </c:strCache>
            </c:strRef>
          </c:cat>
          <c:val>
            <c:numRef>
              <c:f>Лист5!$B$6:$B$13</c:f>
              <c:numCache>
                <c:formatCode>General</c:formatCode>
                <c:ptCount val="7"/>
                <c:pt idx="0">
                  <c:v>37</c:v>
                </c:pt>
                <c:pt idx="1">
                  <c:v>34</c:v>
                </c:pt>
                <c:pt idx="2">
                  <c:v>19</c:v>
                </c:pt>
                <c:pt idx="3">
                  <c:v>12</c:v>
                </c:pt>
                <c:pt idx="4">
                  <c:v>7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0B-4D33-B2FA-951BB9968B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720416"/>
        <c:axId val="122723944"/>
      </c:lineChart>
      <c:valAx>
        <c:axId val="122720024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723552"/>
        <c:crosses val="autoZero"/>
        <c:crossBetween val="between"/>
      </c:valAx>
      <c:catAx>
        <c:axId val="122723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720024"/>
        <c:crosses val="autoZero"/>
        <c:auto val="1"/>
        <c:lblAlgn val="ctr"/>
        <c:lblOffset val="100"/>
        <c:noMultiLvlLbl val="0"/>
      </c:catAx>
      <c:valAx>
        <c:axId val="122723944"/>
        <c:scaling>
          <c:orientation val="minMax"/>
          <c:min val="-5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720416"/>
        <c:crosses val="max"/>
        <c:crossBetween val="between"/>
      </c:valAx>
      <c:catAx>
        <c:axId val="1227204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27239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[Рынок недвижимости Самары.xlsx]Лист5!СводнаяТаблица10</c:name>
    <c:fmtId val="7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Распределение по</a:t>
            </a:r>
            <a:r>
              <a:rPr lang="ru-RU" baseline="0"/>
              <a:t> этажности, шт.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Лист5!$B$39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Лист5!$A$40:$A$64</c:f>
              <c:strCache>
                <c:ptCount val="24"/>
                <c:pt idx="0">
                  <c:v>5</c:v>
                </c:pt>
                <c:pt idx="1">
                  <c:v>6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  <c:pt idx="23">
                  <c:v>39</c:v>
                </c:pt>
              </c:strCache>
            </c:strRef>
          </c:cat>
          <c:val>
            <c:numRef>
              <c:f>Лист5!$B$40:$B$64</c:f>
              <c:numCache>
                <c:formatCode>General</c:formatCode>
                <c:ptCount val="24"/>
                <c:pt idx="0">
                  <c:v>3</c:v>
                </c:pt>
                <c:pt idx="1">
                  <c:v>1</c:v>
                </c:pt>
                <c:pt idx="2">
                  <c:v>14</c:v>
                </c:pt>
                <c:pt idx="3">
                  <c:v>12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10</c:v>
                </c:pt>
                <c:pt idx="9">
                  <c:v>12</c:v>
                </c:pt>
                <c:pt idx="10">
                  <c:v>5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3</c:v>
                </c:pt>
                <c:pt idx="15">
                  <c:v>6</c:v>
                </c:pt>
                <c:pt idx="16">
                  <c:v>12</c:v>
                </c:pt>
                <c:pt idx="17">
                  <c:v>5</c:v>
                </c:pt>
                <c:pt idx="18">
                  <c:v>1</c:v>
                </c:pt>
                <c:pt idx="19">
                  <c:v>2</c:v>
                </c:pt>
                <c:pt idx="20">
                  <c:v>4</c:v>
                </c:pt>
                <c:pt idx="21">
                  <c:v>6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9-4E19-84A6-6F5FC28759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069544"/>
        <c:axId val="120164456"/>
      </c:barChart>
      <c:catAx>
        <c:axId val="124069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Этажность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0164456"/>
        <c:crosses val="autoZero"/>
        <c:auto val="1"/>
        <c:lblAlgn val="ctr"/>
        <c:lblOffset val="100"/>
        <c:noMultiLvlLbl val="0"/>
      </c:catAx>
      <c:valAx>
        <c:axId val="120164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4069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Распределение квартир (доли) по комнатности в зависимости от  года сдачи объекта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2.0088949000381169E-2"/>
          <c:y val="0.2217388916142792"/>
          <c:w val="0.96837028334112907"/>
          <c:h val="0.5566021475233778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Лист5!$B$300</c:f>
              <c:strCache>
                <c:ptCount val="1"/>
                <c:pt idx="0">
                  <c:v>С-1К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Лист5!$A$301:$A$307</c:f>
              <c:strCache>
                <c:ptCount val="7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2032</c:v>
                </c:pt>
              </c:strCache>
            </c:strRef>
          </c:cat>
          <c:val>
            <c:numRef>
              <c:f>Лист5!$B$301:$B$307</c:f>
              <c:numCache>
                <c:formatCode>0%</c:formatCode>
                <c:ptCount val="7"/>
                <c:pt idx="0">
                  <c:v>0.56315465187923597</c:v>
                </c:pt>
                <c:pt idx="1">
                  <c:v>0.4451866404715128</c:v>
                </c:pt>
                <c:pt idx="2">
                  <c:v>0.53092783505154639</c:v>
                </c:pt>
                <c:pt idx="3">
                  <c:v>0.48137283660897623</c:v>
                </c:pt>
                <c:pt idx="4">
                  <c:v>0.64876033057851235</c:v>
                </c:pt>
                <c:pt idx="5">
                  <c:v>0.37214611872146119</c:v>
                </c:pt>
                <c:pt idx="6">
                  <c:v>0.38782051282051283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F0-428D-9970-F74E43839893}"/>
            </c:ext>
          </c:extLst>
        </c:ser>
        <c:ser>
          <c:idx val="1"/>
          <c:order val="1"/>
          <c:tx>
            <c:strRef>
              <c:f>Лист5!$C$300</c:f>
              <c:strCache>
                <c:ptCount val="1"/>
                <c:pt idx="0">
                  <c:v>2К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Лист5!$A$301:$A$307</c:f>
              <c:strCache>
                <c:ptCount val="7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2032</c:v>
                </c:pt>
              </c:strCache>
            </c:strRef>
          </c:cat>
          <c:val>
            <c:numRef>
              <c:f>Лист5!$C$301:$C$307</c:f>
              <c:numCache>
                <c:formatCode>0%</c:formatCode>
                <c:ptCount val="7"/>
                <c:pt idx="0">
                  <c:v>0.2889710412815773</c:v>
                </c:pt>
                <c:pt idx="1">
                  <c:v>0.37563850687622791</c:v>
                </c:pt>
                <c:pt idx="2">
                  <c:v>0.3391323024054983</c:v>
                </c:pt>
                <c:pt idx="3">
                  <c:v>0.30272807274860664</c:v>
                </c:pt>
                <c:pt idx="4">
                  <c:v>0.30106257378984652</c:v>
                </c:pt>
                <c:pt idx="5">
                  <c:v>0.34703196347031962</c:v>
                </c:pt>
                <c:pt idx="6">
                  <c:v>0.30769230769230771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F0-428D-9970-F74E43839893}"/>
            </c:ext>
          </c:extLst>
        </c:ser>
        <c:ser>
          <c:idx val="2"/>
          <c:order val="2"/>
          <c:tx>
            <c:strRef>
              <c:f>Лист5!$D$300</c:f>
              <c:strCache>
                <c:ptCount val="1"/>
                <c:pt idx="0">
                  <c:v>3К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Лист5!$A$301:$A$307</c:f>
              <c:strCache>
                <c:ptCount val="7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2032</c:v>
                </c:pt>
              </c:strCache>
            </c:strRef>
          </c:cat>
          <c:val>
            <c:numRef>
              <c:f>Лист5!$D$301:$D$307</c:f>
              <c:numCache>
                <c:formatCode>0%</c:formatCode>
                <c:ptCount val="7"/>
                <c:pt idx="0">
                  <c:v>0.14684740193058124</c:v>
                </c:pt>
                <c:pt idx="1">
                  <c:v>0.15834970530451867</c:v>
                </c:pt>
                <c:pt idx="2">
                  <c:v>0.11554982817869416</c:v>
                </c:pt>
                <c:pt idx="3">
                  <c:v>0.20416544441185097</c:v>
                </c:pt>
                <c:pt idx="4">
                  <c:v>4.5454545454545456E-2</c:v>
                </c:pt>
                <c:pt idx="5">
                  <c:v>0.26484018264840181</c:v>
                </c:pt>
                <c:pt idx="6">
                  <c:v>0.28205128205128205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F0-428D-9970-F74E43839893}"/>
            </c:ext>
          </c:extLst>
        </c:ser>
        <c:ser>
          <c:idx val="3"/>
          <c:order val="3"/>
          <c:tx>
            <c:strRef>
              <c:f>Лист5!$E$300</c:f>
              <c:strCache>
                <c:ptCount val="1"/>
                <c:pt idx="0">
                  <c:v>4К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Лист5!$A$301:$A$307</c:f>
              <c:strCache>
                <c:ptCount val="7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2032</c:v>
                </c:pt>
              </c:strCache>
            </c:strRef>
          </c:cat>
          <c:val>
            <c:numRef>
              <c:f>Лист5!$E$301:$E$307</c:f>
              <c:numCache>
                <c:formatCode>0%</c:formatCode>
                <c:ptCount val="7"/>
                <c:pt idx="0">
                  <c:v>1.0269049086054631E-3</c:v>
                </c:pt>
                <c:pt idx="1">
                  <c:v>2.0825147347740668E-2</c:v>
                </c:pt>
                <c:pt idx="2">
                  <c:v>1.4390034364261168E-2</c:v>
                </c:pt>
                <c:pt idx="3">
                  <c:v>1.1733646230566148E-2</c:v>
                </c:pt>
                <c:pt idx="4">
                  <c:v>4.7225501770956314E-3</c:v>
                </c:pt>
                <c:pt idx="5">
                  <c:v>1.5981735159817351E-2</c:v>
                </c:pt>
                <c:pt idx="6">
                  <c:v>2.2435897435897436E-2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F0-428D-9970-F74E43839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22718848"/>
        <c:axId val="122725512"/>
      </c:barChart>
      <c:catAx>
        <c:axId val="12271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725512"/>
        <c:crosses val="autoZero"/>
        <c:auto val="1"/>
        <c:lblAlgn val="ctr"/>
        <c:lblOffset val="100"/>
        <c:noMultiLvlLbl val="0"/>
      </c:catAx>
      <c:valAx>
        <c:axId val="122725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718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baseline="0">
                <a:effectLst/>
              </a:rPr>
              <a:t>Распределение квартир по комнатности в зависимости от  года сдачи объекта</a:t>
            </a:r>
            <a:endParaRPr lang="ru-RU" sz="14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2.0088949000381169E-2"/>
          <c:y val="0.1673928231148949"/>
          <c:w val="0.9551636632858358"/>
          <c:h val="0.6688281553517627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Лист5!$B$285</c:f>
              <c:strCache>
                <c:ptCount val="1"/>
                <c:pt idx="0">
                  <c:v>С-1К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Лист5!$A$286:$A$292</c:f>
              <c:strCache>
                <c:ptCount val="7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2032</c:v>
                </c:pt>
              </c:strCache>
            </c:strRef>
          </c:cat>
          <c:val>
            <c:numRef>
              <c:f>Лист5!$B$286:$B$292</c:f>
              <c:numCache>
                <c:formatCode>General</c:formatCode>
                <c:ptCount val="7"/>
                <c:pt idx="0">
                  <c:v>5484</c:v>
                </c:pt>
                <c:pt idx="1">
                  <c:v>3399</c:v>
                </c:pt>
                <c:pt idx="2">
                  <c:v>2472</c:v>
                </c:pt>
                <c:pt idx="3">
                  <c:v>1641</c:v>
                </c:pt>
                <c:pt idx="4">
                  <c:v>1099</c:v>
                </c:pt>
                <c:pt idx="5">
                  <c:v>163</c:v>
                </c:pt>
                <c:pt idx="6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50-4950-BD76-5A267344138D}"/>
            </c:ext>
          </c:extLst>
        </c:ser>
        <c:ser>
          <c:idx val="1"/>
          <c:order val="1"/>
          <c:tx>
            <c:strRef>
              <c:f>Лист5!$C$285</c:f>
              <c:strCache>
                <c:ptCount val="1"/>
                <c:pt idx="0">
                  <c:v>2К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Лист5!$A$286:$A$292</c:f>
              <c:strCache>
                <c:ptCount val="7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2032</c:v>
                </c:pt>
              </c:strCache>
            </c:strRef>
          </c:cat>
          <c:val>
            <c:numRef>
              <c:f>Лист5!$C$286:$C$292</c:f>
              <c:numCache>
                <c:formatCode>General</c:formatCode>
                <c:ptCount val="7"/>
                <c:pt idx="0">
                  <c:v>2814</c:v>
                </c:pt>
                <c:pt idx="1">
                  <c:v>2868</c:v>
                </c:pt>
                <c:pt idx="2">
                  <c:v>1579</c:v>
                </c:pt>
                <c:pt idx="3">
                  <c:v>1032</c:v>
                </c:pt>
                <c:pt idx="4">
                  <c:v>510</c:v>
                </c:pt>
                <c:pt idx="5">
                  <c:v>152</c:v>
                </c:pt>
                <c:pt idx="6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50-4950-BD76-5A267344138D}"/>
            </c:ext>
          </c:extLst>
        </c:ser>
        <c:ser>
          <c:idx val="2"/>
          <c:order val="2"/>
          <c:tx>
            <c:strRef>
              <c:f>Лист5!$D$285</c:f>
              <c:strCache>
                <c:ptCount val="1"/>
                <c:pt idx="0">
                  <c:v>3К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Лист5!$A$286:$A$292</c:f>
              <c:strCache>
                <c:ptCount val="7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2032</c:v>
                </c:pt>
              </c:strCache>
            </c:strRef>
          </c:cat>
          <c:val>
            <c:numRef>
              <c:f>Лист5!$D$286:$D$292</c:f>
              <c:numCache>
                <c:formatCode>General</c:formatCode>
                <c:ptCount val="7"/>
                <c:pt idx="0">
                  <c:v>1430</c:v>
                </c:pt>
                <c:pt idx="1">
                  <c:v>1209</c:v>
                </c:pt>
                <c:pt idx="2">
                  <c:v>538</c:v>
                </c:pt>
                <c:pt idx="3">
                  <c:v>696</c:v>
                </c:pt>
                <c:pt idx="4">
                  <c:v>77</c:v>
                </c:pt>
                <c:pt idx="5">
                  <c:v>116</c:v>
                </c:pt>
                <c:pt idx="6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50-4950-BD76-5A267344138D}"/>
            </c:ext>
          </c:extLst>
        </c:ser>
        <c:ser>
          <c:idx val="3"/>
          <c:order val="3"/>
          <c:tx>
            <c:strRef>
              <c:f>Лист5!$E$285</c:f>
              <c:strCache>
                <c:ptCount val="1"/>
                <c:pt idx="0">
                  <c:v>4К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Лист5!$A$286:$A$292</c:f>
              <c:strCache>
                <c:ptCount val="7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2032</c:v>
                </c:pt>
              </c:strCache>
            </c:strRef>
          </c:cat>
          <c:val>
            <c:numRef>
              <c:f>Лист5!$E$286:$E$292</c:f>
              <c:numCache>
                <c:formatCode>General</c:formatCode>
                <c:ptCount val="7"/>
                <c:pt idx="0">
                  <c:v>10</c:v>
                </c:pt>
                <c:pt idx="1">
                  <c:v>159</c:v>
                </c:pt>
                <c:pt idx="2">
                  <c:v>67</c:v>
                </c:pt>
                <c:pt idx="3">
                  <c:v>40</c:v>
                </c:pt>
                <c:pt idx="4">
                  <c:v>8</c:v>
                </c:pt>
                <c:pt idx="5">
                  <c:v>7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50-4950-BD76-5A26734413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725120"/>
        <c:axId val="122719632"/>
      </c:barChart>
      <c:lineChart>
        <c:grouping val="standard"/>
        <c:varyColors val="0"/>
        <c:ser>
          <c:idx val="4"/>
          <c:order val="4"/>
          <c:tx>
            <c:strRef>
              <c:f>Лист5!$F$285</c:f>
              <c:strCache>
                <c:ptCount val="1"/>
                <c:pt idx="0">
                  <c:v>Итого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Лист5!$A$286:$A$291</c:f>
              <c:strCache>
                <c:ptCount val="6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</c:strCache>
            </c:strRef>
          </c:cat>
          <c:val>
            <c:numRef>
              <c:f>Лист5!$F$286:$F$292</c:f>
              <c:numCache>
                <c:formatCode>General</c:formatCode>
                <c:ptCount val="7"/>
                <c:pt idx="0">
                  <c:v>9738</c:v>
                </c:pt>
                <c:pt idx="1">
                  <c:v>7635</c:v>
                </c:pt>
                <c:pt idx="2">
                  <c:v>4656</c:v>
                </c:pt>
                <c:pt idx="3">
                  <c:v>3409</c:v>
                </c:pt>
                <c:pt idx="4">
                  <c:v>1694</c:v>
                </c:pt>
                <c:pt idx="5">
                  <c:v>438</c:v>
                </c:pt>
                <c:pt idx="6">
                  <c:v>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B50-4950-BD76-5A26734413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721200"/>
        <c:axId val="122720808"/>
      </c:lineChart>
      <c:catAx>
        <c:axId val="12272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719632"/>
        <c:crosses val="autoZero"/>
        <c:auto val="1"/>
        <c:lblAlgn val="ctr"/>
        <c:lblOffset val="100"/>
        <c:noMultiLvlLbl val="0"/>
      </c:catAx>
      <c:valAx>
        <c:axId val="122719632"/>
        <c:scaling>
          <c:orientation val="minMax"/>
          <c:max val="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725120"/>
        <c:crosses val="autoZero"/>
        <c:crossBetween val="between"/>
      </c:valAx>
      <c:valAx>
        <c:axId val="122720808"/>
        <c:scaling>
          <c:orientation val="minMax"/>
          <c:max val="10000"/>
          <c:min val="-5000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721200"/>
        <c:crosses val="max"/>
        <c:crossBetween val="between"/>
      </c:valAx>
      <c:catAx>
        <c:axId val="1227212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27208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Количество запроектированных и реализованных квартир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Лист5!$G$138</c:f>
              <c:strCache>
                <c:ptCount val="1"/>
                <c:pt idx="0">
                  <c:v>Кол-во запроектированных квартир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3"/>
              <c:layout>
                <c:manualLayout>
                  <c:x val="-2.6135806590093461E-3"/>
                  <c:y val="-1.4322255638730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E13-4C27-AC74-7F56588278F8}"/>
                </c:ext>
              </c:extLst>
            </c:dLbl>
            <c:dLbl>
              <c:idx val="24"/>
              <c:layout>
                <c:manualLayout>
                  <c:x val="-1.2777357838916977E-16"/>
                  <c:y val="-1.19352130322752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E13-4C27-AC74-7F56588278F8}"/>
                </c:ext>
              </c:extLst>
            </c:dLbl>
            <c:dLbl>
              <c:idx val="25"/>
              <c:layout>
                <c:manualLayout>
                  <c:x val="-1.2777357838916977E-16"/>
                  <c:y val="-1.67092982451853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E13-4C27-AC74-7F56588278F8}"/>
                </c:ext>
              </c:extLst>
            </c:dLbl>
            <c:dLbl>
              <c:idx val="27"/>
              <c:layout>
                <c:manualLayout>
                  <c:x val="0"/>
                  <c:y val="4.77408521291010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E13-4C27-AC74-7F56588278F8}"/>
                </c:ext>
              </c:extLst>
            </c:dLbl>
            <c:dLbl>
              <c:idx val="28"/>
              <c:layout>
                <c:manualLayout>
                  <c:x val="2.0833333333333333E-3"/>
                  <c:y val="-9.548170425820295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E13-4C27-AC74-7F56588278F8}"/>
                </c:ext>
              </c:extLst>
            </c:dLbl>
            <c:dLbl>
              <c:idx val="30"/>
              <c:layout>
                <c:manualLayout>
                  <c:x val="-1.5277601289623992E-16"/>
                  <c:y val="-1.43222556387303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E13-4C27-AC74-7F56588278F8}"/>
                </c:ext>
              </c:extLst>
            </c:dLbl>
            <c:dLbl>
              <c:idx val="31"/>
              <c:layout>
                <c:manualLayout>
                  <c:x val="0"/>
                  <c:y val="-2.14833834580954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E13-4C27-AC74-7F56588278F8}"/>
                </c:ext>
              </c:extLst>
            </c:dLbl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Лист5!$F$139:$F$170</c:f>
              <c:strCache>
                <c:ptCount val="32"/>
                <c:pt idx="0">
                  <c:v>Новый ДОН</c:v>
                </c:pt>
                <c:pt idx="1">
                  <c:v>Древо</c:v>
                </c:pt>
                <c:pt idx="2">
                  <c:v>Виктор и Ко</c:v>
                </c:pt>
                <c:pt idx="3">
                  <c:v>Развитие (Воронеж)</c:v>
                </c:pt>
                <c:pt idx="4">
                  <c:v>Трансгруз</c:v>
                </c:pt>
                <c:pt idx="5">
                  <c:v>Корпорация КОШЕЛЕВ</c:v>
                </c:pt>
                <c:pt idx="6">
                  <c:v>Владимир</c:v>
                </c:pt>
                <c:pt idx="7">
                  <c:v>Финстрой</c:v>
                </c:pt>
                <c:pt idx="8">
                  <c:v>Альянс</c:v>
                </c:pt>
                <c:pt idx="9">
                  <c:v>Альянс-Менеджмент</c:v>
                </c:pt>
                <c:pt idx="10">
                  <c:v>Самарский хлебзавод №9</c:v>
                </c:pt>
                <c:pt idx="11">
                  <c:v>СЗ АРХИТЕКТОР</c:v>
                </c:pt>
                <c:pt idx="12">
                  <c:v>СЗ СТАТУС</c:v>
                </c:pt>
                <c:pt idx="13">
                  <c:v>Трест 12</c:v>
                </c:pt>
                <c:pt idx="14">
                  <c:v>Строительный холдинг Град</c:v>
                </c:pt>
                <c:pt idx="15">
                  <c:v>Амонд</c:v>
                </c:pt>
                <c:pt idx="16">
                  <c:v>СЗ ГВ ДЕВЕЛОПМЕНТ</c:v>
                </c:pt>
                <c:pt idx="17">
                  <c:v>ООО СЗ КАСКАД ДЕВЕЛОПМЕНТ</c:v>
                </c:pt>
                <c:pt idx="18">
                  <c:v>Новое Время</c:v>
                </c:pt>
                <c:pt idx="19">
                  <c:v>ГК Стройград</c:v>
                </c:pt>
                <c:pt idx="20">
                  <c:v>ВИРА</c:v>
                </c:pt>
                <c:pt idx="21">
                  <c:v>Спектр недвижимости</c:v>
                </c:pt>
                <c:pt idx="22">
                  <c:v>СЗ Парковый</c:v>
                </c:pt>
                <c:pt idx="23">
                  <c:v>СтройКонтракт</c:v>
                </c:pt>
                <c:pt idx="24">
                  <c:v>ГК Скала</c:v>
                </c:pt>
                <c:pt idx="25">
                  <c:v>СТРОИТЕЛЬНЫЕ ТЕХНОЛОГИИ - НН</c:v>
                </c:pt>
                <c:pt idx="26">
                  <c:v>СЗ Гермес</c:v>
                </c:pt>
                <c:pt idx="27">
                  <c:v>СЗ Ренессанс</c:v>
                </c:pt>
                <c:pt idx="28">
                  <c:v>ООО СЗ САМАРА-БАЗИС</c:v>
                </c:pt>
                <c:pt idx="29">
                  <c:v>СЗ Арктик</c:v>
                </c:pt>
                <c:pt idx="30">
                  <c:v>ПОСКО</c:v>
                </c:pt>
                <c:pt idx="31">
                  <c:v>СЗ Престиж</c:v>
                </c:pt>
              </c:strCache>
            </c:strRef>
          </c:cat>
          <c:val>
            <c:numRef>
              <c:f>Лист5!$G$139:$G$170</c:f>
              <c:numCache>
                <c:formatCode>General</c:formatCode>
                <c:ptCount val="32"/>
                <c:pt idx="0">
                  <c:v>8543</c:v>
                </c:pt>
                <c:pt idx="1">
                  <c:v>3657</c:v>
                </c:pt>
                <c:pt idx="2">
                  <c:v>2035</c:v>
                </c:pt>
                <c:pt idx="3">
                  <c:v>1339</c:v>
                </c:pt>
                <c:pt idx="4">
                  <c:v>1179</c:v>
                </c:pt>
                <c:pt idx="5">
                  <c:v>992</c:v>
                </c:pt>
                <c:pt idx="6">
                  <c:v>955</c:v>
                </c:pt>
                <c:pt idx="7">
                  <c:v>924</c:v>
                </c:pt>
                <c:pt idx="8">
                  <c:v>879</c:v>
                </c:pt>
                <c:pt idx="9">
                  <c:v>807</c:v>
                </c:pt>
                <c:pt idx="10">
                  <c:v>793</c:v>
                </c:pt>
                <c:pt idx="11">
                  <c:v>788</c:v>
                </c:pt>
                <c:pt idx="12">
                  <c:v>563</c:v>
                </c:pt>
                <c:pt idx="13">
                  <c:v>548</c:v>
                </c:pt>
                <c:pt idx="14">
                  <c:v>506</c:v>
                </c:pt>
                <c:pt idx="15">
                  <c:v>452</c:v>
                </c:pt>
                <c:pt idx="16">
                  <c:v>389</c:v>
                </c:pt>
                <c:pt idx="17">
                  <c:v>324</c:v>
                </c:pt>
                <c:pt idx="18">
                  <c:v>302</c:v>
                </c:pt>
                <c:pt idx="19">
                  <c:v>240</c:v>
                </c:pt>
                <c:pt idx="20">
                  <c:v>220</c:v>
                </c:pt>
                <c:pt idx="21">
                  <c:v>212</c:v>
                </c:pt>
                <c:pt idx="22">
                  <c:v>206</c:v>
                </c:pt>
                <c:pt idx="23">
                  <c:v>192</c:v>
                </c:pt>
                <c:pt idx="24">
                  <c:v>168</c:v>
                </c:pt>
                <c:pt idx="25">
                  <c:v>134</c:v>
                </c:pt>
                <c:pt idx="26">
                  <c:v>128</c:v>
                </c:pt>
                <c:pt idx="27">
                  <c:v>119</c:v>
                </c:pt>
                <c:pt idx="28">
                  <c:v>99</c:v>
                </c:pt>
                <c:pt idx="29">
                  <c:v>95</c:v>
                </c:pt>
                <c:pt idx="30">
                  <c:v>80</c:v>
                </c:pt>
                <c:pt idx="3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13-4C27-AC74-7F56588278F8}"/>
            </c:ext>
          </c:extLst>
        </c:ser>
        <c:ser>
          <c:idx val="1"/>
          <c:order val="1"/>
          <c:tx>
            <c:strRef>
              <c:f>Лист5!$H$138</c:f>
              <c:strCache>
                <c:ptCount val="1"/>
                <c:pt idx="0">
                  <c:v>Кол-во реализованных квартир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7"/>
              <c:layout>
                <c:manualLayout>
                  <c:x val="0"/>
                  <c:y val="1.4322255638730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E13-4C27-AC74-7F56588278F8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E13-4C27-AC74-7F56588278F8}"/>
                </c:ext>
              </c:extLst>
            </c:dLbl>
            <c:dLbl>
              <c:idx val="21"/>
              <c:layout>
                <c:manualLayout>
                  <c:x val="-8.7546696166916117E-4"/>
                  <c:y val="1.43222556387303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E13-4C27-AC74-7F56588278F8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E13-4C27-AC74-7F56588278F8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E13-4C27-AC74-7F56588278F8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E13-4C27-AC74-7F56588278F8}"/>
                </c:ext>
              </c:extLst>
            </c:dLbl>
            <c:dLbl>
              <c:idx val="31"/>
              <c:layout>
                <c:manualLayout>
                  <c:x val="-1.0416666666666667E-3"/>
                  <c:y val="4.916555944854428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E13-4C27-AC74-7F56588278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1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Лист5!$F$139:$F$170</c:f>
              <c:strCache>
                <c:ptCount val="32"/>
                <c:pt idx="0">
                  <c:v>Новый ДОН</c:v>
                </c:pt>
                <c:pt idx="1">
                  <c:v>Древо</c:v>
                </c:pt>
                <c:pt idx="2">
                  <c:v>Виктор и Ко</c:v>
                </c:pt>
                <c:pt idx="3">
                  <c:v>Развитие (Воронеж)</c:v>
                </c:pt>
                <c:pt idx="4">
                  <c:v>Трансгруз</c:v>
                </c:pt>
                <c:pt idx="5">
                  <c:v>Корпорация КОШЕЛЕВ</c:v>
                </c:pt>
                <c:pt idx="6">
                  <c:v>Владимир</c:v>
                </c:pt>
                <c:pt idx="7">
                  <c:v>Финстрой</c:v>
                </c:pt>
                <c:pt idx="8">
                  <c:v>Альянс</c:v>
                </c:pt>
                <c:pt idx="9">
                  <c:v>Альянс-Менеджмент</c:v>
                </c:pt>
                <c:pt idx="10">
                  <c:v>Самарский хлебзавод №9</c:v>
                </c:pt>
                <c:pt idx="11">
                  <c:v>СЗ АРХИТЕКТОР</c:v>
                </c:pt>
                <c:pt idx="12">
                  <c:v>СЗ СТАТУС</c:v>
                </c:pt>
                <c:pt idx="13">
                  <c:v>Трест 12</c:v>
                </c:pt>
                <c:pt idx="14">
                  <c:v>Строительный холдинг Град</c:v>
                </c:pt>
                <c:pt idx="15">
                  <c:v>Амонд</c:v>
                </c:pt>
                <c:pt idx="16">
                  <c:v>СЗ ГВ ДЕВЕЛОПМЕНТ</c:v>
                </c:pt>
                <c:pt idx="17">
                  <c:v>ООО СЗ КАСКАД ДЕВЕЛОПМЕНТ</c:v>
                </c:pt>
                <c:pt idx="18">
                  <c:v>Новое Время</c:v>
                </c:pt>
                <c:pt idx="19">
                  <c:v>ГК Стройград</c:v>
                </c:pt>
                <c:pt idx="20">
                  <c:v>ВИРА</c:v>
                </c:pt>
                <c:pt idx="21">
                  <c:v>Спектр недвижимости</c:v>
                </c:pt>
                <c:pt idx="22">
                  <c:v>СЗ Парковый</c:v>
                </c:pt>
                <c:pt idx="23">
                  <c:v>СтройКонтракт</c:v>
                </c:pt>
                <c:pt idx="24">
                  <c:v>ГК Скала</c:v>
                </c:pt>
                <c:pt idx="25">
                  <c:v>СТРОИТЕЛЬНЫЕ ТЕХНОЛОГИИ - НН</c:v>
                </c:pt>
                <c:pt idx="26">
                  <c:v>СЗ Гермес</c:v>
                </c:pt>
                <c:pt idx="27">
                  <c:v>СЗ Ренессанс</c:v>
                </c:pt>
                <c:pt idx="28">
                  <c:v>ООО СЗ САМАРА-БАЗИС</c:v>
                </c:pt>
                <c:pt idx="29">
                  <c:v>СЗ Арктик</c:v>
                </c:pt>
                <c:pt idx="30">
                  <c:v>ПОСКО</c:v>
                </c:pt>
                <c:pt idx="31">
                  <c:v>СЗ Престиж</c:v>
                </c:pt>
              </c:strCache>
            </c:strRef>
          </c:cat>
          <c:val>
            <c:numRef>
              <c:f>Лист5!$H$139:$H$170</c:f>
              <c:numCache>
                <c:formatCode>General</c:formatCode>
                <c:ptCount val="32"/>
                <c:pt idx="0">
                  <c:v>1971</c:v>
                </c:pt>
                <c:pt idx="1">
                  <c:v>1090</c:v>
                </c:pt>
                <c:pt idx="2">
                  <c:v>589</c:v>
                </c:pt>
                <c:pt idx="3">
                  <c:v>106</c:v>
                </c:pt>
                <c:pt idx="4">
                  <c:v>498</c:v>
                </c:pt>
                <c:pt idx="5">
                  <c:v>297</c:v>
                </c:pt>
                <c:pt idx="6">
                  <c:v>458</c:v>
                </c:pt>
                <c:pt idx="7">
                  <c:v>616</c:v>
                </c:pt>
                <c:pt idx="8">
                  <c:v>788</c:v>
                </c:pt>
                <c:pt idx="9">
                  <c:v>391</c:v>
                </c:pt>
                <c:pt idx="10">
                  <c:v>595</c:v>
                </c:pt>
                <c:pt idx="11">
                  <c:v>514</c:v>
                </c:pt>
                <c:pt idx="12">
                  <c:v>311</c:v>
                </c:pt>
                <c:pt idx="13">
                  <c:v>265</c:v>
                </c:pt>
                <c:pt idx="14">
                  <c:v>316</c:v>
                </c:pt>
                <c:pt idx="15">
                  <c:v>287</c:v>
                </c:pt>
                <c:pt idx="16">
                  <c:v>88</c:v>
                </c:pt>
                <c:pt idx="17">
                  <c:v>51</c:v>
                </c:pt>
                <c:pt idx="18">
                  <c:v>168</c:v>
                </c:pt>
                <c:pt idx="19">
                  <c:v>0</c:v>
                </c:pt>
                <c:pt idx="20">
                  <c:v>157</c:v>
                </c:pt>
                <c:pt idx="21">
                  <c:v>91</c:v>
                </c:pt>
                <c:pt idx="22">
                  <c:v>30</c:v>
                </c:pt>
                <c:pt idx="23">
                  <c:v>132</c:v>
                </c:pt>
                <c:pt idx="24">
                  <c:v>3</c:v>
                </c:pt>
                <c:pt idx="25">
                  <c:v>60</c:v>
                </c:pt>
                <c:pt idx="26">
                  <c:v>0</c:v>
                </c:pt>
                <c:pt idx="27">
                  <c:v>0</c:v>
                </c:pt>
                <c:pt idx="28">
                  <c:v>3</c:v>
                </c:pt>
                <c:pt idx="29">
                  <c:v>0</c:v>
                </c:pt>
                <c:pt idx="30">
                  <c:v>21</c:v>
                </c:pt>
                <c:pt idx="3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13-4C27-AC74-7F56588278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9"/>
        <c:overlap val="100"/>
        <c:axId val="123827960"/>
        <c:axId val="168871824"/>
      </c:barChart>
      <c:lineChart>
        <c:grouping val="standard"/>
        <c:varyColors val="0"/>
        <c:ser>
          <c:idx val="2"/>
          <c:order val="2"/>
          <c:tx>
            <c:strRef>
              <c:f>Лист5!$I$138</c:f>
              <c:strCache>
                <c:ptCount val="1"/>
                <c:pt idx="0">
                  <c:v>Процент проданных квартир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Лист5!$F$139:$F$170</c:f>
              <c:strCache>
                <c:ptCount val="32"/>
                <c:pt idx="0">
                  <c:v>Новый ДОН</c:v>
                </c:pt>
                <c:pt idx="1">
                  <c:v>Древо</c:v>
                </c:pt>
                <c:pt idx="2">
                  <c:v>Виктор и Ко</c:v>
                </c:pt>
                <c:pt idx="3">
                  <c:v>Развитие (Воронеж)</c:v>
                </c:pt>
                <c:pt idx="4">
                  <c:v>Трансгруз</c:v>
                </c:pt>
                <c:pt idx="5">
                  <c:v>Корпорация КОШЕЛЕВ</c:v>
                </c:pt>
                <c:pt idx="6">
                  <c:v>Владимир</c:v>
                </c:pt>
                <c:pt idx="7">
                  <c:v>Финстрой</c:v>
                </c:pt>
                <c:pt idx="8">
                  <c:v>Альянс</c:v>
                </c:pt>
                <c:pt idx="9">
                  <c:v>Альянс-Менеджмент</c:v>
                </c:pt>
                <c:pt idx="10">
                  <c:v>Самарский хлебзавод №9</c:v>
                </c:pt>
                <c:pt idx="11">
                  <c:v>СЗ АРХИТЕКТОР</c:v>
                </c:pt>
                <c:pt idx="12">
                  <c:v>СЗ СТАТУС</c:v>
                </c:pt>
                <c:pt idx="13">
                  <c:v>Трест 12</c:v>
                </c:pt>
                <c:pt idx="14">
                  <c:v>Строительный холдинг Град</c:v>
                </c:pt>
                <c:pt idx="15">
                  <c:v>Амонд</c:v>
                </c:pt>
                <c:pt idx="16">
                  <c:v>СЗ ГВ ДЕВЕЛОПМЕНТ</c:v>
                </c:pt>
                <c:pt idx="17">
                  <c:v>ООО СЗ КАСКАД ДЕВЕЛОПМЕНТ</c:v>
                </c:pt>
                <c:pt idx="18">
                  <c:v>Новое Время</c:v>
                </c:pt>
                <c:pt idx="19">
                  <c:v>ГК Стройград</c:v>
                </c:pt>
                <c:pt idx="20">
                  <c:v>ВИРА</c:v>
                </c:pt>
                <c:pt idx="21">
                  <c:v>Спектр недвижимости</c:v>
                </c:pt>
                <c:pt idx="22">
                  <c:v>СЗ Парковый</c:v>
                </c:pt>
                <c:pt idx="23">
                  <c:v>СтройКонтракт</c:v>
                </c:pt>
                <c:pt idx="24">
                  <c:v>ГК Скала</c:v>
                </c:pt>
                <c:pt idx="25">
                  <c:v>СТРОИТЕЛЬНЫЕ ТЕХНОЛОГИИ - НН</c:v>
                </c:pt>
                <c:pt idx="26">
                  <c:v>СЗ Гермес</c:v>
                </c:pt>
                <c:pt idx="27">
                  <c:v>СЗ Ренессанс</c:v>
                </c:pt>
                <c:pt idx="28">
                  <c:v>ООО СЗ САМАРА-БАЗИС</c:v>
                </c:pt>
                <c:pt idx="29">
                  <c:v>СЗ Арктик</c:v>
                </c:pt>
                <c:pt idx="30">
                  <c:v>ПОСКО</c:v>
                </c:pt>
                <c:pt idx="31">
                  <c:v>СЗ Престиж</c:v>
                </c:pt>
              </c:strCache>
            </c:strRef>
          </c:cat>
          <c:val>
            <c:numRef>
              <c:f>Лист5!$I$139:$I$170</c:f>
              <c:numCache>
                <c:formatCode>0.0%</c:formatCode>
                <c:ptCount val="32"/>
                <c:pt idx="0">
                  <c:v>0.2307152054313473</c:v>
                </c:pt>
                <c:pt idx="1">
                  <c:v>0.29805851791085591</c:v>
                </c:pt>
                <c:pt idx="2">
                  <c:v>0.28943488943488943</c:v>
                </c:pt>
                <c:pt idx="3">
                  <c:v>7.9163554891710231E-2</c:v>
                </c:pt>
                <c:pt idx="4">
                  <c:v>0.42239185750636132</c:v>
                </c:pt>
                <c:pt idx="5">
                  <c:v>0.29939516129032256</c:v>
                </c:pt>
                <c:pt idx="6">
                  <c:v>0.47958115183246075</c:v>
                </c:pt>
                <c:pt idx="7">
                  <c:v>0.66666666666666663</c:v>
                </c:pt>
                <c:pt idx="8">
                  <c:v>0.89647326507394764</c:v>
                </c:pt>
                <c:pt idx="9">
                  <c:v>0.48451053283767037</c:v>
                </c:pt>
                <c:pt idx="10">
                  <c:v>0.75031525851197978</c:v>
                </c:pt>
                <c:pt idx="11">
                  <c:v>0.65228426395939088</c:v>
                </c:pt>
                <c:pt idx="12">
                  <c:v>0.55239786856127882</c:v>
                </c:pt>
                <c:pt idx="13">
                  <c:v>0.48357664233576642</c:v>
                </c:pt>
                <c:pt idx="14">
                  <c:v>0.62450592885375489</c:v>
                </c:pt>
                <c:pt idx="15">
                  <c:v>0.63495575221238942</c:v>
                </c:pt>
                <c:pt idx="16">
                  <c:v>0.2262210796915167</c:v>
                </c:pt>
                <c:pt idx="17">
                  <c:v>0.15740740740740741</c:v>
                </c:pt>
                <c:pt idx="18">
                  <c:v>0.55629139072847678</c:v>
                </c:pt>
                <c:pt idx="19">
                  <c:v>0</c:v>
                </c:pt>
                <c:pt idx="20">
                  <c:v>0.71363636363636362</c:v>
                </c:pt>
                <c:pt idx="21">
                  <c:v>0.42924528301886794</c:v>
                </c:pt>
                <c:pt idx="22">
                  <c:v>0.14563106796116504</c:v>
                </c:pt>
                <c:pt idx="23">
                  <c:v>0.6875</c:v>
                </c:pt>
                <c:pt idx="24">
                  <c:v>1.7857142857142856E-2</c:v>
                </c:pt>
                <c:pt idx="25">
                  <c:v>0.44776119402985076</c:v>
                </c:pt>
                <c:pt idx="26">
                  <c:v>0</c:v>
                </c:pt>
                <c:pt idx="27">
                  <c:v>0</c:v>
                </c:pt>
                <c:pt idx="28">
                  <c:v>3.0303030303030304E-2</c:v>
                </c:pt>
                <c:pt idx="29">
                  <c:v>0</c:v>
                </c:pt>
                <c:pt idx="30">
                  <c:v>0.26250000000000001</c:v>
                </c:pt>
                <c:pt idx="31">
                  <c:v>0.14285714285714285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E13-4C27-AC74-7F56588278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951208"/>
        <c:axId val="168849464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Лист5!$F$139:$F$170</c15:sqref>
                        </c15:formulaRef>
                      </c:ext>
                    </c:extLst>
                    <c:strCache>
                      <c:ptCount val="32"/>
                      <c:pt idx="0">
                        <c:v>Новый ДОН</c:v>
                      </c:pt>
                      <c:pt idx="1">
                        <c:v>Древо</c:v>
                      </c:pt>
                      <c:pt idx="2">
                        <c:v>Виктор и Ко</c:v>
                      </c:pt>
                      <c:pt idx="3">
                        <c:v>Развитие (Воронеж)</c:v>
                      </c:pt>
                      <c:pt idx="4">
                        <c:v>Трансгруз</c:v>
                      </c:pt>
                      <c:pt idx="5">
                        <c:v>Корпорация КОШЕЛЕВ</c:v>
                      </c:pt>
                      <c:pt idx="6">
                        <c:v>Владимир</c:v>
                      </c:pt>
                      <c:pt idx="7">
                        <c:v>Финстрой</c:v>
                      </c:pt>
                      <c:pt idx="8">
                        <c:v>Альянс</c:v>
                      </c:pt>
                      <c:pt idx="9">
                        <c:v>Альянс-Менеджмент</c:v>
                      </c:pt>
                      <c:pt idx="10">
                        <c:v>Самарский хлебзавод №9</c:v>
                      </c:pt>
                      <c:pt idx="11">
                        <c:v>СЗ АРХИТЕКТОР</c:v>
                      </c:pt>
                      <c:pt idx="12">
                        <c:v>СЗ СТАТУС</c:v>
                      </c:pt>
                      <c:pt idx="13">
                        <c:v>Трест 12</c:v>
                      </c:pt>
                      <c:pt idx="14">
                        <c:v>Строительный холдинг Град</c:v>
                      </c:pt>
                      <c:pt idx="15">
                        <c:v>Амонд</c:v>
                      </c:pt>
                      <c:pt idx="16">
                        <c:v>СЗ ГВ ДЕВЕЛОПМЕНТ</c:v>
                      </c:pt>
                      <c:pt idx="17">
                        <c:v>ООО СЗ КАСКАД ДЕВЕЛОПМЕНТ</c:v>
                      </c:pt>
                      <c:pt idx="18">
                        <c:v>Новое Время</c:v>
                      </c:pt>
                      <c:pt idx="19">
                        <c:v>ГК Стройград</c:v>
                      </c:pt>
                      <c:pt idx="20">
                        <c:v>ВИРА</c:v>
                      </c:pt>
                      <c:pt idx="21">
                        <c:v>Спектр недвижимости</c:v>
                      </c:pt>
                      <c:pt idx="22">
                        <c:v>СЗ Парковый</c:v>
                      </c:pt>
                      <c:pt idx="23">
                        <c:v>СтройКонтракт</c:v>
                      </c:pt>
                      <c:pt idx="24">
                        <c:v>ГК Скала</c:v>
                      </c:pt>
                      <c:pt idx="25">
                        <c:v>СТРОИТЕЛЬНЫЕ ТЕХНОЛОГИИ - НН</c:v>
                      </c:pt>
                      <c:pt idx="26">
                        <c:v>СЗ Гермес</c:v>
                      </c:pt>
                      <c:pt idx="27">
                        <c:v>СЗ Ренессанс</c:v>
                      </c:pt>
                      <c:pt idx="28">
                        <c:v>ООО СЗ САМАРА-БАЗИС</c:v>
                      </c:pt>
                      <c:pt idx="29">
                        <c:v>СЗ Арктик</c:v>
                      </c:pt>
                      <c:pt idx="30">
                        <c:v>ПОСКО</c:v>
                      </c:pt>
                      <c:pt idx="31">
                        <c:v>СЗ Престиж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Лист5!$C$139:$C$167</c15:sqref>
                        </c15:formulaRef>
                      </c:ext>
                    </c:extLst>
                    <c:numCache>
                      <c:formatCode>General</c:formatCode>
                      <c:ptCount val="29"/>
                      <c:pt idx="0">
                        <c:v>1971</c:v>
                      </c:pt>
                      <c:pt idx="1">
                        <c:v>1090</c:v>
                      </c:pt>
                      <c:pt idx="2">
                        <c:v>589</c:v>
                      </c:pt>
                      <c:pt idx="3">
                        <c:v>106</c:v>
                      </c:pt>
                      <c:pt idx="4">
                        <c:v>498</c:v>
                      </c:pt>
                      <c:pt idx="5">
                        <c:v>297</c:v>
                      </c:pt>
                      <c:pt idx="6">
                        <c:v>458</c:v>
                      </c:pt>
                      <c:pt idx="7">
                        <c:v>616</c:v>
                      </c:pt>
                      <c:pt idx="8">
                        <c:v>788</c:v>
                      </c:pt>
                      <c:pt idx="9">
                        <c:v>391</c:v>
                      </c:pt>
                      <c:pt idx="10">
                        <c:v>595</c:v>
                      </c:pt>
                      <c:pt idx="11">
                        <c:v>514</c:v>
                      </c:pt>
                      <c:pt idx="12">
                        <c:v>311</c:v>
                      </c:pt>
                      <c:pt idx="13">
                        <c:v>265</c:v>
                      </c:pt>
                      <c:pt idx="14">
                        <c:v>316</c:v>
                      </c:pt>
                      <c:pt idx="15">
                        <c:v>287</c:v>
                      </c:pt>
                      <c:pt idx="16">
                        <c:v>88</c:v>
                      </c:pt>
                      <c:pt idx="17">
                        <c:v>51</c:v>
                      </c:pt>
                      <c:pt idx="18">
                        <c:v>168</c:v>
                      </c:pt>
                      <c:pt idx="19">
                        <c:v>0</c:v>
                      </c:pt>
                      <c:pt idx="20">
                        <c:v>157</c:v>
                      </c:pt>
                      <c:pt idx="21">
                        <c:v>91</c:v>
                      </c:pt>
                      <c:pt idx="22">
                        <c:v>30</c:v>
                      </c:pt>
                      <c:pt idx="23">
                        <c:v>132</c:v>
                      </c:pt>
                      <c:pt idx="24">
                        <c:v>3</c:v>
                      </c:pt>
                      <c:pt idx="25">
                        <c:v>60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A-3E13-4C27-AC74-7F56588278F8}"/>
                  </c:ext>
                </c:extLst>
              </c15:ser>
            </c15:filteredLineSeries>
            <c15:filteredLineSeries>
              <c15:ser>
                <c:idx val="4"/>
                <c:order val="4"/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Лист5!$F$139:$F$170</c15:sqref>
                        </c15:formulaRef>
                      </c:ext>
                    </c:extLst>
                    <c:strCache>
                      <c:ptCount val="32"/>
                      <c:pt idx="0">
                        <c:v>Новый ДОН</c:v>
                      </c:pt>
                      <c:pt idx="1">
                        <c:v>Древо</c:v>
                      </c:pt>
                      <c:pt idx="2">
                        <c:v>Виктор и Ко</c:v>
                      </c:pt>
                      <c:pt idx="3">
                        <c:v>Развитие (Воронеж)</c:v>
                      </c:pt>
                      <c:pt idx="4">
                        <c:v>Трансгруз</c:v>
                      </c:pt>
                      <c:pt idx="5">
                        <c:v>Корпорация КОШЕЛЕВ</c:v>
                      </c:pt>
                      <c:pt idx="6">
                        <c:v>Владимир</c:v>
                      </c:pt>
                      <c:pt idx="7">
                        <c:v>Финстрой</c:v>
                      </c:pt>
                      <c:pt idx="8">
                        <c:v>Альянс</c:v>
                      </c:pt>
                      <c:pt idx="9">
                        <c:v>Альянс-Менеджмент</c:v>
                      </c:pt>
                      <c:pt idx="10">
                        <c:v>Самарский хлебзавод №9</c:v>
                      </c:pt>
                      <c:pt idx="11">
                        <c:v>СЗ АРХИТЕКТОР</c:v>
                      </c:pt>
                      <c:pt idx="12">
                        <c:v>СЗ СТАТУС</c:v>
                      </c:pt>
                      <c:pt idx="13">
                        <c:v>Трест 12</c:v>
                      </c:pt>
                      <c:pt idx="14">
                        <c:v>Строительный холдинг Град</c:v>
                      </c:pt>
                      <c:pt idx="15">
                        <c:v>Амонд</c:v>
                      </c:pt>
                      <c:pt idx="16">
                        <c:v>СЗ ГВ ДЕВЕЛОПМЕНТ</c:v>
                      </c:pt>
                      <c:pt idx="17">
                        <c:v>ООО СЗ КАСКАД ДЕВЕЛОПМЕНТ</c:v>
                      </c:pt>
                      <c:pt idx="18">
                        <c:v>Новое Время</c:v>
                      </c:pt>
                      <c:pt idx="19">
                        <c:v>ГК Стройград</c:v>
                      </c:pt>
                      <c:pt idx="20">
                        <c:v>ВИРА</c:v>
                      </c:pt>
                      <c:pt idx="21">
                        <c:v>Спектр недвижимости</c:v>
                      </c:pt>
                      <c:pt idx="22">
                        <c:v>СЗ Парковый</c:v>
                      </c:pt>
                      <c:pt idx="23">
                        <c:v>СтройКонтракт</c:v>
                      </c:pt>
                      <c:pt idx="24">
                        <c:v>ГК Скала</c:v>
                      </c:pt>
                      <c:pt idx="25">
                        <c:v>СТРОИТЕЛЬНЫЕ ТЕХНОЛОГИИ - НН</c:v>
                      </c:pt>
                      <c:pt idx="26">
                        <c:v>СЗ Гермес</c:v>
                      </c:pt>
                      <c:pt idx="27">
                        <c:v>СЗ Ренессанс</c:v>
                      </c:pt>
                      <c:pt idx="28">
                        <c:v>ООО СЗ САМАРА-БАЗИС</c:v>
                      </c:pt>
                      <c:pt idx="29">
                        <c:v>СЗ Арктик</c:v>
                      </c:pt>
                      <c:pt idx="30">
                        <c:v>ПОСКО</c:v>
                      </c:pt>
                      <c:pt idx="31">
                        <c:v>СЗ Престиж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Лист5!$D$139:$D$167</c15:sqref>
                        </c15:formulaRef>
                      </c:ext>
                    </c:extLst>
                    <c:numCache>
                      <c:formatCode>0.0%</c:formatCode>
                      <c:ptCount val="29"/>
                      <c:pt idx="0">
                        <c:v>0.2307152054313473</c:v>
                      </c:pt>
                      <c:pt idx="1">
                        <c:v>0.29805851791085591</c:v>
                      </c:pt>
                      <c:pt idx="2">
                        <c:v>0.28943488943488943</c:v>
                      </c:pt>
                      <c:pt idx="3">
                        <c:v>7.9163554891710231E-2</c:v>
                      </c:pt>
                      <c:pt idx="4">
                        <c:v>0.42239185750636132</c:v>
                      </c:pt>
                      <c:pt idx="5">
                        <c:v>0.29939516129032256</c:v>
                      </c:pt>
                      <c:pt idx="6">
                        <c:v>0.47958115183246075</c:v>
                      </c:pt>
                      <c:pt idx="7">
                        <c:v>0.66666666666666663</c:v>
                      </c:pt>
                      <c:pt idx="8">
                        <c:v>0.89647326507394764</c:v>
                      </c:pt>
                      <c:pt idx="9">
                        <c:v>0.48451053283767037</c:v>
                      </c:pt>
                      <c:pt idx="10">
                        <c:v>0.75031525851197978</c:v>
                      </c:pt>
                      <c:pt idx="11">
                        <c:v>0.65228426395939088</c:v>
                      </c:pt>
                      <c:pt idx="12">
                        <c:v>0.55239786856127882</c:v>
                      </c:pt>
                      <c:pt idx="13">
                        <c:v>0.48357664233576642</c:v>
                      </c:pt>
                      <c:pt idx="14">
                        <c:v>0.62450592885375489</c:v>
                      </c:pt>
                      <c:pt idx="15">
                        <c:v>0.63495575221238942</c:v>
                      </c:pt>
                      <c:pt idx="16">
                        <c:v>0.2262210796915167</c:v>
                      </c:pt>
                      <c:pt idx="17">
                        <c:v>0.15740740740740741</c:v>
                      </c:pt>
                      <c:pt idx="18">
                        <c:v>0.55629139072847678</c:v>
                      </c:pt>
                      <c:pt idx="19">
                        <c:v>0</c:v>
                      </c:pt>
                      <c:pt idx="20">
                        <c:v>0.71363636363636362</c:v>
                      </c:pt>
                      <c:pt idx="21">
                        <c:v>0.42924528301886794</c:v>
                      </c:pt>
                      <c:pt idx="22">
                        <c:v>0.14563106796116504</c:v>
                      </c:pt>
                      <c:pt idx="23">
                        <c:v>0.6875</c:v>
                      </c:pt>
                      <c:pt idx="24">
                        <c:v>1.7857142857142856E-2</c:v>
                      </c:pt>
                      <c:pt idx="25">
                        <c:v>0.44776119402985076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3.0303030303030304E-2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3E13-4C27-AC74-7F56588278F8}"/>
                  </c:ext>
                </c:extLst>
              </c15:ser>
            </c15:filteredLineSeries>
          </c:ext>
        </c:extLst>
      </c:lineChart>
      <c:catAx>
        <c:axId val="123827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871824"/>
        <c:crosses val="autoZero"/>
        <c:auto val="1"/>
        <c:lblAlgn val="ctr"/>
        <c:lblOffset val="100"/>
        <c:noMultiLvlLbl val="0"/>
      </c:catAx>
      <c:valAx>
        <c:axId val="16887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827960"/>
        <c:crosses val="autoZero"/>
        <c:crossBetween val="between"/>
      </c:valAx>
      <c:valAx>
        <c:axId val="168849464"/>
        <c:scaling>
          <c:orientation val="minMax"/>
          <c:max val="1"/>
          <c:min val="-1.5"/>
        </c:scaling>
        <c:delete val="0"/>
        <c:axPos val="r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951208"/>
        <c:crosses val="max"/>
        <c:crossBetween val="between"/>
      </c:valAx>
      <c:catAx>
        <c:axId val="123951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8494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Запроектированная и реализованная</a:t>
            </a:r>
            <a:r>
              <a:rPr lang="ru-RU" baseline="0"/>
              <a:t> площадь (м2) по застройщикам</a:t>
            </a:r>
            <a:endParaRPr lang="ru-RU"/>
          </a:p>
        </c:rich>
      </c:tx>
      <c:layout>
        <c:manualLayout>
          <c:xMode val="edge"/>
          <c:yMode val="edge"/>
          <c:x val="0.17180891476513319"/>
          <c:y val="1.66991317700658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Лист5!$G$75</c:f>
              <c:strCache>
                <c:ptCount val="1"/>
                <c:pt idx="0">
                  <c:v>Запроектированная площадь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8654858417964868E-18"/>
                  <c:y val="7.69230924536830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F6-4BF9-B87F-16FD3D3E7CD7}"/>
                </c:ext>
              </c:extLst>
            </c:dLbl>
            <c:dLbl>
              <c:idx val="1"/>
              <c:layout>
                <c:manualLayout>
                  <c:x val="0"/>
                  <c:y val="3.8461546226841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2F6-4BF9-B87F-16FD3D3E7CD7}"/>
                </c:ext>
              </c:extLst>
            </c:dLbl>
            <c:dLbl>
              <c:idx val="11"/>
              <c:layout>
                <c:manualLayout>
                  <c:x val="0"/>
                  <c:y val="-1.28205154089472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2F6-4BF9-B87F-16FD3D3E7CD7}"/>
                </c:ext>
              </c:extLst>
            </c:dLbl>
            <c:dLbl>
              <c:idx val="14"/>
              <c:layout>
                <c:manualLayout>
                  <c:x val="0"/>
                  <c:y val="1.538461849073662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C2F6-4BF9-B87F-16FD3D3E7CD7}"/>
                </c:ext>
              </c:extLst>
            </c:dLbl>
            <c:dLbl>
              <c:idx val="15"/>
              <c:layout>
                <c:manualLayout>
                  <c:x val="-6.1847777575964473E-17"/>
                  <c:y val="3.076923698147324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2F6-4BF9-B87F-16FD3D3E7CD7}"/>
                </c:ext>
              </c:extLst>
            </c:dLbl>
            <c:dLbl>
              <c:idx val="16"/>
              <c:layout>
                <c:manualLayout>
                  <c:x val="-1.6867769438046231E-3"/>
                  <c:y val="5.128206163578780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2F6-4BF9-B87F-16FD3D3E7CD7}"/>
                </c:ext>
              </c:extLst>
            </c:dLbl>
            <c:dLbl>
              <c:idx val="17"/>
              <c:layout>
                <c:manualLayout>
                  <c:x val="-1.0416666666666667E-3"/>
                  <c:y val="-1.025641232715784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2F6-4BF9-B87F-16FD3D3E7CD7}"/>
                </c:ext>
              </c:extLst>
            </c:dLbl>
            <c:dLbl>
              <c:idx val="18"/>
              <c:layout>
                <c:manualLayout>
                  <c:x val="0"/>
                  <c:y val="5.128206163578780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2F6-4BF9-B87F-16FD3D3E7CD7}"/>
                </c:ext>
              </c:extLst>
            </c:dLbl>
            <c:dLbl>
              <c:idx val="21"/>
              <c:layout>
                <c:manualLayout>
                  <c:x val="8.4338847190228064E-4"/>
                  <c:y val="-5.128206163578967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2F6-4BF9-B87F-16FD3D3E7CD7}"/>
                </c:ext>
              </c:extLst>
            </c:dLbl>
            <c:dLbl>
              <c:idx val="22"/>
              <c:layout>
                <c:manualLayout>
                  <c:x val="0"/>
                  <c:y val="2.56410308178934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2F6-4BF9-B87F-16FD3D3E7CD7}"/>
                </c:ext>
              </c:extLst>
            </c:dLbl>
            <c:dLbl>
              <c:idx val="24"/>
              <c:layout>
                <c:manualLayout>
                  <c:x val="-8.4465223097112861E-4"/>
                  <c:y val="2.56410308178942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2F6-4BF9-B87F-16FD3D3E7CD7}"/>
                </c:ext>
              </c:extLst>
            </c:dLbl>
            <c:dLbl>
              <c:idx val="25"/>
              <c:layout>
                <c:manualLayout>
                  <c:x val="0"/>
                  <c:y val="-1.794872157252605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2F6-4BF9-B87F-16FD3D3E7CD7}"/>
                </c:ext>
              </c:extLst>
            </c:dLbl>
            <c:dLbl>
              <c:idx val="26"/>
              <c:layout>
                <c:manualLayout>
                  <c:x val="-1.2369554693748758E-16"/>
                  <c:y val="-1.025641232715774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2F6-4BF9-B87F-16FD3D3E7CD7}"/>
                </c:ext>
              </c:extLst>
            </c:dLbl>
            <c:dLbl>
              <c:idx val="27"/>
              <c:layout>
                <c:manualLayout>
                  <c:x val="3.3220144356955381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2F6-4BF9-B87F-16FD3D3E7CD7}"/>
                </c:ext>
              </c:extLst>
            </c:dLbl>
            <c:dLbl>
              <c:idx val="28"/>
              <c:layout>
                <c:manualLayout>
                  <c:x val="3.7729658792650918E-6"/>
                  <c:y val="-1.794872157252615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C2F6-4BF9-B87F-16FD3D3E7CD7}"/>
                </c:ext>
              </c:extLst>
            </c:dLbl>
            <c:dLbl>
              <c:idx val="29"/>
              <c:layout>
                <c:manualLayout>
                  <c:x val="-8.4338847190228064E-4"/>
                  <c:y val="-2.307692773610502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2F6-4BF9-B87F-16FD3D3E7CD7}"/>
                </c:ext>
              </c:extLst>
            </c:dLbl>
            <c:dLbl>
              <c:idx val="30"/>
              <c:layout>
                <c:manualLayout>
                  <c:x val="-1.5277601289623992E-16"/>
                  <c:y val="-2.564103081789446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C2F6-4BF9-B87F-16FD3D3E7CD7}"/>
                </c:ext>
              </c:extLst>
            </c:dLbl>
            <c:dLbl>
              <c:idx val="31"/>
              <c:layout>
                <c:manualLayout>
                  <c:x val="0"/>
                  <c:y val="-3.076923698147333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C2F6-4BF9-B87F-16FD3D3E7CD7}"/>
                </c:ext>
              </c:extLst>
            </c:dLbl>
            <c:numFmt formatCode="0" sourceLinked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Лист5!$F$76:$F$107</c:f>
              <c:strCache>
                <c:ptCount val="32"/>
                <c:pt idx="0">
                  <c:v>Новый ДОН</c:v>
                </c:pt>
                <c:pt idx="1">
                  <c:v>Древо</c:v>
                </c:pt>
                <c:pt idx="2">
                  <c:v>Виктор и Ко</c:v>
                </c:pt>
                <c:pt idx="3">
                  <c:v>Развитие (Воронеж)</c:v>
                </c:pt>
                <c:pt idx="4">
                  <c:v>Трансгруз</c:v>
                </c:pt>
                <c:pt idx="5">
                  <c:v>Корпорация КОШЕЛЕВ</c:v>
                </c:pt>
                <c:pt idx="6">
                  <c:v>Альянс-Менеджмент</c:v>
                </c:pt>
                <c:pt idx="7">
                  <c:v>Владимир</c:v>
                </c:pt>
                <c:pt idx="8">
                  <c:v>СЗ СТАТУС</c:v>
                </c:pt>
                <c:pt idx="9">
                  <c:v>СЗ АРХИТЕКТОР</c:v>
                </c:pt>
                <c:pt idx="10">
                  <c:v>ООО СЗ КАСКАД ДЕВЕЛОПМЕНТ</c:v>
                </c:pt>
                <c:pt idx="11">
                  <c:v>СЗ ГВ ДЕВЕЛОПМЕНТ</c:v>
                </c:pt>
                <c:pt idx="12">
                  <c:v>Строительный холдинг Град</c:v>
                </c:pt>
                <c:pt idx="13">
                  <c:v>Трест 12</c:v>
                </c:pt>
                <c:pt idx="14">
                  <c:v>Финстрой</c:v>
                </c:pt>
                <c:pt idx="15">
                  <c:v>Самарский хлебзавод №9</c:v>
                </c:pt>
                <c:pt idx="16">
                  <c:v>Новое Время</c:v>
                </c:pt>
                <c:pt idx="17">
                  <c:v>СЗ Парковый</c:v>
                </c:pt>
                <c:pt idx="18">
                  <c:v>ГК Стройград</c:v>
                </c:pt>
                <c:pt idx="19">
                  <c:v>ГК Скала</c:v>
                </c:pt>
                <c:pt idx="20">
                  <c:v>Амонд</c:v>
                </c:pt>
                <c:pt idx="21">
                  <c:v>Спектр недвижимости</c:v>
                </c:pt>
                <c:pt idx="22">
                  <c:v>СЗ Ренессанс</c:v>
                </c:pt>
                <c:pt idx="23">
                  <c:v>СЗ Гермес</c:v>
                </c:pt>
                <c:pt idx="24">
                  <c:v>Альянс</c:v>
                </c:pt>
                <c:pt idx="25">
                  <c:v>ПОСКО</c:v>
                </c:pt>
                <c:pt idx="26">
                  <c:v>СтройКонтракт</c:v>
                </c:pt>
                <c:pt idx="27">
                  <c:v>СЗ Арктик</c:v>
                </c:pt>
                <c:pt idx="28">
                  <c:v>ООО СЗ САМАРА-БАЗИС</c:v>
                </c:pt>
                <c:pt idx="29">
                  <c:v>ВИРА</c:v>
                </c:pt>
                <c:pt idx="30">
                  <c:v>СТРОИТЕЛЬНЫЕ ТЕХНОЛОГИИ - НН</c:v>
                </c:pt>
                <c:pt idx="31">
                  <c:v>СЗ Престиж</c:v>
                </c:pt>
              </c:strCache>
            </c:strRef>
          </c:cat>
          <c:val>
            <c:numRef>
              <c:f>Лист5!$G$76:$G$107</c:f>
              <c:numCache>
                <c:formatCode>General</c:formatCode>
                <c:ptCount val="32"/>
                <c:pt idx="0">
                  <c:v>465190.63999999996</c:v>
                </c:pt>
                <c:pt idx="1">
                  <c:v>214151.18</c:v>
                </c:pt>
                <c:pt idx="2">
                  <c:v>100982.59</c:v>
                </c:pt>
                <c:pt idx="3">
                  <c:v>56175.03</c:v>
                </c:pt>
                <c:pt idx="4">
                  <c:v>67667.31</c:v>
                </c:pt>
                <c:pt idx="5">
                  <c:v>51085.899999999994</c:v>
                </c:pt>
                <c:pt idx="6">
                  <c:v>55616.9</c:v>
                </c:pt>
                <c:pt idx="7">
                  <c:v>58592.28</c:v>
                </c:pt>
                <c:pt idx="8">
                  <c:v>40633.35</c:v>
                </c:pt>
                <c:pt idx="9">
                  <c:v>54584.56</c:v>
                </c:pt>
                <c:pt idx="10">
                  <c:v>18950.27</c:v>
                </c:pt>
                <c:pt idx="11">
                  <c:v>19404.04</c:v>
                </c:pt>
                <c:pt idx="12">
                  <c:v>35527.19</c:v>
                </c:pt>
                <c:pt idx="13">
                  <c:v>29469.91</c:v>
                </c:pt>
                <c:pt idx="14">
                  <c:v>42579.41</c:v>
                </c:pt>
                <c:pt idx="15">
                  <c:v>45995</c:v>
                </c:pt>
                <c:pt idx="16">
                  <c:v>24942.7</c:v>
                </c:pt>
                <c:pt idx="17">
                  <c:v>12494.52</c:v>
                </c:pt>
                <c:pt idx="18">
                  <c:v>10432.200000000001</c:v>
                </c:pt>
                <c:pt idx="19">
                  <c:v>10432.5</c:v>
                </c:pt>
                <c:pt idx="20">
                  <c:v>24103.7</c:v>
                </c:pt>
                <c:pt idx="21">
                  <c:v>13648.29</c:v>
                </c:pt>
                <c:pt idx="22">
                  <c:v>7154.78</c:v>
                </c:pt>
                <c:pt idx="23">
                  <c:v>7089</c:v>
                </c:pt>
                <c:pt idx="24">
                  <c:v>49453.95</c:v>
                </c:pt>
                <c:pt idx="25">
                  <c:v>7274.48</c:v>
                </c:pt>
                <c:pt idx="26">
                  <c:v>14490.16</c:v>
                </c:pt>
                <c:pt idx="27">
                  <c:v>4760.3</c:v>
                </c:pt>
                <c:pt idx="28">
                  <c:v>4806.92</c:v>
                </c:pt>
                <c:pt idx="29">
                  <c:v>12756.16</c:v>
                </c:pt>
                <c:pt idx="30">
                  <c:v>6561.81</c:v>
                </c:pt>
                <c:pt idx="31">
                  <c:v>1791.62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C2F6-4BF9-B87F-16FD3D3E7CD7}"/>
            </c:ext>
          </c:extLst>
        </c:ser>
        <c:ser>
          <c:idx val="1"/>
          <c:order val="1"/>
          <c:tx>
            <c:strRef>
              <c:f>Лист5!$H$75</c:f>
              <c:strCache>
                <c:ptCount val="1"/>
                <c:pt idx="0">
                  <c:v>Реализованная площадь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4"/>
              <c:layout>
                <c:manualLayout>
                  <c:x val="-8.4465223097120504E-4"/>
                  <c:y val="3.33333400632626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2F6-4BF9-B87F-16FD3D3E7CD7}"/>
                </c:ext>
              </c:extLst>
            </c:dLbl>
            <c:dLbl>
              <c:idx val="17"/>
              <c:layout>
                <c:manualLayout>
                  <c:x val="-1.6867769438046849E-3"/>
                  <c:y val="1.184797331879130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C2F6-4BF9-B87F-16FD3D3E7CD7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C2F6-4BF9-B87F-16FD3D3E7CD7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2F6-4BF9-B87F-16FD3D3E7CD7}"/>
                </c:ext>
              </c:extLst>
            </c:dLbl>
            <c:dLbl>
              <c:idx val="20"/>
              <c:layout>
                <c:manualLayout>
                  <c:x val="0"/>
                  <c:y val="1.999737936551168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2F6-4BF9-B87F-16FD3D3E7CD7}"/>
                </c:ext>
              </c:extLst>
            </c:dLbl>
            <c:dLbl>
              <c:idx val="21"/>
              <c:layout>
                <c:manualLayout>
                  <c:x val="0"/>
                  <c:y val="1.53846184907365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2F6-4BF9-B87F-16FD3D3E7CD7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C2F6-4BF9-B87F-16FD3D3E7CD7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C2F6-4BF9-B87F-16FD3D3E7CD7}"/>
                </c:ext>
              </c:extLst>
            </c:dLbl>
            <c:dLbl>
              <c:idx val="24"/>
              <c:layout>
                <c:manualLayout>
                  <c:x val="2.5339367960344489E-3"/>
                  <c:y val="5.768262824200045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C2F6-4BF9-B87F-16FD3D3E7CD7}"/>
                </c:ext>
              </c:extLst>
            </c:dLbl>
            <c:dLbl>
              <c:idx val="25"/>
              <c:layout>
                <c:manualLayout>
                  <c:x val="-2.5339367960344489E-3"/>
                  <c:y val="9.557239967139101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2F6-4BF9-B87F-16FD3D3E7CD7}"/>
                </c:ext>
              </c:extLst>
            </c:dLbl>
            <c:dLbl>
              <c:idx val="26"/>
              <c:layout>
                <c:manualLayout>
                  <c:x val="-1.2369554693748758E-16"/>
                  <c:y val="1.53846184907365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C2F6-4BF9-B87F-16FD3D3E7CD7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C2F6-4BF9-B87F-16FD3D3E7CD7}"/>
                </c:ext>
              </c:extLst>
            </c:dLbl>
            <c:dLbl>
              <c:idx val="28"/>
              <c:layout>
                <c:manualLayout>
                  <c:x val="0"/>
                  <c:y val="1.0661217577471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C2F6-4BF9-B87F-16FD3D3E7CD7}"/>
                </c:ext>
              </c:extLst>
            </c:dLbl>
            <c:dLbl>
              <c:idx val="29"/>
              <c:layout>
                <c:manualLayout>
                  <c:x val="0"/>
                  <c:y val="7.972139707680134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C2F6-4BF9-B87F-16FD3D3E7CD7}"/>
                </c:ext>
              </c:extLst>
            </c:dLbl>
            <c:numFmt formatCode="#,##0" sourceLinked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Лист5!$F$76:$F$107</c:f>
              <c:strCache>
                <c:ptCount val="32"/>
                <c:pt idx="0">
                  <c:v>Новый ДОН</c:v>
                </c:pt>
                <c:pt idx="1">
                  <c:v>Древо</c:v>
                </c:pt>
                <c:pt idx="2">
                  <c:v>Виктор и Ко</c:v>
                </c:pt>
                <c:pt idx="3">
                  <c:v>Развитие (Воронеж)</c:v>
                </c:pt>
                <c:pt idx="4">
                  <c:v>Трансгруз</c:v>
                </c:pt>
                <c:pt idx="5">
                  <c:v>Корпорация КОШЕЛЕВ</c:v>
                </c:pt>
                <c:pt idx="6">
                  <c:v>Альянс-Менеджмент</c:v>
                </c:pt>
                <c:pt idx="7">
                  <c:v>Владимир</c:v>
                </c:pt>
                <c:pt idx="8">
                  <c:v>СЗ СТАТУС</c:v>
                </c:pt>
                <c:pt idx="9">
                  <c:v>СЗ АРХИТЕКТОР</c:v>
                </c:pt>
                <c:pt idx="10">
                  <c:v>ООО СЗ КАСКАД ДЕВЕЛОПМЕНТ</c:v>
                </c:pt>
                <c:pt idx="11">
                  <c:v>СЗ ГВ ДЕВЕЛОПМЕНТ</c:v>
                </c:pt>
                <c:pt idx="12">
                  <c:v>Строительный холдинг Град</c:v>
                </c:pt>
                <c:pt idx="13">
                  <c:v>Трест 12</c:v>
                </c:pt>
                <c:pt idx="14">
                  <c:v>Финстрой</c:v>
                </c:pt>
                <c:pt idx="15">
                  <c:v>Самарский хлебзавод №9</c:v>
                </c:pt>
                <c:pt idx="16">
                  <c:v>Новое Время</c:v>
                </c:pt>
                <c:pt idx="17">
                  <c:v>СЗ Парковый</c:v>
                </c:pt>
                <c:pt idx="18">
                  <c:v>ГК Стройград</c:v>
                </c:pt>
                <c:pt idx="19">
                  <c:v>ГК Скала</c:v>
                </c:pt>
                <c:pt idx="20">
                  <c:v>Амонд</c:v>
                </c:pt>
                <c:pt idx="21">
                  <c:v>Спектр недвижимости</c:v>
                </c:pt>
                <c:pt idx="22">
                  <c:v>СЗ Ренессанс</c:v>
                </c:pt>
                <c:pt idx="23">
                  <c:v>СЗ Гермес</c:v>
                </c:pt>
                <c:pt idx="24">
                  <c:v>Альянс</c:v>
                </c:pt>
                <c:pt idx="25">
                  <c:v>ПОСКО</c:v>
                </c:pt>
                <c:pt idx="26">
                  <c:v>СтройКонтракт</c:v>
                </c:pt>
                <c:pt idx="27">
                  <c:v>СЗ Арктик</c:v>
                </c:pt>
                <c:pt idx="28">
                  <c:v>ООО СЗ САМАРА-БАЗИС</c:v>
                </c:pt>
                <c:pt idx="29">
                  <c:v>ВИРА</c:v>
                </c:pt>
                <c:pt idx="30">
                  <c:v>СТРОИТЕЛЬНЫЕ ТЕХНОЛОГИИ - НН</c:v>
                </c:pt>
                <c:pt idx="31">
                  <c:v>СЗ Престиж</c:v>
                </c:pt>
              </c:strCache>
            </c:strRef>
          </c:cat>
          <c:val>
            <c:numRef>
              <c:f>Лист5!$H$76:$H$107</c:f>
              <c:numCache>
                <c:formatCode>General</c:formatCode>
                <c:ptCount val="32"/>
                <c:pt idx="0">
                  <c:v>94513.040000000052</c:v>
                </c:pt>
                <c:pt idx="1">
                  <c:v>61276.260000000009</c:v>
                </c:pt>
                <c:pt idx="2">
                  <c:v>23348.95</c:v>
                </c:pt>
                <c:pt idx="3">
                  <c:v>6767.4600000000046</c:v>
                </c:pt>
                <c:pt idx="4">
                  <c:v>27333.559999999987</c:v>
                </c:pt>
                <c:pt idx="5">
                  <c:v>12919.300000000003</c:v>
                </c:pt>
                <c:pt idx="6">
                  <c:v>25221.26999999999</c:v>
                </c:pt>
                <c:pt idx="7">
                  <c:v>29344.189999999988</c:v>
                </c:pt>
                <c:pt idx="8">
                  <c:v>20768.040000000008</c:v>
                </c:pt>
                <c:pt idx="9">
                  <c:v>36383.390000000021</c:v>
                </c:pt>
                <c:pt idx="10">
                  <c:v>3192.4900000000084</c:v>
                </c:pt>
                <c:pt idx="11">
                  <c:v>4171.3700000000017</c:v>
                </c:pt>
                <c:pt idx="12">
                  <c:v>20354.55999999999</c:v>
                </c:pt>
                <c:pt idx="13">
                  <c:v>14449.699999999992</c:v>
                </c:pt>
                <c:pt idx="14">
                  <c:v>28222.709999999992</c:v>
                </c:pt>
                <c:pt idx="15">
                  <c:v>32134.150000000009</c:v>
                </c:pt>
                <c:pt idx="16">
                  <c:v>13544.349999999999</c:v>
                </c:pt>
                <c:pt idx="17">
                  <c:v>1682.0000000000034</c:v>
                </c:pt>
                <c:pt idx="18">
                  <c:v>0</c:v>
                </c:pt>
                <c:pt idx="19">
                  <c:v>286.04000000000042</c:v>
                </c:pt>
                <c:pt idx="20">
                  <c:v>15286.099999999995</c:v>
                </c:pt>
                <c:pt idx="21">
                  <c:v>4924.01</c:v>
                </c:pt>
                <c:pt idx="22">
                  <c:v>0</c:v>
                </c:pt>
                <c:pt idx="23">
                  <c:v>0</c:v>
                </c:pt>
                <c:pt idx="24">
                  <c:v>43613.63</c:v>
                </c:pt>
                <c:pt idx="25">
                  <c:v>1517.48</c:v>
                </c:pt>
                <c:pt idx="26">
                  <c:v>9103.2400000000071</c:v>
                </c:pt>
                <c:pt idx="27">
                  <c:v>0</c:v>
                </c:pt>
                <c:pt idx="28">
                  <c:v>165.75999999999985</c:v>
                </c:pt>
                <c:pt idx="29">
                  <c:v>8755.4399999999951</c:v>
                </c:pt>
                <c:pt idx="30">
                  <c:v>3239.4900000000011</c:v>
                </c:pt>
                <c:pt idx="31">
                  <c:v>227.6900000000002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C2F6-4BF9-B87F-16FD3D3E7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3"/>
        <c:overlap val="100"/>
        <c:axId val="123620224"/>
        <c:axId val="169161424"/>
      </c:barChart>
      <c:lineChart>
        <c:grouping val="standard"/>
        <c:varyColors val="0"/>
        <c:ser>
          <c:idx val="2"/>
          <c:order val="2"/>
          <c:tx>
            <c:strRef>
              <c:f>Лист5!$I$75</c:f>
              <c:strCache>
                <c:ptCount val="1"/>
                <c:pt idx="0">
                  <c:v>Доля в экспозиции нереализованной площади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7525612446129397E-2"/>
                  <c:y val="-6.02372421234084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C2F6-4BF9-B87F-16FD3D3E7CD7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Лист5!$F$76:$F$107</c:f>
              <c:strCache>
                <c:ptCount val="32"/>
                <c:pt idx="0">
                  <c:v>Новый ДОН</c:v>
                </c:pt>
                <c:pt idx="1">
                  <c:v>Древо</c:v>
                </c:pt>
                <c:pt idx="2">
                  <c:v>Виктор и Ко</c:v>
                </c:pt>
                <c:pt idx="3">
                  <c:v>Развитие (Воронеж)</c:v>
                </c:pt>
                <c:pt idx="4">
                  <c:v>Трансгруз</c:v>
                </c:pt>
                <c:pt idx="5">
                  <c:v>Корпорация КОШЕЛЕВ</c:v>
                </c:pt>
                <c:pt idx="6">
                  <c:v>Альянс-Менеджмент</c:v>
                </c:pt>
                <c:pt idx="7">
                  <c:v>Владимир</c:v>
                </c:pt>
                <c:pt idx="8">
                  <c:v>СЗ СТАТУС</c:v>
                </c:pt>
                <c:pt idx="9">
                  <c:v>СЗ АРХИТЕКТОР</c:v>
                </c:pt>
                <c:pt idx="10">
                  <c:v>ООО СЗ КАСКАД ДЕВЕЛОПМЕНТ</c:v>
                </c:pt>
                <c:pt idx="11">
                  <c:v>СЗ ГВ ДЕВЕЛОПМЕНТ</c:v>
                </c:pt>
                <c:pt idx="12">
                  <c:v>Строительный холдинг Град</c:v>
                </c:pt>
                <c:pt idx="13">
                  <c:v>Трест 12</c:v>
                </c:pt>
                <c:pt idx="14">
                  <c:v>Финстрой</c:v>
                </c:pt>
                <c:pt idx="15">
                  <c:v>Самарский хлебзавод №9</c:v>
                </c:pt>
                <c:pt idx="16">
                  <c:v>Новое Время</c:v>
                </c:pt>
                <c:pt idx="17">
                  <c:v>СЗ Парковый</c:v>
                </c:pt>
                <c:pt idx="18">
                  <c:v>ГК Стройград</c:v>
                </c:pt>
                <c:pt idx="19">
                  <c:v>ГК Скала</c:v>
                </c:pt>
                <c:pt idx="20">
                  <c:v>Амонд</c:v>
                </c:pt>
                <c:pt idx="21">
                  <c:v>Спектр недвижимости</c:v>
                </c:pt>
                <c:pt idx="22">
                  <c:v>СЗ Ренессанс</c:v>
                </c:pt>
                <c:pt idx="23">
                  <c:v>СЗ Гермес</c:v>
                </c:pt>
                <c:pt idx="24">
                  <c:v>Альянс</c:v>
                </c:pt>
                <c:pt idx="25">
                  <c:v>ПОСКО</c:v>
                </c:pt>
                <c:pt idx="26">
                  <c:v>СтройКонтракт</c:v>
                </c:pt>
                <c:pt idx="27">
                  <c:v>СЗ Арктик</c:v>
                </c:pt>
                <c:pt idx="28">
                  <c:v>ООО СЗ САМАРА-БАЗИС</c:v>
                </c:pt>
                <c:pt idx="29">
                  <c:v>ВИРА</c:v>
                </c:pt>
                <c:pt idx="30">
                  <c:v>СТРОИТЕЛЬНЫЕ ТЕХНОЛОГИИ - НН</c:v>
                </c:pt>
                <c:pt idx="31">
                  <c:v>СЗ Престиж</c:v>
                </c:pt>
              </c:strCache>
            </c:strRef>
          </c:cat>
          <c:val>
            <c:numRef>
              <c:f>Лист5!$I$76:$I$107</c:f>
              <c:numCache>
                <c:formatCode>0.00%</c:formatCode>
                <c:ptCount val="32"/>
                <c:pt idx="0">
                  <c:v>0.36126555570259145</c:v>
                </c:pt>
                <c:pt idx="1">
                  <c:v>0.14899320306052813</c:v>
                </c:pt>
                <c:pt idx="2">
                  <c:v>7.5662408777371334E-2</c:v>
                </c:pt>
                <c:pt idx="3">
                  <c:v>4.8153039816715898E-2</c:v>
                </c:pt>
                <c:pt idx="4">
                  <c:v>3.9309617325998136E-2</c:v>
                </c:pt>
                <c:pt idx="5">
                  <c:v>3.7197494421779269E-2</c:v>
                </c:pt>
                <c:pt idx="6">
                  <c:v>2.96238406714632E-2</c:v>
                </c:pt>
                <c:pt idx="7">
                  <c:v>2.8505438383893213E-2</c:v>
                </c:pt>
                <c:pt idx="8">
                  <c:v>1.9360900837693578E-2</c:v>
                </c:pt>
                <c:pt idx="9">
                  <c:v>1.7739015776748662E-2</c:v>
                </c:pt>
                <c:pt idx="10">
                  <c:v>1.5357667008578829E-2</c:v>
                </c:pt>
                <c:pt idx="11">
                  <c:v>1.4845890316501981E-2</c:v>
                </c:pt>
                <c:pt idx="12">
                  <c:v>1.478737481957317E-2</c:v>
                </c:pt>
                <c:pt idx="13">
                  <c:v>1.4638824985431073E-2</c:v>
                </c:pt>
                <c:pt idx="14">
                  <c:v>1.3992162470986648E-2</c:v>
                </c:pt>
                <c:pt idx="15">
                  <c:v>1.3508902824881415E-2</c:v>
                </c:pt>
                <c:pt idx="16">
                  <c:v>1.1108929287452588E-2</c:v>
                </c:pt>
                <c:pt idx="17">
                  <c:v>1.0537974364637583E-2</c:v>
                </c:pt>
                <c:pt idx="18">
                  <c:v>1.016731124351883E-2</c:v>
                </c:pt>
                <c:pt idx="19">
                  <c:v>9.8888265984082031E-3</c:v>
                </c:pt>
                <c:pt idx="20">
                  <c:v>8.5937082898000124E-3</c:v>
                </c:pt>
                <c:pt idx="21">
                  <c:v>8.5027578205562077E-3</c:v>
                </c:pt>
                <c:pt idx="22">
                  <c:v>6.9731097121320191E-3</c:v>
                </c:pt>
                <c:pt idx="23">
                  <c:v>6.9089999621656977E-3</c:v>
                </c:pt>
                <c:pt idx="24">
                  <c:v>5.692025766544726E-3</c:v>
                </c:pt>
                <c:pt idx="25">
                  <c:v>5.6108213827321084E-3</c:v>
                </c:pt>
                <c:pt idx="26">
                  <c:v>5.2501382530948781E-3</c:v>
                </c:pt>
                <c:pt idx="27">
                  <c:v>4.6394290478060894E-3</c:v>
                </c:pt>
                <c:pt idx="28">
                  <c:v>4.523314185978974E-3</c:v>
                </c:pt>
                <c:pt idx="29">
                  <c:v>3.8991358906242885E-3</c:v>
                </c:pt>
                <c:pt idx="30">
                  <c:v>3.2379614549728217E-3</c:v>
                </c:pt>
                <c:pt idx="31">
                  <c:v>1.5242195388390177E-3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C2F6-4BF9-B87F-16FD3D3E7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739728"/>
        <c:axId val="124072112"/>
      </c:lineChart>
      <c:catAx>
        <c:axId val="12362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9161424"/>
        <c:crosses val="autoZero"/>
        <c:auto val="1"/>
        <c:lblAlgn val="ctr"/>
        <c:lblOffset val="100"/>
        <c:noMultiLvlLbl val="0"/>
      </c:catAx>
      <c:valAx>
        <c:axId val="16916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3620224"/>
        <c:crosses val="autoZero"/>
        <c:crossBetween val="between"/>
      </c:valAx>
      <c:valAx>
        <c:axId val="124072112"/>
        <c:scaling>
          <c:orientation val="minMax"/>
          <c:min val="-7.0000000000000007E-2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739728"/>
        <c:crosses val="max"/>
        <c:crossBetween val="between"/>
      </c:valAx>
      <c:catAx>
        <c:axId val="1687397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40721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Объем выручки</a:t>
            </a:r>
            <a:r>
              <a:rPr lang="en-US"/>
              <a:t> </a:t>
            </a:r>
            <a:r>
              <a:rPr lang="ru-RU"/>
              <a:t>застройщиков</a:t>
            </a:r>
            <a:r>
              <a:rPr lang="ru-RU" baseline="0"/>
              <a:t> по строящимся объектам</a:t>
            </a:r>
            <a:r>
              <a:rPr lang="en-US" baseline="0"/>
              <a:t> (</a:t>
            </a:r>
            <a:r>
              <a:rPr lang="ru-RU" baseline="0"/>
              <a:t>накопительным итогом)</a:t>
            </a:r>
            <a:r>
              <a:rPr lang="ru-RU"/>
              <a:t>, руб.</a:t>
            </a:r>
          </a:p>
        </c:rich>
      </c:tx>
      <c:layout>
        <c:manualLayout>
          <c:xMode val="edge"/>
          <c:yMode val="edge"/>
          <c:x val="0.16306878306878306"/>
          <c:y val="1.48148148148148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692505103528726"/>
          <c:y val="0.10757407407407407"/>
          <c:w val="0.81821255676373783"/>
          <c:h val="0.8242774861475649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Лист5!$E$208</c:f>
              <c:strCache>
                <c:ptCount val="1"/>
                <c:pt idx="0">
                  <c:v>выручка нарастающим итогом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Лист5!$D$209:$D$240</c:f>
              <c:strCache>
                <c:ptCount val="32"/>
                <c:pt idx="0">
                  <c:v>ГК Стройград</c:v>
                </c:pt>
                <c:pt idx="1">
                  <c:v>СЗ Арктик</c:v>
                </c:pt>
                <c:pt idx="2">
                  <c:v>СЗ Ренессанс</c:v>
                </c:pt>
                <c:pt idx="3">
                  <c:v>СЗ Гермес</c:v>
                </c:pt>
                <c:pt idx="4">
                  <c:v>ООО СЗ САМАРА-БАЗИС</c:v>
                </c:pt>
                <c:pt idx="5">
                  <c:v>ГК Скала</c:v>
                </c:pt>
                <c:pt idx="6">
                  <c:v>ПОСКО</c:v>
                </c:pt>
                <c:pt idx="7">
                  <c:v>СЗ Престиж</c:v>
                </c:pt>
                <c:pt idx="8">
                  <c:v>СТРОИТЕЛЬНЫЕ ТЕХНОЛОГИИ - НН</c:v>
                </c:pt>
                <c:pt idx="9">
                  <c:v>СЗ Парковый</c:v>
                </c:pt>
                <c:pt idx="10">
                  <c:v>ООО СЗ КАСКАД ДЕВЕЛОПМЕНТ</c:v>
                </c:pt>
                <c:pt idx="11">
                  <c:v>СЗ ГВ ДЕВЕЛОПМЕНТ</c:v>
                </c:pt>
                <c:pt idx="12">
                  <c:v>Спектр недвижимости</c:v>
                </c:pt>
                <c:pt idx="13">
                  <c:v>Развитие (Воронеж)</c:v>
                </c:pt>
                <c:pt idx="14">
                  <c:v>СтройКонтракт</c:v>
                </c:pt>
                <c:pt idx="15">
                  <c:v>Корпорация КОШЕЛЕВ</c:v>
                </c:pt>
                <c:pt idx="16">
                  <c:v>Амонд</c:v>
                </c:pt>
                <c:pt idx="17">
                  <c:v>Трест 12</c:v>
                </c:pt>
                <c:pt idx="18">
                  <c:v>Альянс</c:v>
                </c:pt>
                <c:pt idx="19">
                  <c:v>Виктор и Ко</c:v>
                </c:pt>
                <c:pt idx="20">
                  <c:v>Новое Время</c:v>
                </c:pt>
                <c:pt idx="21">
                  <c:v>СЗ СТАТУС</c:v>
                </c:pt>
                <c:pt idx="22">
                  <c:v>Строительный холдинг Град</c:v>
                </c:pt>
                <c:pt idx="23">
                  <c:v>Финстрой</c:v>
                </c:pt>
                <c:pt idx="24">
                  <c:v>ВИРА</c:v>
                </c:pt>
                <c:pt idx="25">
                  <c:v>Владимир</c:v>
                </c:pt>
                <c:pt idx="26">
                  <c:v>Трансгруз</c:v>
                </c:pt>
                <c:pt idx="27">
                  <c:v>СЗ АРХИТЕКТОР</c:v>
                </c:pt>
                <c:pt idx="28">
                  <c:v>Самарский хлебзавод №9</c:v>
                </c:pt>
                <c:pt idx="29">
                  <c:v>Альянс-Менеджмент</c:v>
                </c:pt>
                <c:pt idx="30">
                  <c:v>Древо</c:v>
                </c:pt>
                <c:pt idx="31">
                  <c:v>Новый ДОН</c:v>
                </c:pt>
              </c:strCache>
            </c:strRef>
          </c:cat>
          <c:val>
            <c:numRef>
              <c:f>Лист5!$E$209:$E$240</c:f>
              <c:numCache>
                <c:formatCode>#,##0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20099360</c:v>
                </c:pt>
                <c:pt idx="5">
                  <c:v>25092683.600000001</c:v>
                </c:pt>
                <c:pt idx="6">
                  <c:v>44341335.850000001</c:v>
                </c:pt>
                <c:pt idx="7">
                  <c:v>52215200</c:v>
                </c:pt>
                <c:pt idx="8">
                  <c:v>247838958</c:v>
                </c:pt>
                <c:pt idx="9">
                  <c:v>290101852</c:v>
                </c:pt>
                <c:pt idx="10">
                  <c:v>405280630</c:v>
                </c:pt>
                <c:pt idx="11">
                  <c:v>531084899</c:v>
                </c:pt>
                <c:pt idx="12">
                  <c:v>621043928</c:v>
                </c:pt>
                <c:pt idx="13">
                  <c:v>725392834.32000005</c:v>
                </c:pt>
                <c:pt idx="14">
                  <c:v>1156389535</c:v>
                </c:pt>
                <c:pt idx="15">
                  <c:v>1333738523</c:v>
                </c:pt>
                <c:pt idx="16">
                  <c:v>1385078861</c:v>
                </c:pt>
                <c:pt idx="17">
                  <c:v>1745788371</c:v>
                </c:pt>
                <c:pt idx="18">
                  <c:v>2012334274.26</c:v>
                </c:pt>
                <c:pt idx="19">
                  <c:v>2157142869</c:v>
                </c:pt>
                <c:pt idx="20">
                  <c:v>2266792180</c:v>
                </c:pt>
                <c:pt idx="21">
                  <c:v>2504768815.3499999</c:v>
                </c:pt>
                <c:pt idx="22">
                  <c:v>2552012465.3699999</c:v>
                </c:pt>
                <c:pt idx="23">
                  <c:v>2788903718</c:v>
                </c:pt>
                <c:pt idx="24">
                  <c:v>2909675466.0999999</c:v>
                </c:pt>
                <c:pt idx="25">
                  <c:v>3082058399</c:v>
                </c:pt>
                <c:pt idx="26">
                  <c:v>3186751768</c:v>
                </c:pt>
                <c:pt idx="27">
                  <c:v>3859627069</c:v>
                </c:pt>
                <c:pt idx="28">
                  <c:v>3913182390.8000002</c:v>
                </c:pt>
                <c:pt idx="29">
                  <c:v>4950031536</c:v>
                </c:pt>
                <c:pt idx="30">
                  <c:v>10051924298</c:v>
                </c:pt>
                <c:pt idx="31">
                  <c:v>12031819157.52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6C-4E90-A5BE-D645008BFDD6}"/>
            </c:ext>
          </c:extLst>
        </c:ser>
        <c:ser>
          <c:idx val="1"/>
          <c:order val="1"/>
          <c:tx>
            <c:strRef>
              <c:f>Лист5!$F$207</c:f>
              <c:strCache>
                <c:ptCount val="1"/>
                <c:pt idx="0">
                  <c:v>прирост за июль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1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Лист5!$D$209:$D$240</c:f>
              <c:strCache>
                <c:ptCount val="32"/>
                <c:pt idx="0">
                  <c:v>ГК Стройград</c:v>
                </c:pt>
                <c:pt idx="1">
                  <c:v>СЗ Арктик</c:v>
                </c:pt>
                <c:pt idx="2">
                  <c:v>СЗ Ренессанс</c:v>
                </c:pt>
                <c:pt idx="3">
                  <c:v>СЗ Гермес</c:v>
                </c:pt>
                <c:pt idx="4">
                  <c:v>ООО СЗ САМАРА-БАЗИС</c:v>
                </c:pt>
                <c:pt idx="5">
                  <c:v>ГК Скала</c:v>
                </c:pt>
                <c:pt idx="6">
                  <c:v>ПОСКО</c:v>
                </c:pt>
                <c:pt idx="7">
                  <c:v>СЗ Престиж</c:v>
                </c:pt>
                <c:pt idx="8">
                  <c:v>СТРОИТЕЛЬНЫЕ ТЕХНОЛОГИИ - НН</c:v>
                </c:pt>
                <c:pt idx="9">
                  <c:v>СЗ Парковый</c:v>
                </c:pt>
                <c:pt idx="10">
                  <c:v>ООО СЗ КАСКАД ДЕВЕЛОПМЕНТ</c:v>
                </c:pt>
                <c:pt idx="11">
                  <c:v>СЗ ГВ ДЕВЕЛОПМЕНТ</c:v>
                </c:pt>
                <c:pt idx="12">
                  <c:v>Спектр недвижимости</c:v>
                </c:pt>
                <c:pt idx="13">
                  <c:v>Развитие (Воронеж)</c:v>
                </c:pt>
                <c:pt idx="14">
                  <c:v>СтройКонтракт</c:v>
                </c:pt>
                <c:pt idx="15">
                  <c:v>Корпорация КОШЕЛЕВ</c:v>
                </c:pt>
                <c:pt idx="16">
                  <c:v>Амонд</c:v>
                </c:pt>
                <c:pt idx="17">
                  <c:v>Трест 12</c:v>
                </c:pt>
                <c:pt idx="18">
                  <c:v>Альянс</c:v>
                </c:pt>
                <c:pt idx="19">
                  <c:v>Виктор и Ко</c:v>
                </c:pt>
                <c:pt idx="20">
                  <c:v>Новое Время</c:v>
                </c:pt>
                <c:pt idx="21">
                  <c:v>СЗ СТАТУС</c:v>
                </c:pt>
                <c:pt idx="22">
                  <c:v>Строительный холдинг Град</c:v>
                </c:pt>
                <c:pt idx="23">
                  <c:v>Финстрой</c:v>
                </c:pt>
                <c:pt idx="24">
                  <c:v>ВИРА</c:v>
                </c:pt>
                <c:pt idx="25">
                  <c:v>Владимир</c:v>
                </c:pt>
                <c:pt idx="26">
                  <c:v>Трансгруз</c:v>
                </c:pt>
                <c:pt idx="27">
                  <c:v>СЗ АРХИТЕКТОР</c:v>
                </c:pt>
                <c:pt idx="28">
                  <c:v>Самарский хлебзавод №9</c:v>
                </c:pt>
                <c:pt idx="29">
                  <c:v>Альянс-Менеджмент</c:v>
                </c:pt>
                <c:pt idx="30">
                  <c:v>Древо</c:v>
                </c:pt>
                <c:pt idx="31">
                  <c:v>Новый ДОН</c:v>
                </c:pt>
              </c:strCache>
            </c:strRef>
          </c:cat>
          <c:val>
            <c:numRef>
              <c:f>Лист5!$F$209:$F$240</c:f>
              <c:numCache>
                <c:formatCode>General</c:formatCode>
                <c:ptCount val="32"/>
                <c:pt idx="4" formatCode="#,##0">
                  <c:v>0</c:v>
                </c:pt>
                <c:pt idx="5" formatCode="#,##0">
                  <c:v>14037300.000000002</c:v>
                </c:pt>
                <c:pt idx="6" formatCode="#,##0">
                  <c:v>0</c:v>
                </c:pt>
                <c:pt idx="7" formatCode="#,##0">
                  <c:v>0</c:v>
                </c:pt>
                <c:pt idx="8" formatCode="#,##0">
                  <c:v>65397575</c:v>
                </c:pt>
                <c:pt idx="9" formatCode="#,##0">
                  <c:v>52604263</c:v>
                </c:pt>
                <c:pt idx="10" formatCode="#,##0">
                  <c:v>74912837</c:v>
                </c:pt>
                <c:pt idx="11" formatCode="#,##0">
                  <c:v>54101134</c:v>
                </c:pt>
                <c:pt idx="12" formatCode="#,##0">
                  <c:v>36248000</c:v>
                </c:pt>
                <c:pt idx="13" formatCode="#,##0">
                  <c:v>88148840</c:v>
                </c:pt>
                <c:pt idx="14" formatCode="#,##0">
                  <c:v>68816600</c:v>
                </c:pt>
                <c:pt idx="15" formatCode="#,##0">
                  <c:v>66885000</c:v>
                </c:pt>
                <c:pt idx="16" formatCode="#,##0">
                  <c:v>104333179</c:v>
                </c:pt>
                <c:pt idx="17" formatCode="#,##0">
                  <c:v>71848904</c:v>
                </c:pt>
                <c:pt idx="18" formatCode="#,##0">
                  <c:v>0</c:v>
                </c:pt>
                <c:pt idx="19" formatCode="#,##0">
                  <c:v>48766460</c:v>
                </c:pt>
                <c:pt idx="20" formatCode="#,##0">
                  <c:v>63701200</c:v>
                </c:pt>
                <c:pt idx="21" formatCode="#,##0">
                  <c:v>69773313</c:v>
                </c:pt>
                <c:pt idx="22" formatCode="#,##0">
                  <c:v>82430588.319999814</c:v>
                </c:pt>
                <c:pt idx="23" formatCode="#,##0">
                  <c:v>200261289</c:v>
                </c:pt>
                <c:pt idx="24" formatCode="#,##0">
                  <c:v>28070460</c:v>
                </c:pt>
                <c:pt idx="25" formatCode="#,##0">
                  <c:v>26875240</c:v>
                </c:pt>
                <c:pt idx="26" formatCode="#,##0">
                  <c:v>136504140</c:v>
                </c:pt>
                <c:pt idx="27" formatCode="#,##0">
                  <c:v>49610000</c:v>
                </c:pt>
                <c:pt idx="28" formatCode="#,##0">
                  <c:v>131272321.94999981</c:v>
                </c:pt>
                <c:pt idx="29" formatCode="#,##0">
                  <c:v>57076000</c:v>
                </c:pt>
                <c:pt idx="30" formatCode="#,##0">
                  <c:v>257117940</c:v>
                </c:pt>
                <c:pt idx="31" formatCode="#,##0">
                  <c:v>528990090.52000046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6C-4E90-A5BE-D645008BFD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axId val="122724728"/>
        <c:axId val="122721592"/>
      </c:barChart>
      <c:catAx>
        <c:axId val="122724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721592"/>
        <c:crosses val="autoZero"/>
        <c:auto val="1"/>
        <c:lblAlgn val="ctr"/>
        <c:lblOffset val="100"/>
        <c:noMultiLvlLbl val="0"/>
      </c:catAx>
      <c:valAx>
        <c:axId val="122721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724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B4E94770-93F4-4F64-B2E1-2316E89049A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03571CA1-B899-405F-834E-BE4F6C08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69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1C54-0141-47BE-B1F9-3B17321BD2F0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5AE0-B6BE-4B58-93A7-6DD70C35C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79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1C54-0141-47BE-B1F9-3B17321BD2F0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5AE0-B6BE-4B58-93A7-6DD70C35C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51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1C54-0141-47BE-B1F9-3B17321BD2F0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5AE0-B6BE-4B58-93A7-6DD70C35C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48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1C54-0141-47BE-B1F9-3B17321BD2F0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5AE0-B6BE-4B58-93A7-6DD70C35C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9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1C54-0141-47BE-B1F9-3B17321BD2F0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5AE0-B6BE-4B58-93A7-6DD70C35C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8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1C54-0141-47BE-B1F9-3B17321BD2F0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5AE0-B6BE-4B58-93A7-6DD70C35C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1C54-0141-47BE-B1F9-3B17321BD2F0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5AE0-B6BE-4B58-93A7-6DD70C35C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99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1C54-0141-47BE-B1F9-3B17321BD2F0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5AE0-B6BE-4B58-93A7-6DD70C35C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7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1C54-0141-47BE-B1F9-3B17321BD2F0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5AE0-B6BE-4B58-93A7-6DD70C35C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6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1C54-0141-47BE-B1F9-3B17321BD2F0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5AE0-B6BE-4B58-93A7-6DD70C35C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57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1C54-0141-47BE-B1F9-3B17321BD2F0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5AE0-B6BE-4B58-93A7-6DD70C35C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5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D1C54-0141-47BE-B1F9-3B17321BD2F0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E5AE0-B6BE-4B58-93A7-6DD70C35CE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8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65400" y="92031"/>
            <a:ext cx="647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Обзор рынка строящегося жилья г. Самары и Волжского района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26600" y="137058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/>
              <a:t>Отчетный период: июль 2025</a:t>
            </a: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6838072"/>
              </p:ext>
            </p:extLst>
          </p:nvPr>
        </p:nvGraphicFramePr>
        <p:xfrm>
          <a:off x="505097" y="844731"/>
          <a:ext cx="10702834" cy="4998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2947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92D9F1-8547-01BC-3713-64A640E0DC21}"/>
              </a:ext>
            </a:extLst>
          </p:cNvPr>
          <p:cNvSpPr txBox="1"/>
          <p:nvPr/>
        </p:nvSpPr>
        <p:spPr>
          <a:xfrm>
            <a:off x="10129684" y="0"/>
            <a:ext cx="2656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i="1" u="none" strike="noStrike" baseline="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42 проекта с выручкой</a:t>
            </a:r>
          </a:p>
          <a:p>
            <a:r>
              <a:rPr lang="ru-RU" sz="14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Амград 21/42 по объему выручки за июль</a:t>
            </a:r>
            <a:endParaRPr lang="ru-RU" sz="1400" b="1" i="1" u="none" strike="noStrike" baseline="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080550"/>
              </p:ext>
            </p:extLst>
          </p:nvPr>
        </p:nvGraphicFramePr>
        <p:xfrm>
          <a:off x="0" y="0"/>
          <a:ext cx="105918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576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00000000-0008-0000-06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603206"/>
              </p:ext>
            </p:extLst>
          </p:nvPr>
        </p:nvGraphicFramePr>
        <p:xfrm>
          <a:off x="78377" y="95794"/>
          <a:ext cx="12113624" cy="6688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6D0C1C-7C85-7CCD-F577-19443B8BC249}"/>
              </a:ext>
            </a:extLst>
          </p:cNvPr>
          <p:cNvSpPr txBox="1"/>
          <p:nvPr/>
        </p:nvSpPr>
        <p:spPr>
          <a:xfrm>
            <a:off x="0" y="6550222"/>
            <a:ext cx="12043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Объем продаж в июле на 5% меньше объема продаж июня</a:t>
            </a:r>
            <a:endParaRPr lang="ru-RU" sz="1400" b="1" i="1" u="none" strike="noStrike" baseline="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3720C-BA2A-146A-9BAF-3B3F0C2572F4}"/>
              </a:ext>
            </a:extLst>
          </p:cNvPr>
          <p:cNvSpPr txBox="1"/>
          <p:nvPr/>
        </p:nvSpPr>
        <p:spPr>
          <a:xfrm>
            <a:off x="8639175" y="0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38</a:t>
            </a:r>
            <a:r>
              <a:rPr lang="ru-RU" sz="1400" b="1" i="1" u="none" strike="noStrike" baseline="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проектов с продажами в </a:t>
            </a:r>
            <a:r>
              <a:rPr lang="ru-RU" sz="14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июле</a:t>
            </a:r>
            <a:endParaRPr lang="ru-RU" sz="1400" b="1" i="1" u="none" strike="noStrike" baseline="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ru-RU" sz="14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Амград 12/38 по количеству сделок в июле</a:t>
            </a:r>
            <a:endParaRPr lang="ru-RU" sz="1400" b="1" i="1" u="none" strike="noStrike" baseline="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50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00000000-0008-0000-06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460673"/>
              </p:ext>
            </p:extLst>
          </p:nvPr>
        </p:nvGraphicFramePr>
        <p:xfrm>
          <a:off x="1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31EC7CE-1202-7956-7172-089103BEC766}"/>
              </a:ext>
            </a:extLst>
          </p:cNvPr>
          <p:cNvSpPr txBox="1"/>
          <p:nvPr/>
        </p:nvSpPr>
        <p:spPr>
          <a:xfrm>
            <a:off x="8753475" y="0"/>
            <a:ext cx="3562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i="1" u="none" strike="noStrike" baseline="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38 проектов с продажами в </a:t>
            </a:r>
            <a:r>
              <a:rPr lang="ru-RU" sz="14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июле</a:t>
            </a:r>
            <a:endParaRPr lang="ru-RU" sz="1400" b="1" i="1" u="none" strike="noStrike" baseline="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ru-RU" sz="14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Амград 19/38 по объему продаж площади</a:t>
            </a:r>
            <a:endParaRPr lang="ru-RU" sz="1400" b="1" i="1" u="none" strike="noStrike" baseline="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69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00000000-0008-0000-06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216036"/>
              </p:ext>
            </p:extLst>
          </p:nvPr>
        </p:nvGraphicFramePr>
        <p:xfrm>
          <a:off x="0" y="123111"/>
          <a:ext cx="12192000" cy="6734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C665A5E-ACF9-891B-CC8D-7F70A1D895B5}"/>
              </a:ext>
            </a:extLst>
          </p:cNvPr>
          <p:cNvSpPr txBox="1"/>
          <p:nvPr/>
        </p:nvSpPr>
        <p:spPr>
          <a:xfrm>
            <a:off x="0" y="5903893"/>
            <a:ext cx="8846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По итогам июля: </a:t>
            </a:r>
          </a:p>
          <a:p>
            <a:pPr marL="285750" indent="-285750">
              <a:buFontTx/>
              <a:buChar char="-"/>
            </a:pPr>
            <a:r>
              <a:rPr lang="ru-RU" sz="12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Средняя площадь проданной квартиры: 54,1 м2 (июнь 56,2 м2)</a:t>
            </a:r>
          </a:p>
          <a:p>
            <a:pPr marL="285750" indent="-285750">
              <a:buFontTx/>
              <a:buChar char="-"/>
            </a:pPr>
            <a:r>
              <a:rPr lang="ru-RU" sz="12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Средняя стоимость проданной квартиры: 6,8 млн. руб. (июнь 7,7 млн. руб.)</a:t>
            </a:r>
          </a:p>
          <a:p>
            <a:pPr marL="285750" indent="-285750">
              <a:buFontTx/>
              <a:buChar char="-"/>
            </a:pPr>
            <a:r>
              <a:rPr lang="ru-RU" sz="12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Средняя цена 1 м2: 126 тыс. руб. (июнь 138 тыс. руб.)</a:t>
            </a:r>
            <a:endParaRPr lang="ru-RU" sz="1200" b="1" i="1" u="none" strike="noStrike" baseline="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6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E6EC29-6EF4-FDD9-B2F4-C6AFBF2B995F}"/>
              </a:ext>
            </a:extLst>
          </p:cNvPr>
          <p:cNvSpPr txBox="1"/>
          <p:nvPr/>
        </p:nvSpPr>
        <p:spPr>
          <a:xfrm>
            <a:off x="3881080" y="96185"/>
            <a:ext cx="429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Показатели Южного города по проектам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A03E00E-FC91-E2E3-1EAB-A0BEACC80677}"/>
              </a:ext>
            </a:extLst>
          </p:cNvPr>
          <p:cNvCxnSpPr/>
          <p:nvPr/>
        </p:nvCxnSpPr>
        <p:spPr>
          <a:xfrm flipV="1">
            <a:off x="-1" y="3791224"/>
            <a:ext cx="12192000" cy="2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7A5058C-121F-9BA4-7CFE-6BB7985FAEE7}"/>
              </a:ext>
            </a:extLst>
          </p:cNvPr>
          <p:cNvCxnSpPr/>
          <p:nvPr/>
        </p:nvCxnSpPr>
        <p:spPr>
          <a:xfrm flipV="1">
            <a:off x="-37014" y="449794"/>
            <a:ext cx="12192000" cy="2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5B24516-C93A-BB45-9FBA-C8B2F40061A4}"/>
              </a:ext>
            </a:extLst>
          </p:cNvPr>
          <p:cNvCxnSpPr>
            <a:cxnSpLocks/>
          </p:cNvCxnSpPr>
          <p:nvPr/>
        </p:nvCxnSpPr>
        <p:spPr>
          <a:xfrm flipV="1">
            <a:off x="6383384" y="462545"/>
            <a:ext cx="0" cy="332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9E57A9A-09E6-0799-9F2F-3166790093CA}"/>
              </a:ext>
            </a:extLst>
          </p:cNvPr>
          <p:cNvCxnSpPr>
            <a:cxnSpLocks/>
          </p:cNvCxnSpPr>
          <p:nvPr/>
        </p:nvCxnSpPr>
        <p:spPr>
          <a:xfrm flipV="1">
            <a:off x="7580812" y="3791224"/>
            <a:ext cx="0" cy="30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1F0A3991-88D2-AAA4-18C2-7F86AD2D9514}"/>
              </a:ext>
            </a:extLst>
          </p:cNvPr>
          <p:cNvCxnSpPr>
            <a:cxnSpLocks/>
          </p:cNvCxnSpPr>
          <p:nvPr/>
        </p:nvCxnSpPr>
        <p:spPr>
          <a:xfrm flipV="1">
            <a:off x="3718561" y="3791224"/>
            <a:ext cx="0" cy="306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791751"/>
              </p:ext>
            </p:extLst>
          </p:nvPr>
        </p:nvGraphicFramePr>
        <p:xfrm>
          <a:off x="3647339" y="3787473"/>
          <a:ext cx="3933448" cy="3045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93703"/>
              </p:ext>
            </p:extLst>
          </p:nvPr>
        </p:nvGraphicFramePr>
        <p:xfrm>
          <a:off x="37015" y="3803975"/>
          <a:ext cx="3573312" cy="3029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908013"/>
              </p:ext>
            </p:extLst>
          </p:nvPr>
        </p:nvGraphicFramePr>
        <p:xfrm>
          <a:off x="7580787" y="3830112"/>
          <a:ext cx="4611213" cy="3003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630196"/>
              </p:ext>
            </p:extLst>
          </p:nvPr>
        </p:nvGraphicFramePr>
        <p:xfrm>
          <a:off x="130634" y="449794"/>
          <a:ext cx="6252750" cy="3312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00000000-0008-0000-03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867561"/>
              </p:ext>
            </p:extLst>
          </p:nvPr>
        </p:nvGraphicFramePr>
        <p:xfrm>
          <a:off x="6566264" y="449794"/>
          <a:ext cx="5526519" cy="3302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59101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54430"/>
              </p:ext>
            </p:extLst>
          </p:nvPr>
        </p:nvGraphicFramePr>
        <p:xfrm>
          <a:off x="638175" y="209550"/>
          <a:ext cx="10934700" cy="542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7197498-DD4C-3686-2337-F336871B67CB}"/>
              </a:ext>
            </a:extLst>
          </p:cNvPr>
          <p:cNvSpPr txBox="1"/>
          <p:nvPr/>
        </p:nvSpPr>
        <p:spPr>
          <a:xfrm>
            <a:off x="0" y="5903893"/>
            <a:ext cx="884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По данным последней опубликованной проектной декларации уровень </a:t>
            </a:r>
            <a:r>
              <a:rPr lang="ru-RU" sz="1200" b="1" i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распроданности</a:t>
            </a:r>
            <a:r>
              <a:rPr lang="ru-RU" sz="1200" b="1" i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 квартир составил 96%</a:t>
            </a:r>
          </a:p>
        </p:txBody>
      </p:sp>
    </p:spTree>
    <p:extLst>
      <p:ext uri="{BB962C8B-B14F-4D97-AF65-F5344CB8AC3E}">
        <p14:creationId xmlns:p14="http://schemas.microsoft.com/office/powerpoint/2010/main" val="388080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/>
        </p:nvCxnSpPr>
        <p:spPr>
          <a:xfrm flipV="1">
            <a:off x="0" y="4126660"/>
            <a:ext cx="12192000" cy="2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00000000-0008-0000-0000-000011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0542438"/>
              </p:ext>
            </p:extLst>
          </p:nvPr>
        </p:nvGraphicFramePr>
        <p:xfrm>
          <a:off x="444868" y="61294"/>
          <a:ext cx="11233326" cy="3814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914364"/>
              </p:ext>
            </p:extLst>
          </p:nvPr>
        </p:nvGraphicFramePr>
        <p:xfrm>
          <a:off x="644434" y="4152163"/>
          <a:ext cx="11033760" cy="2644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813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551485"/>
              </p:ext>
            </p:extLst>
          </p:nvPr>
        </p:nvGraphicFramePr>
        <p:xfrm>
          <a:off x="0" y="3763736"/>
          <a:ext cx="12104914" cy="2639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890509"/>
              </p:ext>
            </p:extLst>
          </p:nvPr>
        </p:nvGraphicFramePr>
        <p:xfrm>
          <a:off x="0" y="0"/>
          <a:ext cx="12104914" cy="3572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137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B04B2F-5D58-77DF-6BBC-80F9C9C57EDC}"/>
              </a:ext>
            </a:extLst>
          </p:cNvPr>
          <p:cNvSpPr txBox="1"/>
          <p:nvPr/>
        </p:nvSpPr>
        <p:spPr>
          <a:xfrm>
            <a:off x="8692896" y="0"/>
            <a:ext cx="3560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32</a:t>
            </a:r>
            <a:r>
              <a:rPr lang="ru-RU" sz="1400" b="1" i="1" u="none" strike="noStrike" baseline="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застройщика</a:t>
            </a:r>
          </a:p>
          <a:p>
            <a:r>
              <a:rPr lang="ru-RU" sz="14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СЗ ГВ Девелопмент 17/32 по количеству квартир в проектах</a:t>
            </a:r>
            <a:endParaRPr lang="ru-RU" sz="1400" b="1" i="1" u="none" strike="noStrike" baseline="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954594"/>
              </p:ext>
            </p:extLst>
          </p:nvPr>
        </p:nvGraphicFramePr>
        <p:xfrm>
          <a:off x="0" y="768804"/>
          <a:ext cx="12192000" cy="5320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544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D08B61-5691-E23C-22C0-21F235E8DAD9}"/>
              </a:ext>
            </a:extLst>
          </p:cNvPr>
          <p:cNvSpPr txBox="1"/>
          <p:nvPr/>
        </p:nvSpPr>
        <p:spPr>
          <a:xfrm>
            <a:off x="8692896" y="0"/>
            <a:ext cx="3560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i="1" u="none" strike="noStrike" baseline="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32 застройщика</a:t>
            </a:r>
          </a:p>
          <a:p>
            <a:r>
              <a:rPr lang="ru-RU" sz="14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СЗ ГВ Девелопмент 12/32 по объему нереализованной площади</a:t>
            </a:r>
            <a:endParaRPr lang="ru-RU" sz="1400" b="1" i="1" u="none" strike="noStrike" baseline="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903476"/>
              </p:ext>
            </p:extLst>
          </p:nvPr>
        </p:nvGraphicFramePr>
        <p:xfrm>
          <a:off x="0" y="952500"/>
          <a:ext cx="12192000" cy="4952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65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771800"/>
              </p:ext>
            </p:extLst>
          </p:nvPr>
        </p:nvGraphicFramePr>
        <p:xfrm>
          <a:off x="88900" y="0"/>
          <a:ext cx="120015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1022AC7-0826-E570-53AF-F14A1FE37A3C}"/>
              </a:ext>
            </a:extLst>
          </p:cNvPr>
          <p:cNvSpPr txBox="1"/>
          <p:nvPr/>
        </p:nvSpPr>
        <p:spPr>
          <a:xfrm>
            <a:off x="9264396" y="0"/>
            <a:ext cx="3560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32</a:t>
            </a:r>
            <a:r>
              <a:rPr lang="ru-RU" sz="1400" b="1" i="1" u="none" strike="noStrike" baseline="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застройщика</a:t>
            </a:r>
          </a:p>
          <a:p>
            <a:r>
              <a:rPr lang="ru-RU" sz="14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СЗ ГВ Девелопмент 17/32 по объему выручки за июль</a:t>
            </a:r>
            <a:endParaRPr lang="ru-RU" sz="1400" b="1" i="1" u="none" strike="noStrike" baseline="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78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53736"/>
              </p:ext>
            </p:extLst>
          </p:nvPr>
        </p:nvGraphicFramePr>
        <p:xfrm>
          <a:off x="1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030EEFF-4D6C-C697-E162-CF31C26F7270}"/>
              </a:ext>
            </a:extLst>
          </p:cNvPr>
          <p:cNvSpPr txBox="1"/>
          <p:nvPr/>
        </p:nvSpPr>
        <p:spPr>
          <a:xfrm>
            <a:off x="9846596" y="0"/>
            <a:ext cx="3079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54</a:t>
            </a:r>
            <a:r>
              <a:rPr lang="ru-RU" sz="1400" b="1" i="1" u="none" strike="noStrike" baseline="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проекта</a:t>
            </a:r>
          </a:p>
          <a:p>
            <a:r>
              <a:rPr lang="ru-RU" sz="14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Амград 25/54 по количеству квартир в проекте</a:t>
            </a:r>
            <a:endParaRPr lang="ru-RU" sz="1400" b="1" i="1" u="none" strike="noStrike" baseline="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89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F823D1-F559-6D39-8DC0-D9F1C962A4FE}"/>
              </a:ext>
            </a:extLst>
          </p:cNvPr>
          <p:cNvSpPr txBox="1"/>
          <p:nvPr/>
        </p:nvSpPr>
        <p:spPr>
          <a:xfrm>
            <a:off x="9596284" y="0"/>
            <a:ext cx="2656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54</a:t>
            </a:r>
            <a:r>
              <a:rPr lang="ru-RU" sz="1400" b="1" i="1" u="none" strike="noStrike" baseline="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 проекта</a:t>
            </a:r>
          </a:p>
          <a:p>
            <a:r>
              <a:rPr lang="ru-RU" sz="1400" b="1" i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Амград 27/54 по объему запроектированной площади</a:t>
            </a:r>
            <a:endParaRPr lang="ru-RU" sz="1400" b="1" i="1" u="none" strike="noStrike" baseline="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217149"/>
              </p:ext>
            </p:extLst>
          </p:nvPr>
        </p:nvGraphicFramePr>
        <p:xfrm>
          <a:off x="-1" y="101600"/>
          <a:ext cx="12192001" cy="675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82328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5420</TotalTime>
  <Words>368</Words>
  <Application>Microsoft Office PowerPoint</Application>
  <PresentationFormat>Широкоэкранный</PresentationFormat>
  <Paragraphs>56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Белов Евгений Александрович</dc:creator>
  <cp:lastModifiedBy>Белов Евгений Александрович</cp:lastModifiedBy>
  <cp:revision>209</cp:revision>
  <cp:lastPrinted>2024-01-29T14:08:59Z</cp:lastPrinted>
  <dcterms:created xsi:type="dcterms:W3CDTF">2022-12-01T14:17:19Z</dcterms:created>
  <dcterms:modified xsi:type="dcterms:W3CDTF">2025-08-20T07:41:55Z</dcterms:modified>
</cp:coreProperties>
</file>