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4806" autoAdjust="0"/>
  </p:normalViewPr>
  <p:slideViewPr>
    <p:cSldViewPr snapToGrid="0">
      <p:cViewPr varScale="1">
        <p:scale>
          <a:sx n="79" d="100"/>
          <a:sy n="79" d="100"/>
        </p:scale>
        <p:origin x="612" y="39"/>
      </p:cViewPr>
      <p:guideLst/>
    </p:cSldViewPr>
  </p:slideViewPr>
  <p:outlineViewPr>
    <p:cViewPr>
      <p:scale>
        <a:sx n="33" d="100"/>
        <a:sy n="33" d="100"/>
      </p:scale>
      <p:origin x="0" y="-53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9E4F-CE09-470E-A053-1F75FE5590FD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019B-EB48-4250-B786-70F23DD5A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Might have to use joins ;)</a:t>
            </a:r>
          </a:p>
          <a:p>
            <a:r>
              <a:rPr lang="en-GB" dirty="0"/>
              <a:t>Sometimes we can use aggregates, other’s SQL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AVG(</a:t>
            </a:r>
            <a:r>
              <a:rPr lang="en-GB" dirty="0" err="1"/>
              <a:t>p.amount</a:t>
            </a:r>
            <a:r>
              <a:rPr lang="en-GB" dirty="0"/>
              <a:t>), </a:t>
            </a:r>
            <a:r>
              <a:rPr lang="en-GB" dirty="0" err="1"/>
              <a:t>f.rating</a:t>
            </a:r>
            <a:endParaRPr lang="en-GB" dirty="0"/>
          </a:p>
          <a:p>
            <a:r>
              <a:rPr lang="en-GB" dirty="0"/>
              <a:t>FROM payment p</a:t>
            </a:r>
          </a:p>
          <a:p>
            <a:r>
              <a:rPr lang="en-GB" dirty="0"/>
              <a:t>JOIN rental r</a:t>
            </a:r>
          </a:p>
          <a:p>
            <a:r>
              <a:rPr lang="en-GB" dirty="0"/>
              <a:t>ON </a:t>
            </a:r>
            <a:r>
              <a:rPr lang="en-GB" dirty="0" err="1"/>
              <a:t>p.rental_id</a:t>
            </a:r>
            <a:r>
              <a:rPr lang="en-GB" dirty="0"/>
              <a:t> = </a:t>
            </a:r>
            <a:r>
              <a:rPr lang="en-GB" dirty="0" err="1"/>
              <a:t>r.rental_id</a:t>
            </a:r>
            <a:endParaRPr lang="en-GB" dirty="0"/>
          </a:p>
          <a:p>
            <a:r>
              <a:rPr lang="en-GB" dirty="0"/>
              <a:t>JOIN inventory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ON </a:t>
            </a:r>
            <a:r>
              <a:rPr lang="en-GB" dirty="0" err="1"/>
              <a:t>r.inventory_id</a:t>
            </a:r>
            <a:r>
              <a:rPr lang="en-GB" dirty="0"/>
              <a:t> = </a:t>
            </a:r>
            <a:r>
              <a:rPr lang="en-GB" dirty="0" err="1"/>
              <a:t>i.inventory_id</a:t>
            </a:r>
            <a:endParaRPr lang="en-GB" dirty="0"/>
          </a:p>
          <a:p>
            <a:r>
              <a:rPr lang="en-GB" dirty="0"/>
              <a:t>JOIN film f</a:t>
            </a:r>
          </a:p>
          <a:p>
            <a:r>
              <a:rPr lang="en-GB" dirty="0"/>
              <a:t>ON </a:t>
            </a:r>
            <a:r>
              <a:rPr lang="en-GB" dirty="0" err="1"/>
              <a:t>i.film_id</a:t>
            </a:r>
            <a:r>
              <a:rPr lang="en-GB" dirty="0"/>
              <a:t> = </a:t>
            </a:r>
            <a:r>
              <a:rPr lang="en-GB" dirty="0" err="1"/>
              <a:t>f.film_id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f.rating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0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SELECT </a:t>
            </a:r>
            <a:r>
              <a:rPr lang="en-GB" dirty="0" err="1"/>
              <a:t>c.customer_id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br>
              <a:rPr lang="en-GB" dirty="0"/>
            </a:br>
            <a:r>
              <a:rPr lang="en-GB" dirty="0"/>
              <a:t>FROM customer c</a:t>
            </a:r>
            <a:br>
              <a:rPr lang="en-GB" dirty="0"/>
            </a:br>
            <a:r>
              <a:rPr lang="en-GB" dirty="0"/>
              <a:t>JOIN payment p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GROUP BY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100</a:t>
            </a:r>
            <a:br>
              <a:rPr lang="en-GB" dirty="0"/>
            </a:br>
            <a:r>
              <a:rPr lang="en-GB" dirty="0"/>
              <a:t>ORDER BY </a:t>
            </a:r>
            <a:r>
              <a:rPr lang="en-GB" dirty="0" err="1"/>
              <a:t>c.customer_id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city.city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endParaRPr lang="en-GB" dirty="0"/>
          </a:p>
          <a:p>
            <a:r>
              <a:rPr lang="en-GB" dirty="0"/>
              <a:t>FROM address a</a:t>
            </a:r>
          </a:p>
          <a:p>
            <a:r>
              <a:rPr lang="en-GB" dirty="0"/>
              <a:t>JOIN customer c</a:t>
            </a:r>
          </a:p>
          <a:p>
            <a:r>
              <a:rPr lang="en-GB" dirty="0"/>
              <a:t>ON </a:t>
            </a:r>
            <a:r>
              <a:rPr lang="en-GB" dirty="0" err="1"/>
              <a:t>c.address_id</a:t>
            </a:r>
            <a:r>
              <a:rPr lang="en-GB" dirty="0"/>
              <a:t> = </a:t>
            </a:r>
            <a:r>
              <a:rPr lang="en-GB" dirty="0" err="1"/>
              <a:t>a.address_id</a:t>
            </a:r>
            <a:endParaRPr lang="en-GB" dirty="0"/>
          </a:p>
          <a:p>
            <a:r>
              <a:rPr lang="en-GB" dirty="0"/>
              <a:t>JOIN payment p</a:t>
            </a:r>
          </a:p>
          <a:p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endParaRPr lang="en-GB" dirty="0"/>
          </a:p>
          <a:p>
            <a:r>
              <a:rPr lang="en-GB" dirty="0"/>
              <a:t>JOIN city</a:t>
            </a:r>
          </a:p>
          <a:p>
            <a:r>
              <a:rPr lang="en-GB" dirty="0"/>
              <a:t>ON </a:t>
            </a:r>
            <a:r>
              <a:rPr lang="en-GB" dirty="0" err="1"/>
              <a:t>a.city_id</a:t>
            </a:r>
            <a:r>
              <a:rPr lang="en-GB" dirty="0"/>
              <a:t> = </a:t>
            </a:r>
            <a:r>
              <a:rPr lang="en-GB" dirty="0" err="1"/>
              <a:t>city.city_id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city.city</a:t>
            </a:r>
            <a:r>
              <a:rPr lang="en-GB" dirty="0"/>
              <a:t>, </a:t>
            </a:r>
            <a:r>
              <a:rPr lang="en-GB" dirty="0" err="1"/>
              <a:t>a.city_id</a:t>
            </a:r>
            <a:endParaRPr lang="en-GB" dirty="0"/>
          </a:p>
          <a:p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150</a:t>
            </a:r>
          </a:p>
          <a:p>
            <a:r>
              <a:rPr lang="en-GB" dirty="0"/>
              <a:t>ORDER BY </a:t>
            </a:r>
            <a:r>
              <a:rPr lang="en-GB" dirty="0" err="1"/>
              <a:t>a.city_id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</a:p>
          <a:p>
            <a:r>
              <a:rPr lang="en-GB" dirty="0"/>
              <a:t>CASE 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&lt; 3 THEN '1. low'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&gt; 3 AND </a:t>
            </a:r>
            <a:r>
              <a:rPr lang="en-GB" dirty="0" err="1"/>
              <a:t>p.amount</a:t>
            </a:r>
            <a:r>
              <a:rPr lang="en-GB" dirty="0"/>
              <a:t> &lt; 7 THEN '2. medium'</a:t>
            </a:r>
          </a:p>
          <a:p>
            <a:r>
              <a:rPr lang="en-GB" dirty="0"/>
              <a:t>  ELSE '3. high'</a:t>
            </a:r>
          </a:p>
          <a:p>
            <a:r>
              <a:rPr lang="en-GB" dirty="0"/>
              <a:t>END,</a:t>
            </a:r>
          </a:p>
          <a:p>
            <a:r>
              <a:rPr lang="en-GB" dirty="0"/>
              <a:t>COUNT(</a:t>
            </a:r>
            <a:r>
              <a:rPr lang="en-GB" dirty="0" err="1"/>
              <a:t>p.customer_id</a:t>
            </a:r>
            <a:r>
              <a:rPr lang="en-GB" dirty="0"/>
              <a:t>)</a:t>
            </a:r>
          </a:p>
          <a:p>
            <a:r>
              <a:rPr lang="en-GB" dirty="0"/>
              <a:t>FROM payment p</a:t>
            </a:r>
          </a:p>
          <a:p>
            <a:r>
              <a:rPr lang="en-GB" dirty="0"/>
              <a:t>GROUP BY 1</a:t>
            </a:r>
          </a:p>
          <a:p>
            <a:r>
              <a:rPr lang="en-GB" dirty="0"/>
              <a:t>ORDER BY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2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3EB-27DE-4868-A8AE-EA5CD0EEC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A30B-F548-4F9C-B080-3A08F7D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CE5-40D7-43D2-8EE3-69A170C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C2EE-E4FC-40D1-8AD3-37690414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DDDA-EE0C-4680-AA9A-A591EBB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61A-B325-4511-8D04-F9A4E7F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802F-DD5D-46DB-ADAE-B44F0B85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170-74E0-45B0-B84B-8A0067D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E700-1464-4AEA-A474-72DFE6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F25E-B5BD-44C9-B641-A452420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0272C-3828-4C18-8357-FEFAC522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E6B97-CFD5-4D62-B8AE-E2FE695A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FAC5-A70C-47F5-870F-E235E887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7862-56C8-4812-AB77-2508769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8D20-D0E2-4940-A946-C7D8235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2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A427-9186-4680-B42A-B593401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7055-D6DB-48BE-AE92-7552B4D3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284-596D-414D-BD04-AADB586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3080-B14E-4448-AE94-51A0A18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886D-E18B-45C0-9AC1-9FCCF90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EA9-D921-4610-889C-D5C85A1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B105-8450-4299-8062-053A003E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1886-AAD1-4CA8-BE20-95EF521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F41-30DE-4E15-B97A-6A2A8CB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5802-F419-4CD5-BF9B-67474E6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B0D-4246-45AD-BCA6-2AF6335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3D0F-70C9-4743-80E7-E22D614F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5A42D-A155-47FD-9A7D-764EAD86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6DB8-D54B-4FEF-B606-92329C0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792A-6884-4DD7-B580-C29BADF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31D-B62B-4EF7-802E-D818CDD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46AC-A0F5-45D4-B63B-64EAF0AB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8816-CC72-440E-815E-2514C54D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B74F-2372-4D6F-AA37-A5381773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73DE-2944-45FE-9A10-A608595A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BE1D-5C00-4864-82E6-991297A9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470A-DB72-4633-84C6-FEBB68A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C936-3C51-42F0-BD5C-9403838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80F8-DB01-4BFE-950C-D3DF2A3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A21E-8635-4731-8601-8E7A9AE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E2E5-0EDE-4278-8693-2B25E6B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3408-4BF3-44DA-8E1C-58511135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20E5-9210-4001-AB57-358C9B4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8E94-6F02-476A-9070-AA112801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B6CE-B19A-49EC-A0AC-75EC79D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BBD7-B46B-4A13-BCF3-4FFD68A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0AD-4289-46CA-A183-56B5FD2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45CE-573C-4AB7-88C2-65EC3A4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A798-3FE8-4359-A6C2-008A30D4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FF76-D6BD-4A17-82DD-D801C769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E1B7-A842-4FB7-9031-C29B9FF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A685-61C3-408C-B608-1075E6F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8FD-B0C8-4BF5-8854-65E8D12B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7482-5C92-4577-B50C-6B95777B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2691-760F-41EB-A696-24D51636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0D71-30B9-4E6D-9505-93CE7318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F396-8E2C-44F8-9C0A-D823068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DB34-71CE-4E20-A592-010E09F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541B-94D9-4656-965C-9C8D053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96E2-8536-49A1-9E0F-9FBD0368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6E8C-A270-4AB7-A93C-92F818EA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B17E-009F-48E4-A3F5-EB7575EAFD61}" type="datetimeFigureOut">
              <a:rPr lang="en-GB" smtClean="0"/>
              <a:t>04/07/2020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A19A-AB1D-4CB3-853C-3247CAC2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34B3-3D8A-4094-AF3D-F881FC3F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functions-date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6E8-4C96-4C65-8CAF-960344D6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0C2-9BF1-4755-BB69-BE8D5489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15523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E360-59AB-4FAA-A58B-0E3E50C8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5404-AFB5-4F64-85BE-EF01EA9D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dirty="0"/>
              <a:t> returns the unique instances of a variable over a column</a:t>
            </a:r>
          </a:p>
          <a:p>
            <a:r>
              <a:rPr lang="en-GB" dirty="0"/>
              <a:t>Used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statement and returns distinct (unique) rows for all the specified columns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[rating]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4223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6051-F7C5-4F97-B652-DE7B5D4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71F6-89DA-4E60-A55A-89AFA9EA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Think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/>
              <a:t> as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clause, but for aggregate statements</a:t>
            </a:r>
          </a:p>
          <a:p>
            <a:pPr lvl="1"/>
            <a:r>
              <a:rPr lang="en-GB" dirty="0"/>
              <a:t>Whenever you want to use a WHERE on an aggregate statement… you need to use HAVING</a:t>
            </a:r>
          </a:p>
          <a:p>
            <a:r>
              <a:rPr lang="en-GB" dirty="0"/>
              <a:t>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but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SUM(length)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 sum(length) &gt; 23000</a:t>
            </a:r>
          </a:p>
        </p:txBody>
      </p:sp>
    </p:spTree>
    <p:extLst>
      <p:ext uri="{BB962C8B-B14F-4D97-AF65-F5344CB8AC3E}">
        <p14:creationId xmlns:p14="http://schemas.microsoft.com/office/powerpoint/2010/main" val="188878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CC9A-5114-4DA9-BFC4-D5091E8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BB70-3ED7-4436-B0D8-73D06B5B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seen that dates are stored as “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 HH:MM:SS</a:t>
            </a:r>
            <a:r>
              <a:rPr lang="en-GB" dirty="0"/>
              <a:t>” in databases.</a:t>
            </a:r>
          </a:p>
          <a:p>
            <a:r>
              <a:rPr lang="en-GB" dirty="0"/>
              <a:t>Often we don’t want to group on second level data – probably more common to want day or month level data</a:t>
            </a:r>
          </a:p>
          <a:p>
            <a:r>
              <a:rPr lang="en-GB" dirty="0"/>
              <a:t>For example, what if we want total sales per day?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6771-0FC0-4303-B083-EB667863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10C6-345B-4996-ACDE-3B3A33D6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to group by day (or any other date ‘denomination’), we need to adjust all the smaller denominations to it’s ‘first’ value</a:t>
            </a:r>
          </a:p>
          <a:p>
            <a:pPr lvl="1"/>
            <a:r>
              <a:rPr lang="en-GB" dirty="0"/>
              <a:t>E.g. For grouping by day, we need to modify all times to be 00:00:00</a:t>
            </a:r>
          </a:p>
          <a:p>
            <a:pPr lvl="1"/>
            <a:r>
              <a:rPr lang="en-GB" dirty="0"/>
              <a:t>For grouping by month, we need to modify all days to be the 1</a:t>
            </a:r>
            <a:r>
              <a:rPr lang="en-GB" baseline="30000" dirty="0"/>
              <a:t>st</a:t>
            </a:r>
            <a:r>
              <a:rPr lang="en-GB" dirty="0"/>
              <a:t> of the month (and all times to be 00:00:00)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allows us to truncate part of our data to a desired denomination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DATE_TRUNC('day',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day,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F74E7D-087A-4EE1-8D17-5955FB5BCBEF}"/>
              </a:ext>
            </a:extLst>
          </p:cNvPr>
          <p:cNvCxnSpPr/>
          <p:nvPr/>
        </p:nvCxnSpPr>
        <p:spPr>
          <a:xfrm flipV="1">
            <a:off x="3427486" y="5371343"/>
            <a:ext cx="1980191" cy="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128123-586A-4EE7-AB80-CF4927643F7F}"/>
              </a:ext>
            </a:extLst>
          </p:cNvPr>
          <p:cNvSpPr txBox="1"/>
          <p:nvPr/>
        </p:nvSpPr>
        <p:spPr>
          <a:xfrm>
            <a:off x="5522734" y="4995894"/>
            <a:ext cx="488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BY/ORDER BY allow us to use 1-indexed numbers which refer to statements in SELECT. E.g. here, “1” refers to the DATE_TRUNC statement</a:t>
            </a:r>
          </a:p>
        </p:txBody>
      </p:sp>
    </p:spTree>
    <p:extLst>
      <p:ext uri="{BB962C8B-B14F-4D97-AF65-F5344CB8AC3E}">
        <p14:creationId xmlns:p14="http://schemas.microsoft.com/office/powerpoint/2010/main" val="145257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1F0C-6D60-42C6-AF14-AD972C46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D510-E355-4F32-8E17-5A017BC1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can be used to pull a specific component from a date</a:t>
            </a:r>
          </a:p>
          <a:p>
            <a:pPr lvl="1"/>
            <a:r>
              <a:rPr lang="en-GB" dirty="0"/>
              <a:t>E.g. (2001-01-01, 2001-03-02, 2003-02-04, 2005-10-01) would pull 01, 02, and 04.</a:t>
            </a:r>
          </a:p>
          <a:p>
            <a:pPr lvl="1"/>
            <a:r>
              <a:rPr lang="en-GB" dirty="0"/>
              <a:t>Notice that the components returned are agnostic of the other date components. It only cares about the value of the specific component.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DATE_PART('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rental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  <a:endParaRPr lang="en-GB" dirty="0"/>
          </a:p>
          <a:p>
            <a:r>
              <a:rPr lang="en-GB" dirty="0"/>
              <a:t>There are lot more date utilities in SQL – but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two common ones you may find yourself using. </a:t>
            </a:r>
            <a:r>
              <a:rPr lang="en-GB" dirty="0">
                <a:hlinkClick r:id="rId3"/>
              </a:rPr>
              <a:t>Refer to the documentation for a comprehensive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10B1-D18A-469F-8A0E-8257B3E4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47D-9CDD-495D-8708-C40E1509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unique special features of films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Which 3 days of the week are most profitable for the business?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 the number of rentals each customer has done. Return those only who have the number of rentals greater than 30.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Hint: No joins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id’s of all customers who have spent over $100 over the course of their membership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Return the names of the cities, along with the total amount spent, where over $150 has been spent over the course of the resident’s membership. Order the results alphabetically on the city name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9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4E51-C24F-4691-8468-B75C4B17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F2E1-5ECA-4363-AFCD-63B7B1AF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is SQL’s “if-then” statement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must include: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/>
              <a:t>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is an optional component which runs if non of the conditions are met</a:t>
            </a:r>
          </a:p>
          <a:p>
            <a:r>
              <a:rPr lang="en-GB" dirty="0"/>
              <a:t>General syntax given by:</a:t>
            </a:r>
            <a:br>
              <a:rPr lang="en-GB" dirty="0"/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condition1 THEN result1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condition2 THEN result2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resultN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ELSE result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227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422A-B33B-44C3-8CC1-EBE6D9C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36E-6F3F-43ED-BCD2-EC9F8A67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if we wanted to label films as discount, regular, or premium based on their price…</a:t>
            </a:r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release_year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2.99 THEN 'discount'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2.99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4.99 THEN 'regular'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ELSE 'premium'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 [AS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price_category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9476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8B13-4A31-4BFF-B76C-37B91B7F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8C00-76BA-4A49-A061-DE576B4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a table which counts the number of customers making a low, medium, or high value transaction. A low payment is anything under $3, a medium anything between $3 and $7, and a high order anything above $7.</a:t>
            </a:r>
          </a:p>
        </p:txBody>
      </p:sp>
    </p:spTree>
    <p:extLst>
      <p:ext uri="{BB962C8B-B14F-4D97-AF65-F5344CB8AC3E}">
        <p14:creationId xmlns:p14="http://schemas.microsoft.com/office/powerpoint/2010/main" val="40473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7D-BC05-47FC-8180-B1C1BDB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91FE-554B-4BE7-A5A5-BB29F0B4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looked at working with row-level information</a:t>
            </a:r>
          </a:p>
          <a:p>
            <a:pPr lvl="1"/>
            <a:r>
              <a:rPr lang="en-GB" dirty="0"/>
              <a:t>E.g. Looking at every customer who rented a film in a given time period</a:t>
            </a:r>
          </a:p>
          <a:p>
            <a:r>
              <a:rPr lang="en-GB" dirty="0"/>
              <a:t>Great for getting to grips with the dataset, but hard to analyse more ‘macro’ information</a:t>
            </a:r>
          </a:p>
          <a:p>
            <a:pPr lvl="1"/>
            <a:r>
              <a:rPr lang="en-GB" dirty="0"/>
              <a:t>E.g. Total value of sales per store in a given month</a:t>
            </a:r>
          </a:p>
          <a:p>
            <a:r>
              <a:rPr lang="en-GB" dirty="0"/>
              <a:t>Databases come with aggregation functions to facilitate these kinds of analysis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– How many rows are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– Add all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/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/>
              <a:t> – Lowest and highest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dirty="0"/>
              <a:t> – Average values in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29171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980-6417-4084-B716-8A32F2D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7BA8-3085-48FE-97FB-A84D0215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counts the number of non-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over a table or column</a:t>
            </a:r>
          </a:p>
          <a:p>
            <a:pPr lvl="1"/>
            <a:r>
              <a:rPr lang="en-GB" dirty="0"/>
              <a:t>If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result of a specified column is less than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over the whole table, the difference is the number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specified column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COUNT(address2)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B80-2657-4412-8CEF-0B5F30D6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E51B-8524-48D7-8B94-0651EFA0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on numerical data (unlike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, which works on any kind of data)</a:t>
            </a:r>
          </a:p>
          <a:p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(treats them as 0)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34722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EC2-36B5-4445-81FE-B6E1F631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MIN/MAX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0560-CA3E-4DB1-8B41-1F8B8AF8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is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GB" dirty="0"/>
              <a:t>Returns the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 err="1"/>
              <a:t>imum</a:t>
            </a:r>
            <a:r>
              <a:rPr lang="en-GB" dirty="0"/>
              <a:t>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 err="1"/>
              <a:t>imum</a:t>
            </a:r>
            <a:r>
              <a:rPr lang="en-GB" dirty="0"/>
              <a:t> values for specified column</a:t>
            </a:r>
          </a:p>
          <a:p>
            <a:pPr lvl="1"/>
            <a:r>
              <a:rPr lang="en-GB" dirty="0"/>
              <a:t>Can also be used on non-numerical data</a:t>
            </a:r>
          </a:p>
          <a:p>
            <a:pPr lvl="1"/>
            <a:r>
              <a:rPr lang="en-GB" dirty="0"/>
              <a:t>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, will return lowest number, earliest date, or earliest character from the alphabet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3974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CAF-25DB-4D5F-8F2F-083D8521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04E-1F55-4722-8EFD-D6443C40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mean of all data in a specified column</a:t>
            </a:r>
          </a:p>
          <a:p>
            <a:pPr lvl="1"/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numerator and </a:t>
            </a:r>
            <a:r>
              <a:rPr lang="en-GB" dirty="0" err="1"/>
              <a:t>demoninator</a:t>
            </a:r>
            <a:endParaRPr lang="en-GB" dirty="0"/>
          </a:p>
          <a:p>
            <a:pPr lvl="1"/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7347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BD3-3E8A-4715-82F0-EE93785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AA8-666F-4867-BA58-F8C4A5F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do not have a return date?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 between the dates 25/01/2017 and 29/01/2017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transaction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last transaction over $10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price of the highest value film the business has?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 who’s rental cost is under $2.99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6C27-2AAE-451A-9D5A-936ADEA5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CBE5-F68D-49E9-A882-CC98FF48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aggregate functions, we might want to return results grouped on a certain column</a:t>
            </a:r>
          </a:p>
          <a:p>
            <a:pPr lvl="1"/>
            <a:r>
              <a:rPr lang="en-GB" dirty="0"/>
              <a:t>For example, we might want to return the average length of films based on the rating they have</a:t>
            </a:r>
          </a:p>
          <a:p>
            <a:r>
              <a:rPr lang="en-GB" dirty="0"/>
              <a:t>When using aggregates, any column in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which is not an aggregate must also be specified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statement</a:t>
            </a:r>
          </a:p>
          <a:p>
            <a:r>
              <a:rPr lang="en-GB" dirty="0"/>
              <a:t>We can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on multiple columns!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AVG(length),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83-F1D1-44E2-9CBC-281DDAA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F66-24D5-4831-8FC6-1D025805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List the last names of actors, as well as how many actors have that last name.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customers are there per store? Return the number of customers and the store id.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order placed? Return the customer id(s) and the rental date(s).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Return the name(s)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was the largest order placed by a customer?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average amount spent per film rating. Return the film rating and the amount.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have yet to be returned?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copies of the film ‘Hunchback Impossible’ exist in the inventory system? Return the film id, title, and number of copies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Find the total income per store. Return the income per store, the first line of the store’s address and the first and last name of the store manager.</a:t>
            </a:r>
          </a:p>
        </p:txBody>
      </p:sp>
    </p:spTree>
    <p:extLst>
      <p:ext uri="{BB962C8B-B14F-4D97-AF65-F5344CB8AC3E}">
        <p14:creationId xmlns:p14="http://schemas.microsoft.com/office/powerpoint/2010/main" val="11341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1721</Words>
  <Application>Microsoft Office PowerPoint</Application>
  <PresentationFormat>Widescreen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SQL</vt:lpstr>
      <vt:lpstr>Aggregations</vt:lpstr>
      <vt:lpstr>COUNT</vt:lpstr>
      <vt:lpstr>SUM</vt:lpstr>
      <vt:lpstr>MIN/MAX</vt:lpstr>
      <vt:lpstr>AVG</vt:lpstr>
      <vt:lpstr>Challenges!</vt:lpstr>
      <vt:lpstr>GROUP BY</vt:lpstr>
      <vt:lpstr>Challenges!</vt:lpstr>
      <vt:lpstr>DISTINCT</vt:lpstr>
      <vt:lpstr>HAVING</vt:lpstr>
      <vt:lpstr>DATE_TRUNC (1)</vt:lpstr>
      <vt:lpstr>DATE_TRUNC (2)</vt:lpstr>
      <vt:lpstr>DATE_PART</vt:lpstr>
      <vt:lpstr>Challenges!</vt:lpstr>
      <vt:lpstr>CASE</vt:lpstr>
      <vt:lpstr>CASE (2)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35</cp:revision>
  <dcterms:created xsi:type="dcterms:W3CDTF">2020-07-02T15:42:35Z</dcterms:created>
  <dcterms:modified xsi:type="dcterms:W3CDTF">2020-07-05T13:19:30Z</dcterms:modified>
</cp:coreProperties>
</file>